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162"/>
  </p:notesMasterIdLst>
  <p:handoutMasterIdLst>
    <p:handoutMasterId r:id="rId163"/>
  </p:handoutMasterIdLst>
  <p:sldIdLst>
    <p:sldId id="301"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372" r:id="rId69"/>
    <p:sldId id="373" r:id="rId70"/>
    <p:sldId id="374" r:id="rId71"/>
    <p:sldId id="375" r:id="rId72"/>
    <p:sldId id="376" r:id="rId73"/>
    <p:sldId id="377" r:id="rId74"/>
    <p:sldId id="378" r:id="rId75"/>
    <p:sldId id="379" r:id="rId76"/>
    <p:sldId id="380" r:id="rId77"/>
    <p:sldId id="381" r:id="rId78"/>
    <p:sldId id="382" r:id="rId79"/>
    <p:sldId id="383" r:id="rId80"/>
    <p:sldId id="384" r:id="rId81"/>
    <p:sldId id="385" r:id="rId82"/>
    <p:sldId id="386" r:id="rId83"/>
    <p:sldId id="387" r:id="rId84"/>
    <p:sldId id="388" r:id="rId85"/>
    <p:sldId id="389" r:id="rId86"/>
    <p:sldId id="390" r:id="rId87"/>
    <p:sldId id="391" r:id="rId88"/>
    <p:sldId id="392" r:id="rId89"/>
    <p:sldId id="393" r:id="rId90"/>
    <p:sldId id="394" r:id="rId91"/>
    <p:sldId id="395" r:id="rId92"/>
    <p:sldId id="396" r:id="rId93"/>
    <p:sldId id="397" r:id="rId94"/>
    <p:sldId id="398" r:id="rId95"/>
    <p:sldId id="399" r:id="rId96"/>
    <p:sldId id="400" r:id="rId97"/>
    <p:sldId id="401" r:id="rId98"/>
    <p:sldId id="402" r:id="rId99"/>
    <p:sldId id="403" r:id="rId100"/>
    <p:sldId id="404" r:id="rId101"/>
    <p:sldId id="405" r:id="rId102"/>
    <p:sldId id="406" r:id="rId103"/>
    <p:sldId id="407" r:id="rId104"/>
    <p:sldId id="408" r:id="rId105"/>
    <p:sldId id="409" r:id="rId106"/>
    <p:sldId id="410" r:id="rId107"/>
    <p:sldId id="411" r:id="rId108"/>
    <p:sldId id="412" r:id="rId109"/>
    <p:sldId id="413" r:id="rId110"/>
    <p:sldId id="414" r:id="rId111"/>
    <p:sldId id="415" r:id="rId112"/>
    <p:sldId id="416" r:id="rId113"/>
    <p:sldId id="417" r:id="rId114"/>
    <p:sldId id="418" r:id="rId115"/>
    <p:sldId id="419" r:id="rId116"/>
    <p:sldId id="420" r:id="rId117"/>
    <p:sldId id="421" r:id="rId118"/>
    <p:sldId id="422" r:id="rId119"/>
    <p:sldId id="423" r:id="rId120"/>
    <p:sldId id="424" r:id="rId121"/>
    <p:sldId id="425" r:id="rId122"/>
    <p:sldId id="426" r:id="rId123"/>
    <p:sldId id="427" r:id="rId124"/>
    <p:sldId id="428" r:id="rId125"/>
    <p:sldId id="429" r:id="rId126"/>
    <p:sldId id="430" r:id="rId127"/>
    <p:sldId id="431" r:id="rId128"/>
    <p:sldId id="432" r:id="rId129"/>
    <p:sldId id="433" r:id="rId130"/>
    <p:sldId id="434" r:id="rId131"/>
    <p:sldId id="435" r:id="rId132"/>
    <p:sldId id="436" r:id="rId133"/>
    <p:sldId id="437" r:id="rId134"/>
    <p:sldId id="462" r:id="rId135"/>
    <p:sldId id="463" r:id="rId136"/>
    <p:sldId id="438" r:id="rId137"/>
    <p:sldId id="439" r:id="rId138"/>
    <p:sldId id="440" r:id="rId139"/>
    <p:sldId id="441" r:id="rId140"/>
    <p:sldId id="442" r:id="rId141"/>
    <p:sldId id="443" r:id="rId142"/>
    <p:sldId id="444" r:id="rId143"/>
    <p:sldId id="445" r:id="rId144"/>
    <p:sldId id="446" r:id="rId145"/>
    <p:sldId id="447" r:id="rId146"/>
    <p:sldId id="448" r:id="rId147"/>
    <p:sldId id="449" r:id="rId148"/>
    <p:sldId id="450" r:id="rId149"/>
    <p:sldId id="451" r:id="rId150"/>
    <p:sldId id="452" r:id="rId151"/>
    <p:sldId id="453" r:id="rId152"/>
    <p:sldId id="454" r:id="rId153"/>
    <p:sldId id="455" r:id="rId154"/>
    <p:sldId id="456" r:id="rId155"/>
    <p:sldId id="457" r:id="rId156"/>
    <p:sldId id="458" r:id="rId157"/>
    <p:sldId id="459" r:id="rId158"/>
    <p:sldId id="460" r:id="rId159"/>
    <p:sldId id="461" r:id="rId160"/>
    <p:sldId id="305" r:id="rId16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389" userDrawn="1">
          <p15:clr>
            <a:srgbClr val="A4A3A4"/>
          </p15:clr>
        </p15:guide>
        <p15:guide id="2" pos="63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38" autoAdjust="0"/>
    <p:restoredTop sz="93613" autoAdjust="0"/>
  </p:normalViewPr>
  <p:slideViewPr>
    <p:cSldViewPr snapToGrid="0" snapToObjects="1">
      <p:cViewPr varScale="1">
        <p:scale>
          <a:sx n="70" d="100"/>
          <a:sy n="70" d="100"/>
        </p:scale>
        <p:origin x="1152" y="54"/>
      </p:cViewPr>
      <p:guideLst>
        <p:guide orient="horz" pos="1389"/>
        <p:guide pos="635"/>
      </p:guideLst>
    </p:cSldViewPr>
  </p:slideViewPr>
  <p:outlineViewPr>
    <p:cViewPr>
      <p:scale>
        <a:sx n="33" d="100"/>
        <a:sy n="33" d="100"/>
      </p:scale>
      <p:origin x="0" y="-9021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presProps" Target="pres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2/7/2018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Arial"/>
                <a:ea typeface="Arial"/>
                <a:cs typeface="Arial"/>
                <a:sym typeface="Arial"/>
              </a:rPr>
              <a:t>1) MathType Plugin</a:t>
            </a:r>
          </a:p>
          <a:p>
            <a:r>
              <a:rPr lang="en-US" sz="1200" b="0" i="0" u="none" strike="noStrike" kern="1200" cap="none" dirty="0" smtClean="0">
                <a:solidFill>
                  <a:schemeClr val="dk1"/>
                </a:solidFill>
                <a:latin typeface="Arial"/>
                <a:ea typeface="Arial"/>
                <a:cs typeface="Arial"/>
                <a:sym typeface="Arial"/>
              </a:rPr>
              <a:t>2) Math Player (free versions available)</a:t>
            </a:r>
          </a:p>
          <a:p>
            <a:r>
              <a:rPr lang="en-US" sz="1200" b="0" i="0" u="none" strike="noStrike" kern="1200" cap="none" dirty="0" smtClean="0">
                <a:solidFill>
                  <a:schemeClr val="dk1"/>
                </a:solidFill>
                <a:latin typeface="Arial"/>
                <a:ea typeface="Arial"/>
                <a:cs typeface="Arial"/>
                <a:sym typeface="Arial"/>
              </a:rPr>
              <a:t>3) NVDA Reader (free versions available)</a:t>
            </a:r>
          </a:p>
          <a:p>
            <a:endParaRPr lang="en-US" sz="1200" b="0" i="0" u="none" strike="noStrike" kern="1200" cap="none" dirty="0" smtClean="0">
              <a:solidFill>
                <a:schemeClr val="dk1"/>
              </a:solidFill>
              <a:latin typeface="Arial"/>
              <a:cs typeface="Arial"/>
              <a:sym typeface="Arial"/>
            </a:endParaRPr>
          </a:p>
          <a:p>
            <a:pPr>
              <a:defRPr/>
            </a:pPr>
            <a:r>
              <a:rPr lang="en-US" altLang="en-US" sz="1200" b="1" dirty="0" smtClean="0">
                <a:ea typeface="ＭＳ Ｐゴシック" panose="020B0600070205080204" pitchFamily="34" charset="-128"/>
              </a:rPr>
              <a:t>Advance Preparation</a:t>
            </a:r>
          </a:p>
          <a:p>
            <a:pPr>
              <a:defRPr/>
            </a:pPr>
            <a:endParaRPr lang="en-US" altLang="en-US" sz="1200" dirty="0" smtClean="0">
              <a:ea typeface="ＭＳ Ｐゴシック" panose="020B0600070205080204" pitchFamily="34" charset="-128"/>
            </a:endParaRPr>
          </a:p>
          <a:p>
            <a:pPr>
              <a:defRPr/>
            </a:pPr>
            <a:r>
              <a:rPr lang="en-US" altLang="en-US" sz="1200" dirty="0" smtClean="0">
                <a:ea typeface="ＭＳ Ｐゴシック" panose="020B0600070205080204" pitchFamily="34" charset="-128"/>
              </a:rPr>
              <a:t>Student Readiness</a:t>
            </a:r>
          </a:p>
          <a:p>
            <a:pPr>
              <a:defRPr/>
            </a:pPr>
            <a:r>
              <a:rPr lang="en-US" altLang="en-US" sz="1200" dirty="0" smtClean="0">
                <a:ea typeface="ＭＳ Ｐゴシック" panose="020B0600070205080204" pitchFamily="34" charset="-128"/>
              </a:rPr>
              <a:t>Assign the associated section of </a:t>
            </a:r>
            <a:r>
              <a:rPr lang="en-US" altLang="en-US" sz="1200" dirty="0" err="1" smtClean="0">
                <a:ea typeface="ＭＳ Ｐゴシック" panose="020B0600070205080204" pitchFamily="34" charset="-128"/>
              </a:rPr>
              <a:t>MyBRADYLab</a:t>
            </a:r>
            <a:r>
              <a:rPr lang="en-US" altLang="en-US" sz="1200" dirty="0" smtClean="0">
                <a:ea typeface="ＭＳ Ｐゴシック" panose="020B0600070205080204" pitchFamily="34" charset="-128"/>
              </a:rPr>
              <a:t> and review student scores. Review the chapter material in the Instructor Resources, which includes Student Handouts, PowerPoint slides, and the </a:t>
            </a:r>
            <a:r>
              <a:rPr lang="en-US" altLang="en-US" sz="1200" dirty="0" err="1" smtClean="0">
                <a:ea typeface="ＭＳ Ｐゴシック" panose="020B0600070205080204" pitchFamily="34" charset="-128"/>
              </a:rPr>
              <a:t>MyTest</a:t>
            </a:r>
            <a:r>
              <a:rPr lang="en-US" altLang="en-US" sz="1200" dirty="0" smtClean="0">
                <a:ea typeface="ＭＳ Ｐゴシック" panose="020B0600070205080204" pitchFamily="34" charset="-128"/>
              </a:rPr>
              <a:t> Program.</a:t>
            </a:r>
          </a:p>
          <a:p>
            <a:pPr>
              <a:defRPr/>
            </a:pPr>
            <a:endParaRPr lang="en-US" altLang="en-US" sz="1200" dirty="0" smtClean="0">
              <a:ea typeface="ＭＳ Ｐゴシック" panose="020B0600070205080204" pitchFamily="34" charset="-128"/>
            </a:endParaRPr>
          </a:p>
          <a:p>
            <a:pPr>
              <a:defRPr/>
            </a:pPr>
            <a:r>
              <a:rPr lang="en-US" altLang="en-US" sz="1200" dirty="0" smtClean="0">
                <a:ea typeface="ＭＳ Ｐゴシック" panose="020B0600070205080204" pitchFamily="34" charset="-128"/>
              </a:rPr>
              <a:t>Prepare</a:t>
            </a:r>
          </a:p>
          <a:p>
            <a:pPr marL="628650" lvl="1" indent="-171450">
              <a:buFont typeface="Arial" panose="020B0604020202020204" pitchFamily="34" charset="0"/>
              <a:buChar char="•"/>
              <a:defRPr/>
            </a:pPr>
            <a:r>
              <a:rPr lang="en-US" altLang="en-US" sz="1200" dirty="0" smtClean="0">
                <a:ea typeface="ＭＳ Ｐゴシック" panose="020B0600070205080204" pitchFamily="34" charset="-128"/>
              </a:rPr>
              <a:t>Review local protocols for administration of respiratory drugs and treatment of respiratory emergencies.</a:t>
            </a:r>
          </a:p>
          <a:p>
            <a:pPr marL="628650" lvl="1" indent="-171450">
              <a:buFont typeface="Arial" panose="020B0604020202020204" pitchFamily="34" charset="0"/>
              <a:buChar char="•"/>
              <a:defRPr/>
            </a:pPr>
            <a:r>
              <a:rPr lang="en-US" altLang="en-US" sz="1200" dirty="0" smtClean="0">
                <a:ea typeface="ＭＳ Ｐゴシック" panose="020B0600070205080204" pitchFamily="34" charset="-128"/>
              </a:rPr>
              <a:t>Bring MDI samples or demonstration units and small-volume nebulizers for demonstration and student practice.</a:t>
            </a:r>
          </a:p>
          <a:p>
            <a:pPr marL="628650" lvl="1" indent="-171450">
              <a:buFont typeface="Arial" panose="020B0604020202020204" pitchFamily="34" charset="0"/>
              <a:buChar char="•"/>
              <a:defRPr/>
            </a:pPr>
            <a:r>
              <a:rPr lang="en-US" altLang="en-US" sz="1200" dirty="0" smtClean="0">
                <a:ea typeface="ＭＳ Ｐゴシック" panose="020B0600070205080204" pitchFamily="34" charset="-128"/>
              </a:rPr>
              <a:t>Bring enough stethoscopes to class for pairs of students to practice auscultation of breath sounds.</a:t>
            </a:r>
          </a:p>
          <a:p>
            <a:pPr marL="628650" lvl="1" indent="-171450">
              <a:buFont typeface="Arial" panose="020B0604020202020204" pitchFamily="34" charset="0"/>
              <a:buChar char="•"/>
              <a:defRPr/>
            </a:pPr>
            <a:r>
              <a:rPr lang="en-US" altLang="en-US" sz="1200" dirty="0" smtClean="0">
                <a:ea typeface="ＭＳ Ｐゴシック" panose="020B0600070205080204" pitchFamily="34" charset="-128"/>
              </a:rPr>
              <a:t>Bring enough small drinking straws of coffee stirrers to class for each student.</a:t>
            </a:r>
          </a:p>
          <a:p>
            <a:pPr marL="628650" lvl="1" indent="-171450">
              <a:buFont typeface="Arial" panose="020B0604020202020204" pitchFamily="34" charset="0"/>
              <a:buChar char="•"/>
              <a:defRPr/>
            </a:pPr>
            <a:r>
              <a:rPr lang="en-US" altLang="en-US" sz="1200" dirty="0" smtClean="0">
                <a:ea typeface="ＭＳ Ｐゴシック" panose="020B0600070205080204" pitchFamily="34" charset="-128"/>
              </a:rPr>
              <a:t>Arrange for lab instructors and equipment for skills practice. A ratio of one instructor for every four students is recommended.</a:t>
            </a:r>
          </a:p>
          <a:p>
            <a:pPr>
              <a:defRPr/>
            </a:pPr>
            <a:endParaRPr lang="en-US" altLang="en-US" sz="1200" dirty="0" smtClean="0">
              <a:ea typeface="ＭＳ Ｐゴシック" panose="020B0600070205080204" pitchFamily="34" charset="-128"/>
            </a:endParaRPr>
          </a:p>
          <a:p>
            <a:pPr>
              <a:defRPr/>
            </a:pPr>
            <a:r>
              <a:rPr lang="en-US" altLang="en-US" sz="1200" dirty="0" smtClean="0">
                <a:ea typeface="ＭＳ Ｐゴシック" panose="020B0600070205080204" pitchFamily="34" charset="-128"/>
              </a:rPr>
              <a:t>The total teaching time recommended is only a guideline. Take into consideration factors such as the pace at which students learn, the size of the class, breaks, and classroom activities. The actual time devoted to teaching objectives is the responsibility of the instructor.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99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During periods of heightened respiratory effort, the body can employ accessory muscles to help change the size of the thorax (chest cavity) more aggressively to move air better.</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Other accessory structures that are part of the respiratory system include the inspiratory and expiratory centers in the medulla and pons, located in the brainstem, which exert nervous control of breathing.</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Respiratory centers receive information about the oxygen and carbon dioxide content of the bloodstream from special sensors in the vascular system.</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Points to Emphasize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Inadequate breathing can be caused by problems with the upper or lower airways, or the lungs and accessory structures that allow oxygenation of the cells and elimination of carbon dioxide.</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Lung conditions can lead to decreased efficiency of gas exchange across the alveolar-capillary membrane.</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4409821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Age related changes in anatomy and physiology affect the types of respiratory problems of concern, the way the disease presents, and the way patients respond to treatment.</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Respiratory failure for the pediatric patient is defined as inadequate oxygenation of the blood and an inadequate elimination of carbon dioxide from the body.</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Why is rapid progression from respiratory distress to respiratory failure of high concern in pediatric and geriatric patients? </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8482829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Many of the signs and symptoms of breathing difficulty can be spotted as you form your general impression during the primary assessment. Labored or noisy breathing, and a child who is sitting up in a tripod position, lying limply, or unresponsive can be detected from the doorway.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785896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Other signs and symptoms can be noted during the secondary assessment of the young patient.</a:t>
            </a: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r>
              <a:rPr lang="en-US">
                <a:solidFill>
                  <a:prstClr val="black"/>
                </a:solidFill>
                <a:latin typeface="Calibri"/>
                <a:ea typeface="ＭＳ Ｐゴシック" charset="-128"/>
              </a:rPr>
              <a:t>Early signs of breathing difficulty: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Increased use of accessory muscles to breathe.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Sternal and intercostal retractions during inspiration.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Tachypnea (increased breathing rate).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Tachycardia (increased heart rate).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Nasal flaring.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Prolonged exhalation.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Frequent coughing (can be present rather than wheezing in some children).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Cyanosis to the extremities.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Anxiety.</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9330586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Signs listed here occur late in a respiratory emergency:</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Altered mental status. (The patient can be listless or completely unresponsive.)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Bradycardia (slow heart rate). (Bradycardia would be an initial response in a newborn, a late response in an infant.)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Hypotension (low blood pressure).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Extremely fast, slow, or irregular breathing pattern.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Cyanosis to the core of the body and mucous membranes (a late and inconsistent sign).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Loss of muscle tone (limp appearance).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Diminished or absent breath sounds.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Head bobbing (bobbing of the head with each breath).</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Grunting (heard in infants and children during exhalation, indicating diseases that produce lung collapse).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Seesaw or rocky breathing (The chest is drawn inward and the abdomen moves outward, indicating extreme inspiratory efforts.).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Decreased response to pain.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Inadequate tidal volume (poor chest rise and fall).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689360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Respiratory distress can progress quickly to respiratory failure in pediatric patients.</a:t>
            </a:r>
          </a:p>
          <a:p>
            <a:pPr lvl="0" eaLnBrk="0" fontAlgn="base" hangingPunct="0">
              <a:spcBef>
                <a:spcPct val="30000"/>
              </a:spcBef>
              <a:spcAft>
                <a:spcPct val="0"/>
              </a:spcAft>
              <a:defRPr/>
            </a:pPr>
            <a:endParaRPr lang="en-US" altLang="en-US">
              <a:solidFill>
                <a:prstClr val="black"/>
              </a:solidFill>
              <a:latin typeface="Calibri"/>
              <a:ea typeface="ＭＳ Ｐゴシック" panose="020B0600070205080204" pitchFamily="34" charset="-128"/>
            </a:endParaRP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Allow the child to assume a comfortable position to reduce the work of breathing and to maintain a more patent airway. Do not remove the infant or child from their parent (other caretaker). Allowing the parent to hold the child can reduce apprehension and stress levels, thereby reducing the breathing workload and oxygen demand.</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Apply supplemental oxygen to a child who is sitting up on their parent’s lap. If the child does not tolerate an oxygen mask, have the parent hold it near the child’s face.</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If at any time the infant’s or child’s breathing becomes inadequate (respiratory failure), remove them from the parent, establish an open airway, and begin positive pressure ventilation with supplemental oxygen. It will be necessary to repeat the physical exam and vital signs.</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567308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Apply supplemental oxygen to a child who is sitting up on their parent’s lap.</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7612571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If the blockage was sudden and there was something around that the child could have swallowed, and there is no history or other sign of disease, treat the patient for an upper airway foreign body obstruction</a:t>
            </a:r>
            <a:r>
              <a:rPr lang="en-US" i="1">
                <a:solidFill>
                  <a:prstClr val="black"/>
                </a:solidFill>
                <a:latin typeface="Calibri"/>
                <a:ea typeface="ＭＳ Ｐゴシック" charset="-128"/>
              </a:rPr>
              <a:t>. </a:t>
            </a:r>
            <a:r>
              <a:rPr lang="en-US">
                <a:solidFill>
                  <a:prstClr val="black"/>
                </a:solidFill>
                <a:latin typeface="Calibri"/>
                <a:ea typeface="ＭＳ Ｐゴシック" charset="-128"/>
              </a:rPr>
              <a:t>If the blockage came on gradually, the child has other signs of being ill, or the child has a history of respiratory or other disease, and no one saw the child swallow anything, avoid inserting anything into the airway. Instead, provide oxygen or positive pressure ventilation with supplemental oxygen as necessary.</a:t>
            </a:r>
            <a:r>
              <a:rPr lang="en-US" altLang="en-US">
                <a:solidFill>
                  <a:prstClr val="black"/>
                </a:solidFill>
                <a:latin typeface="Calibri"/>
                <a:ea typeface="ＭＳ Ｐゴシック" panose="020B0600070205080204" pitchFamily="34" charset="-128"/>
              </a:rPr>
              <a:t> </a:t>
            </a:r>
          </a:p>
          <a:p>
            <a:pPr marL="171450" lvl="0" indent="-17145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532108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Be prepared to intervene more aggressively if the condition deteriorates.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9896542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Points to Emphasize</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chest wall is more compliant in pediatric patients and less compliant in geriatric patients.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Ask students how to adapt their assessment to patients of various ages.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3139567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Many of the signs and symptoms of breathing difficulty can be spotted as you form your general impression during the primary assessment.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63886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Auscultation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Place your stethoscope on the patient's skin with the patient in a sitting position.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Listen in each place for an inhalation and exhalation.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Verdana" panose="020B0604030504040204" pitchFamily="34" charset="0"/>
                <a:ea typeface="ＭＳ Ｐゴシック" charset="-128"/>
              </a:rPr>
              <a:t>Compare each location to its mirror location on the other side.</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8623932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The signs and symptoms of respiratory distress usually briefly precede respiratory failure in geriatric patients. Older patients do not have the compensatory mechanisms younger adults have and typically decompensate rapidly.</a:t>
            </a:r>
          </a:p>
          <a:p>
            <a:pPr lvl="0" eaLnBrk="0" fontAlgn="base" hangingPunct="0">
              <a:spcBef>
                <a:spcPct val="30000"/>
              </a:spcBef>
              <a:spcAft>
                <a:spcPct val="0"/>
              </a:spcAft>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r>
              <a:rPr lang="en-US">
                <a:solidFill>
                  <a:prstClr val="black"/>
                </a:solidFill>
                <a:latin typeface="Calibri"/>
                <a:ea typeface="ＭＳ Ｐゴシック" charset="-128"/>
              </a:rPr>
              <a:t>Early signs of breathing difficulty: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Increased use of accessory muscles to breathe.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Sternal and intercostal retractions during inspiration.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Tachypnea (increased breathing rate).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Tachycardia (increased heart rate).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Nasal flaring, breathing with the mouth open.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Prolonged exhalation (with pursed lips).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Frequent coughing.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Cyanosis.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Anxiety.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Confusion.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Inability to speak in full sentences.</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0747562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Signs which occur late in a respiratory emergency:</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Altered mental status.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Vital sign changes.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Extremely fast, slow, or irregular breathing pattern.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Cyanosis to the core of the body and mucous membranes.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Loss of muscle tone.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Diminished or absent breath sounds.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Decreased response to pain.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Inadequate tidal volume (poor chest rise and fall).</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Retractions (suprasternal, supraclavicular, </a:t>
            </a:r>
            <a:r>
              <a:rPr lang="en-US" dirty="0" err="1">
                <a:solidFill>
                  <a:prstClr val="black"/>
                </a:solidFill>
                <a:latin typeface="Calibri"/>
                <a:ea typeface="ＭＳ Ｐゴシック" charset="-128"/>
              </a:rPr>
              <a:t>subclavicular</a:t>
            </a:r>
            <a:r>
              <a:rPr lang="en-US" dirty="0">
                <a:solidFill>
                  <a:prstClr val="black"/>
                </a:solidFill>
                <a:latin typeface="Calibri"/>
                <a:ea typeface="ＭＳ Ｐゴシック" charset="-128"/>
              </a:rPr>
              <a:t>, and intercostal).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367629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For a geriatric patient who experiences difficulty in breathing with adequate breathing (respiratory distress), take the following steps:</a:t>
            </a:r>
          </a:p>
          <a:p>
            <a:pPr marL="228600" lvl="0" indent="-228600" eaLnBrk="0" fontAlgn="base" hangingPunct="0">
              <a:spcBef>
                <a:spcPct val="30000"/>
              </a:spcBef>
              <a:spcAft>
                <a:spcPct val="0"/>
              </a:spcAft>
              <a:buFontTx/>
              <a:buAutoNum type="arabicPeriod"/>
              <a:defRPr/>
            </a:pPr>
            <a:r>
              <a:rPr lang="en-US" dirty="0">
                <a:solidFill>
                  <a:prstClr val="black"/>
                </a:solidFill>
                <a:latin typeface="Calibri"/>
                <a:ea typeface="ＭＳ Ｐゴシック" charset="-128"/>
              </a:rPr>
              <a:t>Place the patient in a comfortable position to reduce the breathing work and maintain a more patent airway. Typically, this is a sitting-up position to help the respiratory muscles work more efficiently.</a:t>
            </a:r>
          </a:p>
          <a:p>
            <a:pPr marL="228600" lvl="0" indent="-228600" eaLnBrk="0" fontAlgn="base" hangingPunct="0">
              <a:spcBef>
                <a:spcPct val="30000"/>
              </a:spcBef>
              <a:spcAft>
                <a:spcPct val="0"/>
              </a:spcAft>
              <a:buFontTx/>
              <a:buAutoNum type="arabicPeriod"/>
              <a:defRPr/>
            </a:pPr>
            <a:r>
              <a:rPr lang="en-US" dirty="0">
                <a:solidFill>
                  <a:prstClr val="black"/>
                </a:solidFill>
                <a:latin typeface="Calibri"/>
                <a:ea typeface="ＭＳ Ｐゴシック" charset="-128"/>
              </a:rPr>
              <a:t>If the SPO</a:t>
            </a:r>
            <a:r>
              <a:rPr lang="en-US" baseline="-25000" dirty="0">
                <a:solidFill>
                  <a:prstClr val="black"/>
                </a:solidFill>
                <a:latin typeface="Calibri"/>
                <a:ea typeface="ＭＳ Ｐゴシック" charset="-128"/>
              </a:rPr>
              <a:t>2</a:t>
            </a:r>
            <a:r>
              <a:rPr lang="en-US" dirty="0">
                <a:solidFill>
                  <a:prstClr val="black"/>
                </a:solidFill>
                <a:latin typeface="Calibri"/>
                <a:ea typeface="ＭＳ Ｐゴシック" charset="-128"/>
              </a:rPr>
              <a:t> is &lt;94% or signs of respiratory distress, hypoxia, hypoxemia, or poor perfusion are present, administer oxygen via a nasal cannula to achieve and maintain an SPO</a:t>
            </a:r>
            <a:r>
              <a:rPr lang="en-US" baseline="-25000" dirty="0">
                <a:solidFill>
                  <a:prstClr val="black"/>
                </a:solidFill>
                <a:latin typeface="Calibri"/>
                <a:ea typeface="ＭＳ Ｐゴシック" charset="-128"/>
              </a:rPr>
              <a:t>2</a:t>
            </a:r>
            <a:r>
              <a:rPr lang="en-US" dirty="0">
                <a:solidFill>
                  <a:prstClr val="black"/>
                </a:solidFill>
                <a:latin typeface="Calibri"/>
                <a:ea typeface="ＭＳ Ｐゴシック" charset="-128"/>
              </a:rPr>
              <a:t> of 94% or greater.</a:t>
            </a:r>
          </a:p>
          <a:p>
            <a:pPr marL="228600" lvl="0" indent="-228600" eaLnBrk="0" fontAlgn="base" hangingPunct="0">
              <a:spcBef>
                <a:spcPct val="30000"/>
              </a:spcBef>
              <a:spcAft>
                <a:spcPct val="0"/>
              </a:spcAft>
              <a:buFontTx/>
              <a:buAutoNum type="arabicPeriod"/>
              <a:defRPr/>
            </a:pPr>
            <a:r>
              <a:rPr lang="en-US" dirty="0">
                <a:solidFill>
                  <a:prstClr val="black"/>
                </a:solidFill>
                <a:latin typeface="Calibri"/>
                <a:ea typeface="ＭＳ Ｐゴシック" charset="-128"/>
              </a:rPr>
              <a:t>If at any time the patient’s breathing becomes inadequate (respiratory failure), lay them flat, establish an open airway, and begin positive pressure ventilation with supplemental oxygen attached to the bag-valve-mask device.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9112923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The scene size-up can give clues to the problem.</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Gain a general impression in the primary assessment by looking at the patient's position and facial expression, noting their ability to speak, and determining the patient's mental status.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Use of accessory muscles, pallor, cyanosis, and diaphoresis are indications of respiratory distress and poor perfusion.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Quickly determine the adequacy of breathing and intervene to improve inadequate breathing and oxygenation.</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5861386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900" dirty="0">
                <a:solidFill>
                  <a:prstClr val="black"/>
                </a:solidFill>
                <a:latin typeface="Calibri"/>
                <a:ea typeface="ＭＳ Ｐゴシック" charset="-128"/>
              </a:rPr>
              <a:t>Form an impression of a patient who is suffering respiratory distress:</a:t>
            </a:r>
          </a:p>
          <a:p>
            <a:pPr marL="171450" lvl="0" indent="-171450" eaLnBrk="0" fontAlgn="base" hangingPunct="0">
              <a:spcBef>
                <a:spcPct val="30000"/>
              </a:spcBef>
              <a:spcAft>
                <a:spcPct val="0"/>
              </a:spcAft>
              <a:buFont typeface="Arial" panose="020B0604020202020204" pitchFamily="34" charset="0"/>
              <a:buChar char="•"/>
              <a:defRPr/>
            </a:pPr>
            <a:r>
              <a:rPr lang="en-US" sz="900" dirty="0">
                <a:solidFill>
                  <a:prstClr val="black"/>
                </a:solidFill>
                <a:latin typeface="Calibri"/>
                <a:ea typeface="ＭＳ Ｐゴシック" charset="-128"/>
              </a:rPr>
              <a:t>The patient’s position. Most frequently, in severe cases of respiratory distress, the patient assumes a tripod position, sitting upright and leaning forward, arms locked, holding onto the edge of the seat.</a:t>
            </a:r>
          </a:p>
          <a:p>
            <a:pPr marL="171450" lvl="0" indent="-171450" eaLnBrk="0" fontAlgn="base" hangingPunct="0">
              <a:spcBef>
                <a:spcPct val="30000"/>
              </a:spcBef>
              <a:spcAft>
                <a:spcPct val="0"/>
              </a:spcAft>
              <a:buFont typeface="Arial" panose="020B0604020202020204" pitchFamily="34" charset="0"/>
              <a:buChar char="•"/>
              <a:defRPr/>
            </a:pPr>
            <a:r>
              <a:rPr lang="en-US" sz="900" dirty="0">
                <a:solidFill>
                  <a:prstClr val="black"/>
                </a:solidFill>
                <a:latin typeface="Calibri"/>
                <a:ea typeface="ＭＳ Ｐゴシック" charset="-128"/>
              </a:rPr>
              <a:t>The patient in a reclining or supine position could indicate two possible scenarios: (1) the patient is only in mild distress or (2) the patient is in such severe respiratory distress that they are too exhausted from trying to breathe to hold themselves up. This patient requires immediate intervention because respiratory arrest usually follows shortly after development of severe fatigue.</a:t>
            </a:r>
          </a:p>
          <a:p>
            <a:pPr marL="171450" lvl="0" indent="-171450" eaLnBrk="0" fontAlgn="base" hangingPunct="0">
              <a:spcBef>
                <a:spcPct val="30000"/>
              </a:spcBef>
              <a:spcAft>
                <a:spcPct val="0"/>
              </a:spcAft>
              <a:buFont typeface="Arial" panose="020B0604020202020204" pitchFamily="34" charset="0"/>
              <a:buChar char="•"/>
              <a:defRPr/>
            </a:pPr>
            <a:r>
              <a:rPr lang="en-US" sz="900" dirty="0">
                <a:solidFill>
                  <a:prstClr val="black"/>
                </a:solidFill>
                <a:latin typeface="Calibri"/>
                <a:ea typeface="ＭＳ Ｐゴシック" charset="-128"/>
              </a:rPr>
              <a:t>The patient’s face. An agitated or confused facial expression might indicate inadequate breathing, hypoxia, or hypercarbia.</a:t>
            </a:r>
          </a:p>
          <a:p>
            <a:pPr marL="171450" lvl="0" indent="-171450" eaLnBrk="0" fontAlgn="base" hangingPunct="0">
              <a:spcBef>
                <a:spcPct val="30000"/>
              </a:spcBef>
              <a:spcAft>
                <a:spcPct val="0"/>
              </a:spcAft>
              <a:buFont typeface="Arial" panose="020B0604020202020204" pitchFamily="34" charset="0"/>
              <a:buChar char="•"/>
              <a:defRPr/>
            </a:pPr>
            <a:r>
              <a:rPr lang="en-US" sz="900" dirty="0">
                <a:solidFill>
                  <a:prstClr val="black"/>
                </a:solidFill>
                <a:latin typeface="Calibri"/>
                <a:ea typeface="ＭＳ Ｐゴシック" charset="-128"/>
              </a:rPr>
              <a:t>The patient’s speech. If the speech is normal, assume that the airway is open and clear and the distress is minimal. If the patient is alert and makes eye contact but cannot speak, consider a severe condition. </a:t>
            </a:r>
          </a:p>
          <a:p>
            <a:pPr marL="171450" lvl="0" indent="-171450" eaLnBrk="0" fontAlgn="base" hangingPunct="0">
              <a:spcBef>
                <a:spcPct val="30000"/>
              </a:spcBef>
              <a:spcAft>
                <a:spcPct val="0"/>
              </a:spcAft>
              <a:buFont typeface="Arial" panose="020B0604020202020204" pitchFamily="34" charset="0"/>
              <a:buChar char="•"/>
              <a:defRPr/>
            </a:pPr>
            <a:r>
              <a:rPr lang="en-US" sz="900" dirty="0">
                <a:solidFill>
                  <a:prstClr val="black"/>
                </a:solidFill>
                <a:latin typeface="Calibri"/>
                <a:ea typeface="ＭＳ Ｐゴシック" charset="-128"/>
              </a:rPr>
              <a:t>Altered mental status. A change in mental status, such as confusion, is a clear indication of inadequate oxygenation of the brain and a buildup of carbon dioxide. A sign of imminent respiratory failure is when the patient’s eyelids begin to droop and the head bobs with each respiration, as if the patient is beginning to fall asleep while sitting upright. This is a sign that the patient needs positive pressure ventilation immediately.</a:t>
            </a:r>
          </a:p>
          <a:p>
            <a:pPr marL="171450" lvl="0" indent="-171450" eaLnBrk="0" fontAlgn="base" hangingPunct="0">
              <a:spcBef>
                <a:spcPct val="30000"/>
              </a:spcBef>
              <a:spcAft>
                <a:spcPct val="0"/>
              </a:spcAft>
              <a:buFont typeface="Arial" panose="020B0604020202020204" pitchFamily="34" charset="0"/>
              <a:buChar char="•"/>
              <a:defRPr/>
            </a:pPr>
            <a:r>
              <a:rPr lang="en-US" sz="900" dirty="0">
                <a:solidFill>
                  <a:prstClr val="black"/>
                </a:solidFill>
                <a:latin typeface="Calibri"/>
                <a:ea typeface="ＭＳ Ｐゴシック" charset="-128"/>
              </a:rPr>
              <a:t>Use of the muscles in the neck and retractions of the muscles between the ribs (intercostal muscles). Accessory muscle use and retractions are an indication of a significant increased inhalation effort with each breath.</a:t>
            </a:r>
          </a:p>
          <a:p>
            <a:pPr marL="171450" lvl="0" indent="-171450" eaLnBrk="0" fontAlgn="base" hangingPunct="0">
              <a:spcBef>
                <a:spcPct val="30000"/>
              </a:spcBef>
              <a:spcAft>
                <a:spcPct val="0"/>
              </a:spcAft>
              <a:buFont typeface="Arial" panose="020B0604020202020204" pitchFamily="34" charset="0"/>
              <a:buChar char="•"/>
              <a:defRPr/>
            </a:pPr>
            <a:r>
              <a:rPr lang="en-US" sz="900" dirty="0">
                <a:solidFill>
                  <a:prstClr val="black"/>
                </a:solidFill>
                <a:latin typeface="Calibri"/>
                <a:ea typeface="ＭＳ Ｐゴシック" charset="-128"/>
              </a:rPr>
              <a:t>Cyanosis (bluish gray skin color) is a clear indication of hypoxia but also a sign that can occur late. </a:t>
            </a:r>
          </a:p>
          <a:p>
            <a:pPr marL="171450" lvl="0" indent="-171450" eaLnBrk="0" fontAlgn="base" hangingPunct="0">
              <a:spcBef>
                <a:spcPct val="30000"/>
              </a:spcBef>
              <a:spcAft>
                <a:spcPct val="0"/>
              </a:spcAft>
              <a:buFont typeface="Arial" panose="020B0604020202020204" pitchFamily="34" charset="0"/>
              <a:buChar char="•"/>
              <a:defRPr/>
            </a:pPr>
            <a:r>
              <a:rPr lang="en-US" sz="900" dirty="0">
                <a:solidFill>
                  <a:prstClr val="black"/>
                </a:solidFill>
                <a:latin typeface="Calibri"/>
                <a:ea typeface="ＭＳ Ｐゴシック" charset="-128"/>
              </a:rPr>
              <a:t>Diaphoresis - a patient with respiratory distress commonly is diaphoretic.</a:t>
            </a:r>
          </a:p>
          <a:p>
            <a:pPr marL="171450" lvl="0" indent="-171450" eaLnBrk="0" fontAlgn="base" hangingPunct="0">
              <a:spcBef>
                <a:spcPct val="30000"/>
              </a:spcBef>
              <a:spcAft>
                <a:spcPct val="0"/>
              </a:spcAft>
              <a:buFont typeface="Arial" panose="020B0604020202020204" pitchFamily="34" charset="0"/>
              <a:buChar char="•"/>
              <a:defRPr/>
            </a:pPr>
            <a:r>
              <a:rPr lang="en-US" sz="900" dirty="0">
                <a:solidFill>
                  <a:prstClr val="black"/>
                </a:solidFill>
                <a:latin typeface="Calibri"/>
                <a:ea typeface="ＭＳ Ｐゴシック" charset="-128"/>
              </a:rPr>
              <a:t>Pallor - pale skin color is a sign of hypoxia and severe respiratory distress. Pallor will be seen earlier and more often than cyanosis. </a:t>
            </a:r>
          </a:p>
          <a:p>
            <a:pPr marL="171450" lvl="0" indent="-171450" eaLnBrk="0" fontAlgn="base" hangingPunct="0">
              <a:spcBef>
                <a:spcPct val="30000"/>
              </a:spcBef>
              <a:spcAft>
                <a:spcPct val="0"/>
              </a:spcAft>
              <a:buFont typeface="Arial" panose="020B0604020202020204" pitchFamily="34" charset="0"/>
              <a:buChar char="•"/>
              <a:defRPr/>
            </a:pPr>
            <a:r>
              <a:rPr lang="en-US" sz="900" dirty="0">
                <a:solidFill>
                  <a:prstClr val="black"/>
                </a:solidFill>
                <a:latin typeface="Calibri"/>
                <a:ea typeface="ＭＳ Ｐゴシック" charset="-128"/>
              </a:rPr>
              <a:t>Nasal flaring - flaring of the nostrils with inhalation is another indication that the patient is working hard to breathe in.</a:t>
            </a:r>
          </a:p>
          <a:p>
            <a:pPr marL="171450" lvl="0" indent="-171450" eaLnBrk="0" fontAlgn="base" hangingPunct="0">
              <a:spcBef>
                <a:spcPct val="30000"/>
              </a:spcBef>
              <a:spcAft>
                <a:spcPct val="0"/>
              </a:spcAft>
              <a:buFont typeface="Arial" panose="020B0604020202020204" pitchFamily="34" charset="0"/>
              <a:buChar char="•"/>
              <a:defRPr/>
            </a:pPr>
            <a:r>
              <a:rPr lang="en-US" sz="900" dirty="0">
                <a:solidFill>
                  <a:prstClr val="black"/>
                </a:solidFill>
                <a:latin typeface="Calibri"/>
                <a:ea typeface="ＭＳ Ｐゴシック" charset="-128"/>
              </a:rPr>
              <a:t>Pursed lips - pursed-lip breathing is when the patient puts their lips together during exhalation as if they are going to whistle. Patients with some chronic respiratory diseases do this subconsciously. This is done to keep the airway pressure in the smaller bronchioles higher during exhalation so that they don’t collapse but remain open, making the next inhalation a little easier.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054582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Most frequently, in severe cases of respiratory distress, the patient assumes a tripod position, sitting upright and leaning forward, arms locked, holding onto the edge of the seat.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23227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Restlessness, agitation, confusion, and unresponsiveness are frequently associated with breathing difficulty because the brain is not getting enough oxygen.</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Assess the airway for any indication of a complete or partial obstruction from secretions, blood, vomitus, or a foreign body. Listen for snoring, stridor, gurgling, or crowing.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7482281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One inadequate (either rate or tidal volume) = inadequate breathing.</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Two inadequates (both rate and tidal volume) = inadequate breathing.</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Two adequates (both rate and tidal volume) = adequate breathing.</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Verdana" panose="020B0604030504040204" pitchFamily="34" charset="0"/>
                <a:ea typeface="ＭＳ Ｐゴシック" panose="020B0600070205080204" pitchFamily="34" charset="-128"/>
              </a:rPr>
              <a:t>Ranges are of concern for inadequate breathing:</a:t>
            </a:r>
          </a:p>
          <a:p>
            <a:pPr lvl="0" eaLnBrk="0" fontAlgn="base" hangingPunct="0">
              <a:spcBef>
                <a:spcPct val="30000"/>
              </a:spcBef>
              <a:spcAft>
                <a:spcPct val="0"/>
              </a:spcAft>
            </a:pPr>
            <a:r>
              <a:rPr lang="en-US" altLang="en-US">
                <a:solidFill>
                  <a:prstClr val="black"/>
                </a:solidFill>
                <a:latin typeface="Verdana" panose="020B0604030504040204" pitchFamily="34" charset="0"/>
                <a:ea typeface="ＭＳ Ｐゴシック" panose="020B0600070205080204" pitchFamily="34" charset="-128"/>
              </a:rPr>
              <a:t>Adults – 8 to 24</a:t>
            </a:r>
          </a:p>
          <a:p>
            <a:pPr lvl="0" eaLnBrk="0" fontAlgn="base" hangingPunct="0">
              <a:spcBef>
                <a:spcPct val="30000"/>
              </a:spcBef>
              <a:spcAft>
                <a:spcPct val="0"/>
              </a:spcAft>
            </a:pPr>
            <a:r>
              <a:rPr lang="en-US" altLang="en-US">
                <a:solidFill>
                  <a:prstClr val="black"/>
                </a:solidFill>
                <a:latin typeface="Verdana" panose="020B0604030504040204" pitchFamily="34" charset="0"/>
                <a:ea typeface="ＭＳ Ｐゴシック" panose="020B0600070205080204" pitchFamily="34" charset="-128"/>
              </a:rPr>
              <a:t>Children – 15 to 30</a:t>
            </a:r>
          </a:p>
          <a:p>
            <a:pPr lvl="0" eaLnBrk="0" fontAlgn="base" hangingPunct="0">
              <a:spcBef>
                <a:spcPct val="30000"/>
              </a:spcBef>
              <a:spcAft>
                <a:spcPct val="0"/>
              </a:spcAft>
            </a:pPr>
            <a:r>
              <a:rPr lang="en-US" altLang="en-US">
                <a:solidFill>
                  <a:prstClr val="black"/>
                </a:solidFill>
                <a:latin typeface="Verdana" panose="020B0604030504040204" pitchFamily="34" charset="0"/>
                <a:ea typeface="ＭＳ Ｐゴシック" panose="020B0600070205080204" pitchFamily="34" charset="-128"/>
              </a:rPr>
              <a:t>Infants – 25 to 50</a:t>
            </a: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699888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Inadequate breathing - Provide positive pressure ventilation with a bag-valve mask or pocket mask with oxygen connected to the device.</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Adequate breathing - Administer oxygen to maintain an SPO</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of &gt;94%.</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2316632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Because a patient with difficulty in breathing is considered a priority patient, consider advanced life support backup and expeditious transport. In the patient with severe respiratory distress, respiratory failure, or respiratory arrest, you need to transport as soon as possible and continue your secondary assessment en route to the hospital.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55528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ltLang="en-US" sz="900">
                <a:solidFill>
                  <a:prstClr val="black"/>
                </a:solidFill>
                <a:latin typeface="Calibri"/>
                <a:ea typeface="ＭＳ Ｐゴシック" panose="020B0600070205080204" pitchFamily="34" charset="-128"/>
              </a:rPr>
              <a:t>Wheezing is a high-pitched, musical, whistling sound that is best heard initially on exhalation, but can also be heard during inhalation in more severe cases. It is an indication of swelling and constriction of the inner lining of the lower airways, primarily the bronchioles. Wheezing that is diffuse (heard over all the lung fields) is a primary indication for the administration of a beta</a:t>
            </a:r>
            <a:r>
              <a:rPr lang="en-US" altLang="en-US" sz="900" baseline="-25000">
                <a:solidFill>
                  <a:prstClr val="black"/>
                </a:solidFill>
                <a:latin typeface="Calibri"/>
                <a:ea typeface="ＭＳ Ｐゴシック" panose="020B0600070205080204" pitchFamily="34" charset="-128"/>
              </a:rPr>
              <a:t>2</a:t>
            </a:r>
            <a:r>
              <a:rPr lang="en-US" altLang="en-US" sz="900">
                <a:solidFill>
                  <a:prstClr val="black"/>
                </a:solidFill>
                <a:latin typeface="Calibri"/>
                <a:ea typeface="ＭＳ Ｐゴシック" panose="020B0600070205080204" pitchFamily="34" charset="-128"/>
              </a:rPr>
              <a:t> agonist medication. Wheezing is usually heard in asthma, emphysema, chronic bronchitis, and other breathing disorders.</a:t>
            </a:r>
          </a:p>
          <a:p>
            <a:pPr marL="171450" lvl="0" indent="-171450" eaLnBrk="0" fontAlgn="base" hangingPunct="0">
              <a:spcBef>
                <a:spcPct val="30000"/>
              </a:spcBef>
              <a:spcAft>
                <a:spcPct val="0"/>
              </a:spcAft>
              <a:buFont typeface="Arial" panose="020B0604020202020204" pitchFamily="34" charset="0"/>
              <a:buChar char="•"/>
              <a:defRPr/>
            </a:pPr>
            <a:r>
              <a:rPr lang="en-US" altLang="en-US" sz="900">
                <a:solidFill>
                  <a:prstClr val="black"/>
                </a:solidFill>
                <a:latin typeface="Calibri"/>
                <a:ea typeface="ＭＳ Ｐゴシック" panose="020B0600070205080204" pitchFamily="34" charset="-128"/>
              </a:rPr>
              <a:t>Rhonchi, which can also be referred to as coarse crackles, are snoring or rattling noises heard on auscultation. They indicate obstruction of the larger conducting airways of the respiratory tract by thick secretions of mucus. Rhonchi are often heard in chronic bronchitis, emphysema, aspiration, and pneumonia. Rhonchi may change the quality of sound if the person coughs or even when the person changes position.</a:t>
            </a:r>
          </a:p>
          <a:p>
            <a:pPr marL="171450" lvl="0" indent="-171450" eaLnBrk="0" fontAlgn="base" hangingPunct="0">
              <a:spcBef>
                <a:spcPct val="30000"/>
              </a:spcBef>
              <a:spcAft>
                <a:spcPct val="0"/>
              </a:spcAft>
              <a:buFont typeface="Arial" panose="020B0604020202020204" pitchFamily="34" charset="0"/>
              <a:buChar char="•"/>
              <a:defRPr/>
            </a:pPr>
            <a:r>
              <a:rPr lang="en-US" altLang="en-US" sz="900">
                <a:solidFill>
                  <a:prstClr val="black"/>
                </a:solidFill>
                <a:latin typeface="Calibri"/>
                <a:ea typeface="ＭＳ Ｐゴシック" panose="020B0600070205080204" pitchFamily="34" charset="-128"/>
              </a:rPr>
              <a:t>Crackles, also known as rales, are bubbly or crackling sounds heard during inhalation. These sounds are associated with fluid that has surrounded or filled the alveoli or small bronchioles. The crackling sound is commonly associated with the alveoli and terminal bronchioles “popping” open with each inhalation. The bases of the lungs posteriorly reveal crackles first because of the natural tendency of fluid to be pulled downward by gravity. Crackles can indicate pulmonary edema or pneumonia. This type of breath sound typically does not change with coughing or movement.</a:t>
            </a:r>
          </a:p>
          <a:p>
            <a:pPr lvl="0" eaLnBrk="0" fontAlgn="base" hangingPunct="0">
              <a:spcBef>
                <a:spcPct val="30000"/>
              </a:spcBef>
              <a:spcAft>
                <a:spcPct val="0"/>
              </a:spcAft>
              <a:defRPr/>
            </a:pPr>
            <a:endParaRPr lang="en-US" altLang="en-US" sz="9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900" b="1">
                <a:solidFill>
                  <a:prstClr val="black"/>
                </a:solidFill>
                <a:latin typeface="Calibri"/>
                <a:ea typeface="ＭＳ Ｐゴシック" panose="020B0600070205080204" pitchFamily="34" charset="-128"/>
              </a:rPr>
              <a:t>Teaching Tips</a:t>
            </a:r>
            <a:endParaRPr lang="en-US" altLang="en-US" sz="9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900">
                <a:solidFill>
                  <a:prstClr val="black"/>
                </a:solidFill>
                <a:latin typeface="Calibri"/>
                <a:ea typeface="ＭＳ Ｐゴシック" panose="020B0600070205080204" pitchFamily="34" charset="-128"/>
              </a:rPr>
              <a:t>Demonstrate the correct locations for assessing breath sounds.</a:t>
            </a:r>
          </a:p>
          <a:p>
            <a:pPr lvl="0" eaLnBrk="0" fontAlgn="base" hangingPunct="0">
              <a:spcBef>
                <a:spcPct val="30000"/>
              </a:spcBef>
              <a:spcAft>
                <a:spcPct val="0"/>
              </a:spcAft>
              <a:defRPr/>
            </a:pPr>
            <a:r>
              <a:rPr lang="en-US" altLang="en-US" sz="900" b="1">
                <a:solidFill>
                  <a:prstClr val="black"/>
                </a:solidFill>
                <a:latin typeface="Calibri"/>
                <a:ea typeface="ＭＳ Ｐゴシック" panose="020B0600070205080204" pitchFamily="34" charset="-128"/>
              </a:rPr>
              <a:t> </a:t>
            </a:r>
            <a:endParaRPr lang="en-US" altLang="en-US" sz="9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900" b="1">
                <a:solidFill>
                  <a:prstClr val="black"/>
                </a:solidFill>
                <a:latin typeface="Calibri"/>
                <a:ea typeface="ＭＳ Ｐゴシック" panose="020B0600070205080204" pitchFamily="34" charset="-128"/>
              </a:rPr>
              <a:t>Discussion Questions</a:t>
            </a:r>
            <a:endParaRPr lang="en-US" altLang="en-US" sz="9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900">
                <a:solidFill>
                  <a:prstClr val="black"/>
                </a:solidFill>
                <a:latin typeface="Calibri"/>
                <a:ea typeface="ＭＳ Ｐゴシック" panose="020B0600070205080204" pitchFamily="34" charset="-128"/>
              </a:rPr>
              <a:t>What conditions are associated with wheezing?</a:t>
            </a:r>
          </a:p>
          <a:p>
            <a:pPr lvl="0" eaLnBrk="0" fontAlgn="base" hangingPunct="0">
              <a:spcBef>
                <a:spcPct val="30000"/>
              </a:spcBef>
              <a:spcAft>
                <a:spcPct val="0"/>
              </a:spcAft>
              <a:defRPr/>
            </a:pPr>
            <a:r>
              <a:rPr lang="en-US" altLang="en-US" sz="900">
                <a:solidFill>
                  <a:prstClr val="black"/>
                </a:solidFill>
                <a:latin typeface="Calibri"/>
                <a:ea typeface="ＭＳ Ｐゴシック" panose="020B0600070205080204" pitchFamily="34" charset="-128"/>
              </a:rPr>
              <a:t>What conditions are associated with rhonchi?</a:t>
            </a:r>
          </a:p>
          <a:p>
            <a:pPr lvl="0" eaLnBrk="0" fontAlgn="base" hangingPunct="0">
              <a:spcBef>
                <a:spcPct val="30000"/>
              </a:spcBef>
              <a:spcAft>
                <a:spcPct val="0"/>
              </a:spcAft>
              <a:defRPr/>
            </a:pPr>
            <a:r>
              <a:rPr lang="en-US" altLang="en-US" sz="900">
                <a:solidFill>
                  <a:prstClr val="black"/>
                </a:solidFill>
                <a:latin typeface="Calibri"/>
                <a:ea typeface="ＭＳ Ｐゴシック" panose="020B0600070205080204" pitchFamily="34" charset="-128"/>
              </a:rPr>
              <a:t>What conditions are associated with crackles in the lungs?</a:t>
            </a:r>
          </a:p>
          <a:p>
            <a:pPr lvl="0" eaLnBrk="0" fontAlgn="base" hangingPunct="0">
              <a:spcBef>
                <a:spcPct val="30000"/>
              </a:spcBef>
              <a:spcAft>
                <a:spcPct val="0"/>
              </a:spcAft>
              <a:defRPr/>
            </a:pPr>
            <a:r>
              <a:rPr lang="en-US" altLang="en-US" sz="900" b="1">
                <a:solidFill>
                  <a:prstClr val="black"/>
                </a:solidFill>
                <a:latin typeface="Calibri"/>
                <a:ea typeface="ＭＳ Ｐゴシック" panose="020B0600070205080204" pitchFamily="34" charset="-128"/>
              </a:rPr>
              <a:t> </a:t>
            </a:r>
            <a:endParaRPr lang="en-US" altLang="en-US" sz="9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900" b="1">
                <a:solidFill>
                  <a:prstClr val="black"/>
                </a:solidFill>
                <a:latin typeface="Calibri"/>
                <a:ea typeface="ＭＳ Ｐゴシック" panose="020B0600070205080204" pitchFamily="34" charset="-128"/>
              </a:rPr>
              <a:t>Class Activity</a:t>
            </a:r>
            <a:endParaRPr lang="en-US" altLang="en-US" sz="9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900">
                <a:solidFill>
                  <a:prstClr val="black"/>
                </a:solidFill>
                <a:latin typeface="Calibri"/>
                <a:ea typeface="ＭＳ Ｐゴシック" panose="020B0600070205080204" pitchFamily="34" charset="-128"/>
              </a:rPr>
              <a:t>Have pairs of students practice listening to each other's breath sounds in the proper locations.</a:t>
            </a:r>
          </a:p>
          <a:p>
            <a:pPr lvl="0" eaLnBrk="0" fontAlgn="base" hangingPunct="0">
              <a:spcBef>
                <a:spcPct val="30000"/>
              </a:spcBef>
              <a:spcAft>
                <a:spcPct val="0"/>
              </a:spcAft>
              <a:defRPr/>
            </a:pPr>
            <a:r>
              <a:rPr lang="en-US" altLang="en-US" sz="90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sz="900" b="1">
                <a:solidFill>
                  <a:prstClr val="black"/>
                </a:solidFill>
                <a:latin typeface="Calibri"/>
                <a:ea typeface="ＭＳ Ｐゴシック" panose="020B0600070205080204" pitchFamily="34" charset="-128"/>
              </a:rPr>
              <a:t>Knowledge Application</a:t>
            </a:r>
            <a:endParaRPr lang="en-US" altLang="en-US" sz="9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900">
                <a:solidFill>
                  <a:prstClr val="black"/>
                </a:solidFill>
                <a:latin typeface="Calibri"/>
                <a:ea typeface="ＭＳ Ｐゴシック" panose="020B0600070205080204" pitchFamily="34" charset="-128"/>
              </a:rPr>
              <a:t>Given several descriptions of breath sounds, students should be able to suggest general causes of abnormal sounds. </a:t>
            </a:r>
            <a:endParaRPr lang="en-US" altLang="en-US" sz="9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4691059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Perform a secondary assessment and obtain a history. Determine if the patient uses an MDI or SVN for their condition.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Determine if the patient has used their medication, and how many times it has been used. Report this to medical control, and consider the side effects of the medication in your assessment.</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4303828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Assess the neck for jugular vein distention, which might indicate an extreme increase in pressure in the chest or venous system. Inspect and palpate for an indrawing of the trachea and tracheal deviation. The trachea pulls inward during inhalation when constricted airflow is present.</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Inspect and palpate the chest for retraction of the muscles between the ribs, asymmetrical chest wall movement, and subcutaneous emphysema, which is air trapped under the subcutaneous layer of the skin.</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Pulsus paradoxus is a significant finding.</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Auscultation of the breath sounds is a critical step in assessing patients with respiratory emergencies.</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540607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800">
                <a:solidFill>
                  <a:prstClr val="black"/>
                </a:solidFill>
                <a:latin typeface="Calibri"/>
                <a:ea typeface="ＭＳ Ｐゴシック" charset="-128"/>
              </a:rPr>
              <a:t>Common signs of breathing difficulty:</a:t>
            </a:r>
          </a:p>
          <a:p>
            <a:pPr marL="171450" lvl="0" indent="-171450" eaLnBrk="0" fontAlgn="base" hangingPunct="0">
              <a:spcBef>
                <a:spcPct val="30000"/>
              </a:spcBef>
              <a:spcAft>
                <a:spcPct val="0"/>
              </a:spcAft>
              <a:buFont typeface="Arial" panose="020B0604020202020204" pitchFamily="34" charset="0"/>
              <a:buChar char="•"/>
              <a:defRPr/>
            </a:pPr>
            <a:r>
              <a:rPr lang="en-US" sz="800">
                <a:solidFill>
                  <a:prstClr val="black"/>
                </a:solidFill>
                <a:latin typeface="Calibri"/>
                <a:ea typeface="ＭＳ Ｐゴシック" charset="-128"/>
              </a:rPr>
              <a:t>Shortness of breath (dyspnea).</a:t>
            </a:r>
          </a:p>
          <a:p>
            <a:pPr marL="171450" lvl="0" indent="-171450" eaLnBrk="0" fontAlgn="base" hangingPunct="0">
              <a:spcBef>
                <a:spcPct val="30000"/>
              </a:spcBef>
              <a:spcAft>
                <a:spcPct val="0"/>
              </a:spcAft>
              <a:buFont typeface="Arial" panose="020B0604020202020204" pitchFamily="34" charset="0"/>
              <a:buChar char="•"/>
              <a:defRPr/>
            </a:pPr>
            <a:r>
              <a:rPr lang="en-US" sz="800">
                <a:solidFill>
                  <a:prstClr val="black"/>
                </a:solidFill>
                <a:latin typeface="Calibri"/>
                <a:ea typeface="ＭＳ Ｐゴシック" charset="-128"/>
              </a:rPr>
              <a:t>Restlessness, agitation, and anxiety.</a:t>
            </a:r>
          </a:p>
          <a:p>
            <a:pPr marL="171450" lvl="0" indent="-171450" eaLnBrk="0" fontAlgn="base" hangingPunct="0">
              <a:spcBef>
                <a:spcPct val="30000"/>
              </a:spcBef>
              <a:spcAft>
                <a:spcPct val="0"/>
              </a:spcAft>
              <a:buFont typeface="Arial" panose="020B0604020202020204" pitchFamily="34" charset="0"/>
              <a:buChar char="•"/>
              <a:defRPr/>
            </a:pPr>
            <a:r>
              <a:rPr lang="en-US" sz="800">
                <a:solidFill>
                  <a:prstClr val="black"/>
                </a:solidFill>
                <a:latin typeface="Calibri"/>
                <a:ea typeface="ＭＳ Ｐゴシック" charset="-128"/>
              </a:rPr>
              <a:t>Increased heart rate (tachycardia) or irregular heart rate in adults and children, and a sudden decrease in heart rate (bradycardia) in newborns.</a:t>
            </a:r>
          </a:p>
          <a:p>
            <a:pPr marL="171450" lvl="0" indent="-171450" eaLnBrk="0" fontAlgn="base" hangingPunct="0">
              <a:spcBef>
                <a:spcPct val="30000"/>
              </a:spcBef>
              <a:spcAft>
                <a:spcPct val="0"/>
              </a:spcAft>
              <a:buFont typeface="Arial" panose="020B0604020202020204" pitchFamily="34" charset="0"/>
              <a:buChar char="•"/>
              <a:defRPr/>
            </a:pPr>
            <a:r>
              <a:rPr lang="en-US" sz="800">
                <a:solidFill>
                  <a:prstClr val="black"/>
                </a:solidFill>
                <a:latin typeface="Calibri"/>
                <a:ea typeface="ＭＳ Ｐゴシック" charset="-128"/>
              </a:rPr>
              <a:t>Faster-than-normal breathing rates (tachypnea).</a:t>
            </a:r>
          </a:p>
          <a:p>
            <a:pPr marL="171450" lvl="0" indent="-171450" eaLnBrk="0" fontAlgn="base" hangingPunct="0">
              <a:spcBef>
                <a:spcPct val="30000"/>
              </a:spcBef>
              <a:spcAft>
                <a:spcPct val="0"/>
              </a:spcAft>
              <a:buFont typeface="Arial" panose="020B0604020202020204" pitchFamily="34" charset="0"/>
              <a:buChar char="•"/>
              <a:defRPr/>
            </a:pPr>
            <a:r>
              <a:rPr lang="en-US" sz="800">
                <a:solidFill>
                  <a:prstClr val="black"/>
                </a:solidFill>
                <a:latin typeface="Calibri"/>
                <a:ea typeface="ＭＳ Ｐゴシック" charset="-128"/>
              </a:rPr>
              <a:t>Slower-than-normal breathing rates (bradypnea).</a:t>
            </a:r>
          </a:p>
          <a:p>
            <a:pPr marL="171450" lvl="0" indent="-171450" eaLnBrk="0" fontAlgn="base" hangingPunct="0">
              <a:spcBef>
                <a:spcPct val="30000"/>
              </a:spcBef>
              <a:spcAft>
                <a:spcPct val="0"/>
              </a:spcAft>
              <a:buFont typeface="Arial" panose="020B0604020202020204" pitchFamily="34" charset="0"/>
              <a:buChar char="•"/>
              <a:defRPr/>
            </a:pPr>
            <a:r>
              <a:rPr lang="en-US" sz="800">
                <a:solidFill>
                  <a:prstClr val="black"/>
                </a:solidFill>
                <a:latin typeface="Calibri"/>
                <a:ea typeface="ＭＳ Ｐゴシック" charset="-128"/>
              </a:rPr>
              <a:t>Cyanosis to the core of the body, usually seen in the face, neck, and upper chest. (This is a late sign of hypoxia. Pale skin is seen earlier than cyanosis as a sign of hypoxia. Flushed, or red, skin might indicate an allergic reaction. With any of these discolorations, the skin is typically moist.)</a:t>
            </a:r>
          </a:p>
          <a:p>
            <a:pPr marL="171450" lvl="0" indent="-171450" eaLnBrk="0" fontAlgn="base" hangingPunct="0">
              <a:spcBef>
                <a:spcPct val="30000"/>
              </a:spcBef>
              <a:spcAft>
                <a:spcPct val="0"/>
              </a:spcAft>
              <a:buFont typeface="Arial" panose="020B0604020202020204" pitchFamily="34" charset="0"/>
              <a:buChar char="•"/>
              <a:defRPr/>
            </a:pPr>
            <a:r>
              <a:rPr lang="en-US" sz="800">
                <a:solidFill>
                  <a:prstClr val="black"/>
                </a:solidFill>
                <a:latin typeface="Calibri"/>
                <a:ea typeface="ＭＳ Ｐゴシック" charset="-128"/>
              </a:rPr>
              <a:t>Abnormal upper airway sounds: crowing, gurgling, snoring, and stridor.</a:t>
            </a:r>
          </a:p>
          <a:p>
            <a:pPr marL="171450" lvl="0" indent="-171450" eaLnBrk="0" fontAlgn="base" hangingPunct="0">
              <a:spcBef>
                <a:spcPct val="30000"/>
              </a:spcBef>
              <a:spcAft>
                <a:spcPct val="0"/>
              </a:spcAft>
              <a:buFont typeface="Arial" panose="020B0604020202020204" pitchFamily="34" charset="0"/>
              <a:buChar char="•"/>
              <a:defRPr/>
            </a:pPr>
            <a:r>
              <a:rPr lang="en-US" sz="800">
                <a:solidFill>
                  <a:prstClr val="black"/>
                </a:solidFill>
                <a:latin typeface="Calibri"/>
                <a:ea typeface="ＭＳ Ｐゴシック" charset="-128"/>
              </a:rPr>
              <a:t>Audible wheezing upon inhalation and exhalation. Auscultation with a stethoscope can reveal wheezing and crackles that cannot be heard by just listening with the ear.</a:t>
            </a:r>
          </a:p>
          <a:p>
            <a:pPr marL="171450" lvl="0" indent="-171450" eaLnBrk="0" fontAlgn="base" hangingPunct="0">
              <a:spcBef>
                <a:spcPct val="30000"/>
              </a:spcBef>
              <a:spcAft>
                <a:spcPct val="0"/>
              </a:spcAft>
              <a:buFont typeface="Arial" panose="020B0604020202020204" pitchFamily="34" charset="0"/>
              <a:buChar char="•"/>
              <a:defRPr/>
            </a:pPr>
            <a:r>
              <a:rPr lang="en-US" sz="800">
                <a:solidFill>
                  <a:prstClr val="black"/>
                </a:solidFill>
                <a:latin typeface="Calibri"/>
                <a:ea typeface="ＭＳ Ｐゴシック" charset="-128"/>
              </a:rPr>
              <a:t>Diminished ability or inability to speak.</a:t>
            </a:r>
          </a:p>
          <a:p>
            <a:pPr marL="171450" lvl="0" indent="-171450" eaLnBrk="0" fontAlgn="base" hangingPunct="0">
              <a:spcBef>
                <a:spcPct val="30000"/>
              </a:spcBef>
              <a:spcAft>
                <a:spcPct val="0"/>
              </a:spcAft>
              <a:buFont typeface="Arial" panose="020B0604020202020204" pitchFamily="34" charset="0"/>
              <a:buChar char="•"/>
              <a:defRPr/>
            </a:pPr>
            <a:r>
              <a:rPr lang="en-US" sz="800">
                <a:solidFill>
                  <a:prstClr val="black"/>
                </a:solidFill>
                <a:latin typeface="Calibri"/>
                <a:ea typeface="ＭＳ Ｐゴシック" charset="-128"/>
              </a:rPr>
              <a:t>Retractions from the use of accessory muscles in the upper chest and between the ribs, and use of the neck muscles in breathing.</a:t>
            </a:r>
          </a:p>
          <a:p>
            <a:pPr marL="171450" lvl="0" indent="-171450" eaLnBrk="0" fontAlgn="base" hangingPunct="0">
              <a:spcBef>
                <a:spcPct val="30000"/>
              </a:spcBef>
              <a:spcAft>
                <a:spcPct val="0"/>
              </a:spcAft>
              <a:buFont typeface="Arial" panose="020B0604020202020204" pitchFamily="34" charset="0"/>
              <a:buChar char="•"/>
              <a:defRPr/>
            </a:pPr>
            <a:r>
              <a:rPr lang="en-US" sz="800">
                <a:solidFill>
                  <a:prstClr val="black"/>
                </a:solidFill>
                <a:latin typeface="Calibri"/>
                <a:ea typeface="ＭＳ Ｐゴシック" charset="-128"/>
              </a:rPr>
              <a:t>Excessive use of the diaphragm to breathe, producing abdominal breathing in which the abdomen is moving significantly during the breathing effort.</a:t>
            </a:r>
          </a:p>
          <a:p>
            <a:pPr marL="171450" lvl="0" indent="-171450" eaLnBrk="0" fontAlgn="base" hangingPunct="0">
              <a:spcBef>
                <a:spcPct val="30000"/>
              </a:spcBef>
              <a:spcAft>
                <a:spcPct val="0"/>
              </a:spcAft>
              <a:buFont typeface="Arial" panose="020B0604020202020204" pitchFamily="34" charset="0"/>
              <a:buChar char="•"/>
              <a:defRPr/>
            </a:pPr>
            <a:r>
              <a:rPr lang="en-US" sz="800">
                <a:solidFill>
                  <a:prstClr val="black"/>
                </a:solidFill>
                <a:latin typeface="Calibri"/>
                <a:ea typeface="ＭＳ Ｐゴシック" charset="-128"/>
              </a:rPr>
              <a:t>Shallow breathing, identified by little rise and fall of the chest, and poor movement of air in and out of the mouth.</a:t>
            </a:r>
          </a:p>
          <a:p>
            <a:pPr marL="171450" lvl="0" indent="-171450" eaLnBrk="0" fontAlgn="base" hangingPunct="0">
              <a:spcBef>
                <a:spcPct val="30000"/>
              </a:spcBef>
              <a:spcAft>
                <a:spcPct val="0"/>
              </a:spcAft>
              <a:buFont typeface="Arial" panose="020B0604020202020204" pitchFamily="34" charset="0"/>
              <a:buChar char="•"/>
              <a:defRPr/>
            </a:pPr>
            <a:r>
              <a:rPr lang="en-US" sz="800">
                <a:solidFill>
                  <a:prstClr val="black"/>
                </a:solidFill>
                <a:latin typeface="Calibri"/>
                <a:ea typeface="ＭＳ Ｐゴシック" charset="-128"/>
              </a:rPr>
              <a:t>Coughing, especially if it is a productive cough that produces mucus.</a:t>
            </a:r>
          </a:p>
          <a:p>
            <a:pPr marL="171450" lvl="0" indent="-171450" eaLnBrk="0" fontAlgn="base" hangingPunct="0">
              <a:spcBef>
                <a:spcPct val="30000"/>
              </a:spcBef>
              <a:spcAft>
                <a:spcPct val="0"/>
              </a:spcAft>
              <a:buFont typeface="Arial" panose="020B0604020202020204" pitchFamily="34" charset="0"/>
              <a:buChar char="•"/>
              <a:defRPr/>
            </a:pPr>
            <a:r>
              <a:rPr lang="en-US" sz="800">
                <a:solidFill>
                  <a:prstClr val="black"/>
                </a:solidFill>
                <a:latin typeface="Calibri"/>
                <a:ea typeface="ＭＳ Ｐゴシック" charset="-128"/>
              </a:rPr>
              <a:t>Irregular breathing patterns.</a:t>
            </a:r>
          </a:p>
          <a:p>
            <a:pPr marL="171450" lvl="0" indent="-171450" eaLnBrk="0" fontAlgn="base" hangingPunct="0">
              <a:spcBef>
                <a:spcPct val="30000"/>
              </a:spcBef>
              <a:spcAft>
                <a:spcPct val="0"/>
              </a:spcAft>
              <a:buFont typeface="Arial" panose="020B0604020202020204" pitchFamily="34" charset="0"/>
              <a:buChar char="•"/>
              <a:defRPr/>
            </a:pPr>
            <a:r>
              <a:rPr lang="en-US" sz="800">
                <a:solidFill>
                  <a:prstClr val="black"/>
                </a:solidFill>
                <a:latin typeface="Calibri"/>
                <a:ea typeface="ＭＳ Ｐゴシック" charset="-128"/>
              </a:rPr>
              <a:t>Tripod position.</a:t>
            </a:r>
          </a:p>
          <a:p>
            <a:pPr marL="171450" lvl="0" indent="-171450" eaLnBrk="0" fontAlgn="base" hangingPunct="0">
              <a:spcBef>
                <a:spcPct val="30000"/>
              </a:spcBef>
              <a:spcAft>
                <a:spcPct val="0"/>
              </a:spcAft>
              <a:buFont typeface="Arial" panose="020B0604020202020204" pitchFamily="34" charset="0"/>
              <a:buChar char="•"/>
              <a:defRPr/>
            </a:pPr>
            <a:r>
              <a:rPr lang="en-US" sz="800">
                <a:solidFill>
                  <a:prstClr val="black"/>
                </a:solidFill>
                <a:latin typeface="Calibri"/>
                <a:ea typeface="ＭＳ Ｐゴシック" charset="-128"/>
              </a:rPr>
              <a:t>Barrel chest indicating emphysema, a chronic respiratory condition.</a:t>
            </a:r>
          </a:p>
          <a:p>
            <a:pPr marL="171450" lvl="0" indent="-171450" eaLnBrk="0" fontAlgn="base" hangingPunct="0">
              <a:spcBef>
                <a:spcPct val="30000"/>
              </a:spcBef>
              <a:spcAft>
                <a:spcPct val="0"/>
              </a:spcAft>
              <a:buFont typeface="Arial" panose="020B0604020202020204" pitchFamily="34" charset="0"/>
              <a:buChar char="•"/>
              <a:defRPr/>
            </a:pPr>
            <a:r>
              <a:rPr lang="en-US" sz="800">
                <a:solidFill>
                  <a:prstClr val="black"/>
                </a:solidFill>
                <a:latin typeface="Calibri"/>
                <a:ea typeface="ＭＳ Ｐゴシック" charset="-128"/>
              </a:rPr>
              <a:t>Altered mental status.</a:t>
            </a:r>
          </a:p>
          <a:p>
            <a:pPr marL="171450" lvl="0" indent="-171450" eaLnBrk="0" fontAlgn="base" hangingPunct="0">
              <a:spcBef>
                <a:spcPct val="30000"/>
              </a:spcBef>
              <a:spcAft>
                <a:spcPct val="0"/>
              </a:spcAft>
              <a:buFont typeface="Arial" panose="020B0604020202020204" pitchFamily="34" charset="0"/>
              <a:buChar char="•"/>
              <a:defRPr/>
            </a:pPr>
            <a:r>
              <a:rPr lang="en-US" sz="800">
                <a:solidFill>
                  <a:prstClr val="black"/>
                </a:solidFill>
                <a:latin typeface="Calibri"/>
                <a:ea typeface="ＭＳ Ｐゴシック" charset="-128"/>
              </a:rPr>
              <a:t>Nasal flaring, when the nostrils widen and flare out upon inhalation.</a:t>
            </a:r>
          </a:p>
          <a:p>
            <a:pPr marL="171450" lvl="0" indent="-171450" eaLnBrk="0" fontAlgn="base" hangingPunct="0">
              <a:spcBef>
                <a:spcPct val="30000"/>
              </a:spcBef>
              <a:spcAft>
                <a:spcPct val="0"/>
              </a:spcAft>
              <a:buFont typeface="Arial" panose="020B0604020202020204" pitchFamily="34" charset="0"/>
              <a:buChar char="•"/>
              <a:defRPr/>
            </a:pPr>
            <a:r>
              <a:rPr lang="en-US" sz="800">
                <a:solidFill>
                  <a:prstClr val="black"/>
                </a:solidFill>
                <a:latin typeface="Calibri"/>
                <a:ea typeface="ＭＳ Ｐゴシック" charset="-128"/>
              </a:rPr>
              <a:t>Tracheal indrawing.</a:t>
            </a:r>
          </a:p>
          <a:p>
            <a:pPr marL="171450" lvl="0" indent="-171450" eaLnBrk="0" fontAlgn="base" hangingPunct="0">
              <a:spcBef>
                <a:spcPct val="30000"/>
              </a:spcBef>
              <a:spcAft>
                <a:spcPct val="0"/>
              </a:spcAft>
              <a:buFont typeface="Arial" panose="020B0604020202020204" pitchFamily="34" charset="0"/>
              <a:buChar char="•"/>
              <a:defRPr/>
            </a:pPr>
            <a:r>
              <a:rPr lang="en-US" sz="800">
                <a:solidFill>
                  <a:prstClr val="black"/>
                </a:solidFill>
                <a:latin typeface="Calibri"/>
                <a:ea typeface="ＭＳ Ｐゴシック" charset="-128"/>
              </a:rPr>
              <a:t>Paradoxical motion, in which an area of the chest moves inward during inhalation and outward during exhalation</a:t>
            </a:r>
          </a:p>
          <a:p>
            <a:pPr marL="171450" lvl="0" indent="-171450" eaLnBrk="0" fontAlgn="base" hangingPunct="0">
              <a:spcBef>
                <a:spcPct val="30000"/>
              </a:spcBef>
              <a:spcAft>
                <a:spcPct val="0"/>
              </a:spcAft>
              <a:buFont typeface="Arial" panose="020B0604020202020204" pitchFamily="34" charset="0"/>
              <a:buChar char="•"/>
              <a:defRPr/>
            </a:pPr>
            <a:r>
              <a:rPr lang="en-US" sz="800">
                <a:solidFill>
                  <a:prstClr val="black"/>
                </a:solidFill>
                <a:latin typeface="Calibri"/>
                <a:ea typeface="ＭＳ Ｐゴシック" charset="-128"/>
              </a:rPr>
              <a:t>Indications of chest trauma (such as open wounds).</a:t>
            </a:r>
          </a:p>
          <a:p>
            <a:pPr marL="171450" lvl="0" indent="-171450" eaLnBrk="0" fontAlgn="base" hangingPunct="0">
              <a:spcBef>
                <a:spcPct val="30000"/>
              </a:spcBef>
              <a:spcAft>
                <a:spcPct val="0"/>
              </a:spcAft>
              <a:buFont typeface="Arial" panose="020B0604020202020204" pitchFamily="34" charset="0"/>
              <a:buChar char="•"/>
              <a:defRPr/>
            </a:pPr>
            <a:r>
              <a:rPr lang="en-US" sz="800">
                <a:solidFill>
                  <a:prstClr val="black"/>
                </a:solidFill>
                <a:latin typeface="Calibri"/>
                <a:ea typeface="ＭＳ Ｐゴシック" charset="-128"/>
              </a:rPr>
              <a:t>Pursed-lip breathing, where the lips are puckered during exhalation.</a:t>
            </a:r>
            <a:endParaRPr lang="en-US" sz="800"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5732625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signs of inadequate breathing (respiratory failure) are present—poor chest rise and fall, poor volume heard and felt, diminished or absent breath sounds, inadequate rate (too fast or too slow), or severely altered mental status.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3548909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Complete the secondary assessment. In cases of severe respiratory distress if your protocol allows, the patient’s condition is appropriate, and the indications are present, consider the use of continuous positive airway pressure (CPAP). Current studies show that patients in severe respiratory distress from a variety of conditions might benefit from CPAP.</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5566096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Beta</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medications also contain trace beta</a:t>
            </a:r>
            <a:r>
              <a:rPr lang="en-US" altLang="en-US" baseline="-25000">
                <a:solidFill>
                  <a:prstClr val="black"/>
                </a:solidFill>
                <a:latin typeface="Calibri"/>
                <a:ea typeface="ＭＳ Ｐゴシック" panose="020B0600070205080204" pitchFamily="34" charset="-128"/>
              </a:rPr>
              <a:t>1</a:t>
            </a:r>
            <a:r>
              <a:rPr lang="en-US" altLang="en-US">
                <a:solidFill>
                  <a:prstClr val="black"/>
                </a:solidFill>
                <a:latin typeface="Calibri"/>
                <a:ea typeface="ＭＳ Ｐゴシック" panose="020B0600070205080204" pitchFamily="34" charset="-128"/>
              </a:rPr>
              <a:t> properties. Beta</a:t>
            </a:r>
            <a:r>
              <a:rPr lang="en-US" altLang="en-US" baseline="-25000">
                <a:solidFill>
                  <a:prstClr val="black"/>
                </a:solidFill>
                <a:latin typeface="Calibri"/>
                <a:ea typeface="ＭＳ Ｐゴシック" panose="020B0600070205080204" pitchFamily="34" charset="-128"/>
              </a:rPr>
              <a:t>1</a:t>
            </a:r>
            <a:r>
              <a:rPr lang="en-US" altLang="en-US">
                <a:solidFill>
                  <a:prstClr val="black"/>
                </a:solidFill>
                <a:latin typeface="Calibri"/>
                <a:ea typeface="ＭＳ Ｐゴシック" panose="020B0600070205080204" pitchFamily="34" charset="-128"/>
              </a:rPr>
              <a:t> properties increase the heart rate and the force of contraction. An increase in the heart rate following the administration of a beta</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MDI or SVN is often a side effect from the trace beta 1 properties.</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Role-play the assessment and management of a patient with respiratory distress.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 students ample opportunity to practice assessment and management of patients with respiratory emergencies </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0254859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Critical Thinking Discussion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How do you think signs and symptoms of respiratory distress can be missed by EMTs? What is the key to recognizing the patient's problem?</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Teaching Tips</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Emphasize that patients do not need to have all signs and symptoms of respiratory distress to be in respiratory distress.</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0566102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the Case Study Introduction provided in the PowerPoint slide set. Lead a discussion using the case study questions provided on the subsequent slide(s). 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review the lesson content.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8094038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the case study content and questions to reinforce the lesson content. Gauge the students’ responses as a guide of how well-versed they are in this topic.</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6303493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case study findings presented in light of the material learned in this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2304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Respiratory emergencies can range from “shortness of breath,” or dyspnea, to complete respiratory arrest, or apnea, in which the patient is no longer breathing. These conditions can result from many causes, but most typically involve the respiratory tract or the lungs.</a:t>
            </a:r>
          </a:p>
          <a:p>
            <a:pPr lvl="0" eaLnBrk="0" fontAlgn="base" hangingPunct="0">
              <a:spcBef>
                <a:spcPct val="30000"/>
              </a:spcBef>
              <a:spcAft>
                <a:spcPct val="0"/>
              </a:spcAft>
              <a:defRPr/>
            </a:pPr>
            <a:endParaRPr lang="en-US" altLang="en-US" sz="1100"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dirty="0">
                <a:solidFill>
                  <a:prstClr val="black"/>
                </a:solidFill>
                <a:latin typeface="Calibri"/>
                <a:ea typeface="ＭＳ Ｐゴシック" panose="020B0600070205080204" pitchFamily="34" charset="-128"/>
              </a:rPr>
              <a:t>Points to Emphasize</a:t>
            </a:r>
          </a:p>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Inadequate breathing, even for brief periods, leads to hypoxemia. Hypoxemia leads to the failure of other body systems and, if untreated, the patient will die.</a:t>
            </a:r>
          </a:p>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EMTs must immediately recognize indications of respiratory distress.</a:t>
            </a:r>
          </a:p>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The sensation of shortness of breath is usually related to mechanical disruption of the airway, lungs or chest wall; stimulation of receptors in the lungs; or inadequate gas exchange.</a:t>
            </a:r>
          </a:p>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Respiratory distress occurs when breathing is difficult, but adequate. Respiratory failure occurs when either the tidal volume or rate are no longer adequate. Respiratory arrest is the cessation of breathing effort.</a:t>
            </a:r>
          </a:p>
          <a:p>
            <a:pPr lvl="0" eaLnBrk="0" fontAlgn="base" hangingPunct="0">
              <a:spcBef>
                <a:spcPct val="30000"/>
              </a:spcBef>
              <a:spcAft>
                <a:spcPct val="0"/>
              </a:spcAft>
              <a:buFontTx/>
              <a:buChar char="•"/>
              <a:defRPr/>
            </a:pPr>
            <a:endParaRPr lang="en-US" altLang="en-US" sz="11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dirty="0">
                <a:solidFill>
                  <a:prstClr val="black"/>
                </a:solidFill>
                <a:latin typeface="Calibri"/>
                <a:ea typeface="ＭＳ Ｐゴシック" panose="020B0600070205080204" pitchFamily="34" charset="-128"/>
              </a:rPr>
              <a:t>Class Activity</a:t>
            </a:r>
            <a:endParaRPr lang="en-US" altLang="en-US" sz="11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Have students attempt to breathe normally through drinking straws or coffee stirrers to demonstrate the increased respiratory effort and decreased airflow associated with severe bronchoconstriction.</a:t>
            </a:r>
          </a:p>
          <a:p>
            <a:pPr lvl="0" eaLnBrk="0" fontAlgn="base" hangingPunct="0">
              <a:spcBef>
                <a:spcPct val="30000"/>
              </a:spcBef>
              <a:spcAft>
                <a:spcPct val="0"/>
              </a:spcAft>
              <a:defRPr/>
            </a:pPr>
            <a:r>
              <a:rPr lang="en-US" altLang="en-US" sz="1100" b="1" dirty="0">
                <a:solidFill>
                  <a:prstClr val="black"/>
                </a:solidFill>
                <a:latin typeface="Calibri"/>
                <a:ea typeface="ＭＳ Ｐゴシック" panose="020B0600070205080204" pitchFamily="34" charset="-128"/>
              </a:rPr>
              <a:t> </a:t>
            </a:r>
            <a:endParaRPr lang="en-US" altLang="en-US" sz="11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dirty="0">
                <a:solidFill>
                  <a:prstClr val="black"/>
                </a:solidFill>
                <a:latin typeface="Calibri"/>
                <a:ea typeface="ＭＳ Ｐゴシック" panose="020B0600070205080204" pitchFamily="34" charset="-128"/>
              </a:rPr>
              <a:t>Discussion Question</a:t>
            </a:r>
            <a:endParaRPr lang="en-US" altLang="en-US" sz="11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dirty="0">
                <a:solidFill>
                  <a:prstClr val="black"/>
                </a:solidFill>
                <a:latin typeface="Calibri"/>
                <a:ea typeface="ＭＳ Ｐゴシック" panose="020B0600070205080204" pitchFamily="34" charset="-128"/>
              </a:rPr>
              <a:t>What are indications of respiratory distress?</a:t>
            </a:r>
          </a:p>
          <a:p>
            <a:pPr lvl="0" eaLnBrk="0" fontAlgn="base" hangingPunct="0">
              <a:spcBef>
                <a:spcPct val="30000"/>
              </a:spcBef>
              <a:spcAft>
                <a:spcPct val="0"/>
              </a:spcAft>
              <a:buFontTx/>
              <a:buChar char="•"/>
              <a:defRPr/>
            </a:pPr>
            <a:endParaRPr lang="en-US" altLang="en-US" sz="11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100" b="1" dirty="0">
                <a:solidFill>
                  <a:prstClr val="black"/>
                </a:solidFill>
                <a:latin typeface="Calibri"/>
                <a:ea typeface="ＭＳ Ｐゴシック" panose="020B0600070205080204" pitchFamily="34" charset="-128"/>
              </a:rPr>
              <a:t> </a:t>
            </a:r>
            <a:endParaRPr lang="en-US" altLang="en-US" sz="11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1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7701563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the case study content and questions to reinforce the lesson content. Gauge the students’ responses as a guide of how well versed they are in this topic.</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2132397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case conclusion and emphasize the application of knowledge learned from this presentation.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009052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case conclusion and emphasize the application of knowledge learned from this presentation.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2076225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charset="-128"/>
              </a:rPr>
              <a:t>Follow-Up</a:t>
            </a:r>
            <a:endParaRPr lang="en-US" altLang="en-US" sz="14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a:solidFill>
                  <a:prstClr val="black"/>
                </a:solidFill>
                <a:latin typeface="Calibri"/>
                <a:ea typeface="ＭＳ Ｐゴシック" charset="-128"/>
              </a:rPr>
              <a:t>Answer student questions. </a:t>
            </a:r>
            <a:endParaRPr lang="en-US" altLang="en-US" sz="18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a:solidFill>
                  <a:prstClr val="black"/>
                </a:solidFill>
                <a:latin typeface="Calibri"/>
                <a:ea typeface="ＭＳ Ｐゴシック" charset="-128"/>
              </a:rPr>
              <a:t>Follow-Up Assignments</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Review Chapter 16 Summary.</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Complete Chapter 16 In Review questions. </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Complete Chapter 16 Critical Thinking questions.</a:t>
            </a:r>
            <a:endParaRPr lang="en-US" altLang="en-US" sz="1800">
              <a:solidFill>
                <a:prstClr val="black"/>
              </a:solidFill>
              <a:latin typeface="Calibri"/>
              <a:ea typeface="ＭＳ Ｐゴシック" charset="-128"/>
            </a:endParaRPr>
          </a:p>
          <a:p>
            <a:pPr lvl="0" eaLnBrk="0" fontAlgn="base" hangingPunct="0">
              <a:spcBef>
                <a:spcPct val="30000"/>
              </a:spcBef>
              <a:spcAft>
                <a:spcPct val="0"/>
              </a:spcAft>
              <a:defRPr/>
            </a:pPr>
            <a:r>
              <a:rPr lang="en-US" altLang="en-US">
                <a:solidFill>
                  <a:prstClr val="black"/>
                </a:solidFill>
                <a:latin typeface="Calibri"/>
                <a:ea typeface="ＭＳ Ｐゴシック" charset="-128"/>
              </a:rPr>
              <a:t>Assessments</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Handouts</a:t>
            </a:r>
            <a:endParaRPr lang="en-US" altLang="en-US" sz="1800">
              <a:solidFill>
                <a:prstClr val="black"/>
              </a:solidFill>
              <a:latin typeface="Calibri"/>
              <a:ea typeface="ＭＳ Ｐゴシック" charset="-128"/>
            </a:endParaRPr>
          </a:p>
          <a:p>
            <a:pPr marL="171450" lvl="0" indent="-171450" eaLnBrk="0" fontAlgn="base" hangingPunct="0">
              <a:spcBef>
                <a:spcPct val="30000"/>
              </a:spcBef>
              <a:spcAft>
                <a:spcPct val="0"/>
              </a:spcAft>
              <a:buFont typeface="Arial" charset="0"/>
              <a:buChar char="•"/>
              <a:defRPr/>
            </a:pPr>
            <a:r>
              <a:rPr lang="en-US" altLang="en-US">
                <a:solidFill>
                  <a:prstClr val="black"/>
                </a:solidFill>
                <a:latin typeface="Calibri"/>
                <a:ea typeface="ＭＳ Ｐゴシック" charset="-128"/>
              </a:rPr>
              <a:t>Chapter 16 quiz</a:t>
            </a:r>
            <a:endParaRPr lang="en-US" altLang="en-US" b="1"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4508186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 an alternative to assigning the follow-up exercises in the lesson plan as homework, assign each question to a small group of students for in-class discussion.</a:t>
            </a: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316039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Answers to In Review questions are in the appendix of the text. Advise students to review the questions again as they study the chapter.</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51154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The following findings also commonly occur in patients with respiratory distress: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Pale, cool, clammy skin (early finding, or cyanosis later finding).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Abnormal respiratory pattern.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Wheezing, rhonchi, or crackles.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Difficulty or inability to speak.</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Muscle retractions. (Suprasternal, supraclavicular, subclavicular, and intercostal retractions indicate difficulty in inhaling through constricted airways or difficulty in expanding lungs against poor compliance.)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Altered mental status. (Anxiety and confusion is an early finding; aggressive or complacent behavior and sleepiness is a later finding.)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Abdominal breathing. (Excessive use of abdominal muscles indicates difficulty in exhaling through constricted airways.)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Excessive coughing (with or without expectorating material).</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Tripod position (leaning forward, braced with arms and elbows locked and hands on a hard surface).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Pulse oximeter reading &lt;94 percent.</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Why is increased respiratory rate an indication of respiratory distress?</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82211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beta</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 agonist bronchodilator is designed to relax the bronchi and bronchiole smooth muscle, causing dilation, which results in a decrease in airway resistance and an increase in the effectiveness of moving air in and out of the alveoli, better gas exchange, and a relief from the signs and symptoms of respiratory distress.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sensation of shortness of breath occurs when the metabolic demands of the body are not met. This typically results from an inadequate amount of oxygen delivered to the cells to allow for normal aerobic metabolism to continue.</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Emphasize that all respiratory problems discussed in the upcoming section will have at least one of these underlying causes.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is the significance of the patient's experience of anxiety in respiratory distress?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80002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Symptoms of dyspnea are usually caused by one of the following:</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Mechanical disruption to the airway, lung, or chest wall that prevents effective mechanical ventilation. Conditions that can cause a disruption in mechanical ventilation include airway obstruction, flail chest, chest muscle weakness, neuromuscular diseases, and lung collapse.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Stimulation of the receptors in the lungs produce a sensation of shortness of breath. Conditions that stimulate the receptors include asthma, pneumonia, and congestive heart failure.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Inadequate gas exchange at the level of the alveoli and capillaries causing a decrease in the oxygen content in the blood (hypoxemia) or a rise in the level of carbon dioxide (hypercarbia). This can occur because of any of the following:</a:t>
            </a:r>
          </a:p>
          <a:p>
            <a:pPr marL="628650" lvl="1"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cs typeface="ＭＳ Ｐゴシック" charset="-128"/>
              </a:rPr>
              <a:t>A ventilation disturbance </a:t>
            </a:r>
            <a:r>
              <a:rPr lang="en-US" dirty="0">
                <a:solidFill>
                  <a:prstClr val="black"/>
                </a:solidFill>
                <a:latin typeface="Calibri"/>
                <a:ea typeface="ＭＳ Ｐゴシック" charset="-128"/>
              </a:rPr>
              <a:t>—</a:t>
            </a:r>
            <a:r>
              <a:rPr lang="en-US" dirty="0">
                <a:solidFill>
                  <a:prstClr val="black"/>
                </a:solidFill>
                <a:latin typeface="Calibri"/>
                <a:ea typeface="ＭＳ Ｐゴシック" charset="-128"/>
                <a:cs typeface="ＭＳ Ｐゴシック" charset="-128"/>
              </a:rPr>
              <a:t> An inadequate amount of oxygen-rich air entering the alveoli and passing across the alveolar membrane to the capillary.</a:t>
            </a:r>
          </a:p>
          <a:p>
            <a:pPr marL="628650" lvl="1"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cs typeface="ＭＳ Ｐゴシック" charset="-128"/>
              </a:rPr>
              <a:t>A perfusion disturbance </a:t>
            </a:r>
            <a:r>
              <a:rPr lang="en-US" dirty="0">
                <a:solidFill>
                  <a:prstClr val="black"/>
                </a:solidFill>
                <a:latin typeface="Calibri"/>
                <a:ea typeface="ＭＳ Ｐゴシック" charset="-128"/>
              </a:rPr>
              <a:t>—</a:t>
            </a:r>
            <a:r>
              <a:rPr lang="en-US" dirty="0">
                <a:solidFill>
                  <a:prstClr val="black"/>
                </a:solidFill>
                <a:latin typeface="Calibri"/>
                <a:ea typeface="ＭＳ Ｐゴシック" charset="-128"/>
                <a:cs typeface="ＭＳ Ｐゴシック" charset="-128"/>
              </a:rPr>
              <a:t> An inadequate amount of blood traveling through the pulmonary capillaries, which decreases the number of red blood cells available to pick up the oxygen and transport it to the cells.</a:t>
            </a:r>
          </a:p>
          <a:p>
            <a:pPr marL="628650" lvl="1"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cs typeface="ＭＳ Ｐゴシック" charset="-128"/>
              </a:rPr>
              <a:t>Both a ventilation and a perfusion disturbance in the lungs, leading to hypoxemia and hypercarbia (increased carbon dioxide levels in the blood).</a:t>
            </a:r>
          </a:p>
          <a:p>
            <a:pPr marL="628650" lvl="1"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cs typeface="ＭＳ Ｐゴシック" charset="-128"/>
              </a:rPr>
              <a:t>A gas exchange disturbance from an increased amount of interstitial fluid in and around the alveoli.</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88648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 nasal cannula at 2 </a:t>
            </a:r>
            <a:r>
              <a:rPr lang="en-US" altLang="en-US" dirty="0" err="1">
                <a:solidFill>
                  <a:prstClr val="black"/>
                </a:solidFill>
                <a:latin typeface="Calibri"/>
                <a:ea typeface="ＭＳ Ｐゴシック" panose="020B0600070205080204" pitchFamily="34" charset="-128"/>
              </a:rPr>
              <a:t>lpm</a:t>
            </a:r>
            <a:r>
              <a:rPr lang="en-US" altLang="en-US" dirty="0">
                <a:solidFill>
                  <a:prstClr val="black"/>
                </a:solidFill>
                <a:latin typeface="Calibri"/>
                <a:ea typeface="ＭＳ Ｐゴシック" panose="020B0600070205080204" pitchFamily="34" charset="-128"/>
              </a:rPr>
              <a:t> can be used to increase or maintain the SpO</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reading at 94 percent or higher. Oxygen administration should be based on the patient’s oxygenation status as measured and primarily guided by the pulse oximeter instead of using predetermined devices and flow rates for all patients.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71333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tidal volume decreases or the respiratory rate increases or decreases significantly, you must provide immediate positive pressure ventilation and oxygenation with a bag-valve-mask device or other ventilation device. Supplemental oxygen must be delivered through the ventilation device.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50748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Respiratory failure and respiratory arrest are treated the same way, with positive pressure ventilation and supplemental oxygen.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91016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dirty="0">
                <a:solidFill>
                  <a:prstClr val="black"/>
                </a:solidFill>
                <a:latin typeface="Calibri"/>
                <a:ea typeface="ＭＳ Ｐゴシック" panose="020B0600070205080204" pitchFamily="34" charset="-128"/>
              </a:rPr>
              <a:t>Explain to students what the National EMS Education Standards are. The National EMS Education Standards communicate the expectations of entry-level EMS providers. As EMTs, students will be expected to be competent in these areas. Acknowledge that the standards are broad, general statements. Although this lesson addresses the listed competencies, the competencies are often complex and require completion of more than one lesson to accomplish. The student is also expected to review the chapter objectives to foreshadow what will be in the chapter. By mastering the key terms the EMT student will better understand the learning and be able to communicate more clearly.</a:t>
            </a:r>
          </a:p>
          <a:p>
            <a:pPr lvl="0" fontAlgn="base">
              <a:spcBef>
                <a:spcPct val="0"/>
              </a:spcBef>
              <a:spcAft>
                <a:spcPct val="0"/>
              </a:spcAft>
            </a:pPr>
            <a:endParaRPr lang="en-US" altLang="en-US" dirty="0">
              <a:solidFill>
                <a:prstClr val="black"/>
              </a:solidFill>
              <a:latin typeface="Calibri"/>
              <a:ea typeface="ＭＳ Ｐゴシック" panose="020B0600070205080204" pitchFamily="34" charset="-128"/>
            </a:endParaRPr>
          </a:p>
          <a:p>
            <a:pPr lvl="0" fontAlgn="base">
              <a:spcBef>
                <a:spcPct val="0"/>
              </a:spcBef>
              <a:spcAft>
                <a:spcPct val="0"/>
              </a:spcAft>
            </a:pPr>
            <a:r>
              <a:rPr lang="en-US" altLang="en-US" dirty="0">
                <a:solidFill>
                  <a:prstClr val="black"/>
                </a:solidFill>
                <a:latin typeface="Calibri"/>
                <a:ea typeface="ＭＳ Ｐゴシック" panose="020B0600070205080204" pitchFamily="34" charset="-128"/>
              </a:rPr>
              <a:t>Additionally, explain to the students that the purpose of using these slides is to help keep the instructor focused on highlighting important portions of the material, explain interrelationships of topics, and discuss how to apply this information. It’s not the intent of the presentation (or slides alone) to include every component in the chapter. This presentation still requires the student to thoroughly read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67302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sz="500" b="1" dirty="0">
                <a:solidFill>
                  <a:prstClr val="black"/>
                </a:solidFill>
                <a:latin typeface="Calibri"/>
                <a:ea typeface="ＭＳ Ｐゴシック" panose="020B0600070205080204" pitchFamily="34" charset="-128"/>
              </a:rPr>
              <a:t>Class Activity</a:t>
            </a:r>
            <a:endParaRPr lang="en-US" altLang="en-US" sz="6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500" dirty="0">
                <a:solidFill>
                  <a:prstClr val="black"/>
                </a:solidFill>
                <a:latin typeface="Calibri"/>
                <a:ea typeface="ＭＳ Ｐゴシック" panose="020B0600070205080204" pitchFamily="34" charset="-128"/>
              </a:rPr>
              <a:t>Before lecturing on this section, assign small groups of students to each disorder in this section. Give students 15 minutes to read about and do more research on their topic before presenting their information to the class. Be prepared to correct any misunderstandings and fill in any gaps.</a:t>
            </a:r>
            <a:endParaRPr lang="en-US" altLang="en-US" sz="7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sz="500" dirty="0">
              <a:solidFill>
                <a:prstClr val="black"/>
              </a:solidFill>
              <a:latin typeface="Calibri"/>
              <a:ea typeface="ＭＳ Ｐゴシック" charset="-128"/>
            </a:endParaRPr>
          </a:p>
          <a:p>
            <a:pPr lvl="0" eaLnBrk="0" fontAlgn="base" hangingPunct="0">
              <a:spcBef>
                <a:spcPct val="30000"/>
              </a:spcBef>
              <a:spcAft>
                <a:spcPct val="0"/>
              </a:spcAft>
              <a:defRPr/>
            </a:pPr>
            <a:r>
              <a:rPr lang="en-US" sz="500" dirty="0">
                <a:solidFill>
                  <a:prstClr val="black"/>
                </a:solidFill>
                <a:latin typeface="Calibri"/>
                <a:ea typeface="ＭＳ Ｐゴシック" charset="-128"/>
              </a:rPr>
              <a:t>The EMT is responsible for identifying the signs and symptoms, determining whether the breathing is adequate or inadequate, anticipating deterioration in the patient’s status, and providing immediate intervention as necessary to support adequate respiration.</a:t>
            </a:r>
          </a:p>
          <a:p>
            <a:pPr lvl="0" eaLnBrk="0" fontAlgn="base" hangingPunct="0">
              <a:spcBef>
                <a:spcPct val="30000"/>
              </a:spcBef>
              <a:spcAft>
                <a:spcPct val="0"/>
              </a:spcAft>
              <a:defRPr/>
            </a:pPr>
            <a:endParaRPr lang="en-US" sz="500" dirty="0">
              <a:solidFill>
                <a:prstClr val="black"/>
              </a:solidFill>
              <a:latin typeface="Calibri"/>
              <a:ea typeface="ＭＳ Ｐゴシック" charset="-128"/>
            </a:endParaRPr>
          </a:p>
          <a:p>
            <a:pPr lvl="0" eaLnBrk="0" fontAlgn="base" hangingPunct="0">
              <a:spcBef>
                <a:spcPct val="30000"/>
              </a:spcBef>
              <a:spcAft>
                <a:spcPct val="0"/>
              </a:spcAft>
              <a:defRPr/>
            </a:pPr>
            <a:r>
              <a:rPr lang="en-US" sz="500" dirty="0">
                <a:solidFill>
                  <a:prstClr val="black"/>
                </a:solidFill>
                <a:latin typeface="Calibri"/>
                <a:ea typeface="ＭＳ Ｐゴシック" charset="-128"/>
              </a:rPr>
              <a:t>Diseases that can cause respiratory distress, respiratory failure, or respiratory arrest:</a:t>
            </a:r>
          </a:p>
          <a:p>
            <a:pPr marL="171450" lvl="0" indent="-171450" eaLnBrk="0" fontAlgn="base" hangingPunct="0">
              <a:spcBef>
                <a:spcPct val="30000"/>
              </a:spcBef>
              <a:spcAft>
                <a:spcPct val="0"/>
              </a:spcAft>
              <a:buFont typeface="Arial" panose="020B0604020202020204" pitchFamily="34" charset="0"/>
              <a:buChar char="•"/>
              <a:defRPr/>
            </a:pPr>
            <a:r>
              <a:rPr lang="en-US" sz="500" dirty="0">
                <a:solidFill>
                  <a:prstClr val="black"/>
                </a:solidFill>
                <a:latin typeface="Calibri"/>
                <a:ea typeface="ＭＳ Ｐゴシック" charset="-128"/>
              </a:rPr>
              <a:t>Obstructive pulmonary diseases.</a:t>
            </a:r>
          </a:p>
          <a:p>
            <a:pPr marL="628650" lvl="1" indent="-171450" eaLnBrk="0" fontAlgn="base" hangingPunct="0">
              <a:spcBef>
                <a:spcPct val="30000"/>
              </a:spcBef>
              <a:spcAft>
                <a:spcPct val="0"/>
              </a:spcAft>
              <a:buFont typeface="Arial" panose="020B0604020202020204" pitchFamily="34" charset="0"/>
              <a:buChar char="•"/>
              <a:defRPr/>
            </a:pPr>
            <a:r>
              <a:rPr lang="en-US" sz="500" dirty="0">
                <a:solidFill>
                  <a:prstClr val="black"/>
                </a:solidFill>
                <a:latin typeface="Calibri"/>
                <a:ea typeface="ＭＳ Ｐゴシック" charset="-128"/>
                <a:cs typeface="ＭＳ Ｐゴシック" charset="-128"/>
              </a:rPr>
              <a:t>Emphysema.</a:t>
            </a:r>
          </a:p>
          <a:p>
            <a:pPr marL="628650" lvl="1" indent="-171450" eaLnBrk="0" fontAlgn="base" hangingPunct="0">
              <a:spcBef>
                <a:spcPct val="30000"/>
              </a:spcBef>
              <a:spcAft>
                <a:spcPct val="0"/>
              </a:spcAft>
              <a:buFont typeface="Arial" panose="020B0604020202020204" pitchFamily="34" charset="0"/>
              <a:buChar char="•"/>
              <a:defRPr/>
            </a:pPr>
            <a:r>
              <a:rPr lang="en-US" sz="500" dirty="0">
                <a:solidFill>
                  <a:prstClr val="black"/>
                </a:solidFill>
                <a:latin typeface="Calibri"/>
                <a:ea typeface="ＭＳ Ｐゴシック" charset="-128"/>
                <a:cs typeface="ＭＳ Ｐゴシック" charset="-128"/>
              </a:rPr>
              <a:t>Chronic bronchitis.</a:t>
            </a:r>
          </a:p>
          <a:p>
            <a:pPr marL="628650" lvl="1" indent="-171450" eaLnBrk="0" fontAlgn="base" hangingPunct="0">
              <a:spcBef>
                <a:spcPct val="30000"/>
              </a:spcBef>
              <a:spcAft>
                <a:spcPct val="0"/>
              </a:spcAft>
              <a:buFont typeface="Arial" panose="020B0604020202020204" pitchFamily="34" charset="0"/>
              <a:buChar char="•"/>
              <a:defRPr/>
            </a:pPr>
            <a:r>
              <a:rPr lang="en-US" sz="500" dirty="0">
                <a:solidFill>
                  <a:prstClr val="black"/>
                </a:solidFill>
                <a:latin typeface="Calibri"/>
                <a:ea typeface="ＭＳ Ｐゴシック" charset="-128"/>
                <a:cs typeface="ＭＳ Ｐゴシック" charset="-128"/>
              </a:rPr>
              <a:t>Asthma.</a:t>
            </a:r>
          </a:p>
          <a:p>
            <a:pPr marL="171450" lvl="0" indent="-171450" eaLnBrk="0" fontAlgn="base" hangingPunct="0">
              <a:spcBef>
                <a:spcPct val="30000"/>
              </a:spcBef>
              <a:spcAft>
                <a:spcPct val="0"/>
              </a:spcAft>
              <a:buFont typeface="Arial" panose="020B0604020202020204" pitchFamily="34" charset="0"/>
              <a:buChar char="•"/>
              <a:defRPr/>
            </a:pPr>
            <a:r>
              <a:rPr lang="en-US" sz="500" dirty="0">
                <a:solidFill>
                  <a:prstClr val="black"/>
                </a:solidFill>
                <a:latin typeface="Calibri"/>
                <a:ea typeface="ＭＳ Ｐゴシック" charset="-128"/>
              </a:rPr>
              <a:t>Pneumonia.</a:t>
            </a:r>
          </a:p>
          <a:p>
            <a:pPr marL="171450" lvl="0" indent="-171450" eaLnBrk="0" fontAlgn="base" hangingPunct="0">
              <a:spcBef>
                <a:spcPct val="30000"/>
              </a:spcBef>
              <a:spcAft>
                <a:spcPct val="0"/>
              </a:spcAft>
              <a:buFont typeface="Arial" panose="020B0604020202020204" pitchFamily="34" charset="0"/>
              <a:buChar char="•"/>
              <a:defRPr/>
            </a:pPr>
            <a:r>
              <a:rPr lang="en-US" sz="500" dirty="0">
                <a:solidFill>
                  <a:prstClr val="black"/>
                </a:solidFill>
                <a:latin typeface="Calibri"/>
                <a:ea typeface="ＭＳ Ｐゴシック" charset="-128"/>
              </a:rPr>
              <a:t>Pulmonary embolism.</a:t>
            </a:r>
          </a:p>
          <a:p>
            <a:pPr marL="171450" lvl="0" indent="-171450" eaLnBrk="0" fontAlgn="base" hangingPunct="0">
              <a:spcBef>
                <a:spcPct val="30000"/>
              </a:spcBef>
              <a:spcAft>
                <a:spcPct val="0"/>
              </a:spcAft>
              <a:buFont typeface="Arial" panose="020B0604020202020204" pitchFamily="34" charset="0"/>
              <a:buChar char="•"/>
              <a:defRPr/>
            </a:pPr>
            <a:r>
              <a:rPr lang="en-US" sz="500" dirty="0">
                <a:solidFill>
                  <a:prstClr val="black"/>
                </a:solidFill>
                <a:latin typeface="Calibri"/>
                <a:ea typeface="ＭＳ Ｐゴシック" charset="-128"/>
              </a:rPr>
              <a:t>Pulmonary edema.</a:t>
            </a:r>
          </a:p>
          <a:p>
            <a:pPr marL="171450" lvl="0" indent="-171450" eaLnBrk="0" fontAlgn="base" hangingPunct="0">
              <a:spcBef>
                <a:spcPct val="30000"/>
              </a:spcBef>
              <a:spcAft>
                <a:spcPct val="0"/>
              </a:spcAft>
              <a:buFont typeface="Arial" panose="020B0604020202020204" pitchFamily="34" charset="0"/>
              <a:buChar char="•"/>
              <a:defRPr/>
            </a:pPr>
            <a:r>
              <a:rPr lang="en-US" sz="500" dirty="0">
                <a:solidFill>
                  <a:prstClr val="black"/>
                </a:solidFill>
                <a:latin typeface="Calibri"/>
                <a:ea typeface="ＭＳ Ｐゴシック" charset="-128"/>
              </a:rPr>
              <a:t>Spontaneous pneumothorax.</a:t>
            </a:r>
          </a:p>
          <a:p>
            <a:pPr marL="171450" lvl="0" indent="-171450" eaLnBrk="0" fontAlgn="base" hangingPunct="0">
              <a:spcBef>
                <a:spcPct val="30000"/>
              </a:spcBef>
              <a:spcAft>
                <a:spcPct val="0"/>
              </a:spcAft>
              <a:buFont typeface="Arial" panose="020B0604020202020204" pitchFamily="34" charset="0"/>
              <a:buChar char="•"/>
              <a:defRPr/>
            </a:pPr>
            <a:r>
              <a:rPr lang="en-US" sz="500" dirty="0">
                <a:solidFill>
                  <a:prstClr val="black"/>
                </a:solidFill>
                <a:latin typeface="Calibri"/>
                <a:ea typeface="ＭＳ Ｐゴシック" charset="-128"/>
              </a:rPr>
              <a:t>Hyperventilation syndrome.</a:t>
            </a:r>
          </a:p>
          <a:p>
            <a:pPr marL="171450" lvl="0" indent="-171450" eaLnBrk="0" fontAlgn="base" hangingPunct="0">
              <a:spcBef>
                <a:spcPct val="30000"/>
              </a:spcBef>
              <a:spcAft>
                <a:spcPct val="0"/>
              </a:spcAft>
              <a:buFont typeface="Arial" panose="020B0604020202020204" pitchFamily="34" charset="0"/>
              <a:buChar char="•"/>
              <a:defRPr/>
            </a:pPr>
            <a:r>
              <a:rPr lang="en-US" sz="500" dirty="0">
                <a:solidFill>
                  <a:prstClr val="black"/>
                </a:solidFill>
                <a:latin typeface="Calibri"/>
                <a:ea typeface="ＭＳ Ｐゴシック" charset="-128"/>
              </a:rPr>
              <a:t>Epiglottitis.</a:t>
            </a:r>
          </a:p>
          <a:p>
            <a:pPr marL="171450" lvl="0" indent="-171450" eaLnBrk="0" fontAlgn="base" hangingPunct="0">
              <a:spcBef>
                <a:spcPct val="30000"/>
              </a:spcBef>
              <a:spcAft>
                <a:spcPct val="0"/>
              </a:spcAft>
              <a:buFont typeface="Arial" panose="020B0604020202020204" pitchFamily="34" charset="0"/>
              <a:buChar char="•"/>
              <a:defRPr/>
            </a:pPr>
            <a:r>
              <a:rPr lang="en-US" sz="500" dirty="0">
                <a:solidFill>
                  <a:prstClr val="black"/>
                </a:solidFill>
                <a:latin typeface="Calibri"/>
                <a:ea typeface="ＭＳ Ｐゴシック" charset="-128"/>
              </a:rPr>
              <a:t>Pertussis.</a:t>
            </a:r>
          </a:p>
          <a:p>
            <a:pPr marL="171450" lvl="0" indent="-171450" eaLnBrk="0" fontAlgn="base" hangingPunct="0">
              <a:spcBef>
                <a:spcPct val="30000"/>
              </a:spcBef>
              <a:spcAft>
                <a:spcPct val="0"/>
              </a:spcAft>
              <a:buFont typeface="Arial" panose="020B0604020202020204" pitchFamily="34" charset="0"/>
              <a:buChar char="•"/>
              <a:defRPr/>
            </a:pPr>
            <a:r>
              <a:rPr lang="en-US" sz="500" dirty="0">
                <a:solidFill>
                  <a:prstClr val="black"/>
                </a:solidFill>
                <a:latin typeface="Calibri"/>
                <a:ea typeface="ＭＳ Ｐゴシック" charset="-128"/>
              </a:rPr>
              <a:t>Cystic fibrosis.</a:t>
            </a:r>
          </a:p>
          <a:p>
            <a:pPr marL="171450" lvl="0" indent="-171450" eaLnBrk="0" fontAlgn="base" hangingPunct="0">
              <a:spcBef>
                <a:spcPct val="30000"/>
              </a:spcBef>
              <a:spcAft>
                <a:spcPct val="0"/>
              </a:spcAft>
              <a:buFont typeface="Arial" panose="020B0604020202020204" pitchFamily="34" charset="0"/>
              <a:buChar char="•"/>
              <a:defRPr/>
            </a:pPr>
            <a:r>
              <a:rPr lang="en-US" sz="500" dirty="0">
                <a:solidFill>
                  <a:prstClr val="black"/>
                </a:solidFill>
                <a:latin typeface="Calibri"/>
                <a:ea typeface="ＭＳ Ｐゴシック" charset="-128"/>
              </a:rPr>
              <a:t>Poisonous exposures.</a:t>
            </a:r>
          </a:p>
          <a:p>
            <a:pPr marL="171450" lvl="0" indent="-171450" eaLnBrk="0" fontAlgn="base" hangingPunct="0">
              <a:spcBef>
                <a:spcPct val="30000"/>
              </a:spcBef>
              <a:spcAft>
                <a:spcPct val="0"/>
              </a:spcAft>
              <a:buFont typeface="Arial" panose="020B0604020202020204" pitchFamily="34" charset="0"/>
              <a:buChar char="•"/>
              <a:defRPr/>
            </a:pPr>
            <a:r>
              <a:rPr lang="en-US" sz="500" dirty="0">
                <a:solidFill>
                  <a:prstClr val="black"/>
                </a:solidFill>
                <a:latin typeface="Calibri"/>
                <a:ea typeface="ＭＳ Ｐゴシック" charset="-128"/>
              </a:rPr>
              <a:t>Viral respiratory infections.</a:t>
            </a:r>
            <a:endParaRPr lang="en-US" altLang="en-US" sz="5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500"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500" b="1" dirty="0">
                <a:solidFill>
                  <a:prstClr val="black"/>
                </a:solidFill>
                <a:latin typeface="Calibri"/>
                <a:ea typeface="ＭＳ Ｐゴシック" panose="020B0600070205080204" pitchFamily="34" charset="-128"/>
              </a:rPr>
              <a:t>Discussion Questions</a:t>
            </a:r>
            <a:endParaRPr lang="en-US" altLang="en-US" sz="5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500" dirty="0">
                <a:solidFill>
                  <a:prstClr val="black"/>
                </a:solidFill>
                <a:latin typeface="Calibri"/>
                <a:ea typeface="ＭＳ Ｐゴシック" panose="020B0600070205080204" pitchFamily="34" charset="-128"/>
              </a:rPr>
              <a:t>What is an example of mechanical disruption of breathing?</a:t>
            </a:r>
          </a:p>
          <a:p>
            <a:pPr lvl="0" eaLnBrk="0" fontAlgn="base" hangingPunct="0">
              <a:spcBef>
                <a:spcPct val="30000"/>
              </a:spcBef>
              <a:spcAft>
                <a:spcPct val="0"/>
              </a:spcAft>
              <a:defRPr/>
            </a:pPr>
            <a:r>
              <a:rPr lang="en-US" altLang="en-US" sz="500" dirty="0">
                <a:solidFill>
                  <a:prstClr val="black"/>
                </a:solidFill>
                <a:latin typeface="Calibri"/>
                <a:ea typeface="ＭＳ Ｐゴシック" panose="020B0600070205080204" pitchFamily="34" charset="-128"/>
              </a:rPr>
              <a:t>What are examples of conditions causing inadequate gas exchange?</a:t>
            </a:r>
          </a:p>
          <a:p>
            <a:pPr lvl="0" eaLnBrk="0" fontAlgn="base" hangingPunct="0">
              <a:spcBef>
                <a:spcPct val="30000"/>
              </a:spcBef>
              <a:spcAft>
                <a:spcPct val="0"/>
              </a:spcAft>
              <a:defRPr/>
            </a:pPr>
            <a:r>
              <a:rPr lang="en-US" altLang="en-US" sz="500" b="1" dirty="0">
                <a:solidFill>
                  <a:prstClr val="black"/>
                </a:solidFill>
                <a:latin typeface="Calibri"/>
                <a:ea typeface="ＭＳ Ｐゴシック" panose="020B0600070205080204" pitchFamily="34" charset="-128"/>
              </a:rPr>
              <a:t> </a:t>
            </a:r>
            <a:endParaRPr lang="en-US" altLang="en-US" sz="5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500" b="1" dirty="0">
                <a:solidFill>
                  <a:prstClr val="black"/>
                </a:solidFill>
                <a:latin typeface="Calibri"/>
                <a:ea typeface="ＭＳ Ｐゴシック" panose="020B0600070205080204" pitchFamily="34" charset="-128"/>
              </a:rPr>
              <a:t>Knowledge Application</a:t>
            </a:r>
            <a:endParaRPr lang="en-US" altLang="en-US" sz="5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500" dirty="0">
                <a:solidFill>
                  <a:prstClr val="black"/>
                </a:solidFill>
                <a:latin typeface="Calibri"/>
                <a:ea typeface="ＭＳ Ｐゴシック" panose="020B0600070205080204" pitchFamily="34" charset="-128"/>
              </a:rPr>
              <a:t>Give several examples of conditions leading to hypoxia, such as an inadequate number of red blood cells, constricted airways, a blood clot in the pulmonary artery, and so on, and ask students to explain how each condition leads to hypoxia and respiratory distress.</a:t>
            </a:r>
          </a:p>
          <a:p>
            <a:pPr lvl="0" eaLnBrk="0" fontAlgn="base" hangingPunct="0">
              <a:spcBef>
                <a:spcPct val="30000"/>
              </a:spcBef>
              <a:spcAft>
                <a:spcPct val="0"/>
              </a:spcAft>
              <a:defRPr/>
            </a:pPr>
            <a:endParaRPr lang="en-US" altLang="en-US" sz="5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500" b="1" dirty="0">
                <a:solidFill>
                  <a:prstClr val="black"/>
                </a:solidFill>
                <a:latin typeface="Calibri"/>
                <a:ea typeface="ＭＳ Ｐゴシック" panose="020B0600070205080204" pitchFamily="34" charset="-128"/>
              </a:rPr>
              <a:t>Points to Emphasize</a:t>
            </a:r>
          </a:p>
          <a:p>
            <a:pPr lvl="0" eaLnBrk="0" fontAlgn="base" hangingPunct="0">
              <a:spcBef>
                <a:spcPct val="30000"/>
              </a:spcBef>
              <a:spcAft>
                <a:spcPct val="0"/>
              </a:spcAft>
              <a:defRPr/>
            </a:pPr>
            <a:r>
              <a:rPr lang="en-US" altLang="en-US" sz="500" dirty="0">
                <a:solidFill>
                  <a:prstClr val="black"/>
                </a:solidFill>
                <a:latin typeface="Calibri"/>
                <a:ea typeface="ＭＳ Ｐゴシック" panose="020B0600070205080204" pitchFamily="34" charset="-128"/>
              </a:rPr>
              <a:t>The goals of managing patients with respiratory distress are the same, but the way in which the goals are achieved in each patient may be different.</a:t>
            </a:r>
          </a:p>
          <a:p>
            <a:pPr lvl="0" eaLnBrk="0" fontAlgn="base" hangingPunct="0">
              <a:spcBef>
                <a:spcPct val="30000"/>
              </a:spcBef>
              <a:spcAft>
                <a:spcPct val="0"/>
              </a:spcAft>
              <a:defRPr/>
            </a:pPr>
            <a:r>
              <a:rPr lang="en-US" altLang="en-US" sz="500" dirty="0">
                <a:solidFill>
                  <a:prstClr val="black"/>
                </a:solidFill>
                <a:latin typeface="Calibri"/>
                <a:ea typeface="ＭＳ Ｐゴシック" panose="020B0600070205080204" pitchFamily="34" charset="-128"/>
              </a:rPr>
              <a:t>Not all signs and symptoms of a given disorder must be present for the patient to have the disorder.</a:t>
            </a:r>
          </a:p>
          <a:p>
            <a:pPr lvl="0" eaLnBrk="0" fontAlgn="base" hangingPunct="0">
              <a:spcBef>
                <a:spcPct val="30000"/>
              </a:spcBef>
              <a:spcAft>
                <a:spcPct val="0"/>
              </a:spcAft>
              <a:defRPr/>
            </a:pPr>
            <a:r>
              <a:rPr lang="en-US" altLang="en-US" sz="500" dirty="0">
                <a:solidFill>
                  <a:prstClr val="black"/>
                </a:solidFill>
                <a:latin typeface="Calibri"/>
                <a:ea typeface="ＭＳ Ｐゴシック" panose="020B0600070205080204" pitchFamily="34" charset="-128"/>
              </a:rPr>
              <a:t>Obstructive pulmonary diseases result in reduced airflow through the respiratory tract, which can lead to hypoxia.</a:t>
            </a:r>
          </a:p>
          <a:p>
            <a:pPr lvl="0" eaLnBrk="0" fontAlgn="base" hangingPunct="0">
              <a:spcBef>
                <a:spcPct val="30000"/>
              </a:spcBef>
              <a:spcAft>
                <a:spcPct val="0"/>
              </a:spcAft>
              <a:defRPr/>
            </a:pPr>
            <a:r>
              <a:rPr lang="en-US" altLang="en-US" sz="500" dirty="0">
                <a:solidFill>
                  <a:prstClr val="black"/>
                </a:solidFill>
                <a:latin typeface="Calibri"/>
                <a:ea typeface="ＭＳ Ｐゴシック" panose="020B0600070205080204" pitchFamily="34" charset="-128"/>
              </a:rPr>
              <a:t>Never withhold oxygen from a patient who needs it.</a:t>
            </a:r>
          </a:p>
          <a:p>
            <a:pPr lvl="0" eaLnBrk="0" fontAlgn="base" hangingPunct="0">
              <a:spcBef>
                <a:spcPct val="30000"/>
              </a:spcBef>
              <a:spcAft>
                <a:spcPct val="0"/>
              </a:spcAft>
              <a:defRPr/>
            </a:pPr>
            <a:r>
              <a:rPr lang="en-US" altLang="en-US" sz="500" dirty="0">
                <a:solidFill>
                  <a:prstClr val="black"/>
                </a:solidFill>
                <a:latin typeface="Calibri"/>
                <a:ea typeface="ＭＳ Ｐゴシック" panose="020B0600070205080204" pitchFamily="34" charset="-128"/>
              </a:rPr>
              <a:t>Status asthmaticus is a life-threatening emergency.</a:t>
            </a:r>
          </a:p>
          <a:p>
            <a:pPr lvl="0" eaLnBrk="0" fontAlgn="base" hangingPunct="0">
              <a:spcBef>
                <a:spcPct val="30000"/>
              </a:spcBef>
              <a:spcAft>
                <a:spcPct val="0"/>
              </a:spcAft>
              <a:defRPr/>
            </a:pPr>
            <a:endParaRPr lang="en-US" altLang="en-US" sz="5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500" b="1" dirty="0">
                <a:solidFill>
                  <a:prstClr val="black"/>
                </a:solidFill>
                <a:latin typeface="Calibri"/>
                <a:ea typeface="ＭＳ Ｐゴシック" panose="020B0600070205080204" pitchFamily="34" charset="-128"/>
              </a:rPr>
              <a:t>Teaching Tips</a:t>
            </a:r>
            <a:endParaRPr lang="en-US" altLang="en-US" sz="6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500" dirty="0">
                <a:solidFill>
                  <a:prstClr val="black"/>
                </a:solidFill>
                <a:latin typeface="Calibri"/>
                <a:ea typeface="ＭＳ Ｐゴシック" panose="020B0600070205080204" pitchFamily="34" charset="-128"/>
              </a:rPr>
              <a:t>Draw a grid on the white board with a respiratory disorder at the top of each column. Label two rows at the left "similar" and "different." Have students state what is similar about all respiratory emergencies, and what is unique or distinguishing about each disorder to help them learn about the disorders.</a:t>
            </a:r>
            <a:endParaRPr lang="en-US" altLang="en-US" sz="7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500" dirty="0">
                <a:solidFill>
                  <a:prstClr val="black"/>
                </a:solidFill>
                <a:latin typeface="Calibri"/>
                <a:ea typeface="ＭＳ Ｐゴシック" panose="020B0600070205080204" pitchFamily="34" charset="-128"/>
              </a:rPr>
              <a:t>Discuss specific protocols for your area.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70238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An obstructive lung disease causes an obstruction of airflow through the respiratory tract, leading to a reduction in gas exchange.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37974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Emphysema and chronic bronchitis are chronic disease conditions that continue to progress.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29149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Many patients have a combination of chronic bronchitis and emphysema and present with a mixture of signs and symptoms associated with both conditions.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91424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complaint of shortness of breath progresses as the disease worsens. The thin appearance from weight loss and muscle wasting is associated with a reduction in cardiac output and the high energy demands of the respiratory muscles required for breathing. The loss of lung elasticity and trapping of air cause the chest to increase in diameter, which produces the barrel-chest appearance typical with this disease. The emphysema patient compensates for the disease process by hyperventilating.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18716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Signs and symptoms of emphysema can include the following:</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Anxious, alert, and oriented.</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Dyspneic.</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Uses accessory muscles.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Thin, barrel-chest appearance from chronic air trapping in the alveoli causing the anterior–posterior diameter of the chest to increase.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Coughing, but with little sputum (the material that is coughed up).</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Prolonged exhalation.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Diminished breath sounds (indicating poor air movement).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Wheezing and rhonchi on auscultation.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Pursed-lip breathing (physiologic PEEP).</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Extreme difficulty of breathing on minimal exertion.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Tachypnea - breathing rate usually greater than 20 per minute at rest.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Tachycardia (increased heart rate).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Diaphoresis (sweating; moist skin).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SPO</a:t>
            </a:r>
            <a:r>
              <a:rPr lang="en-US" baseline="-25000" dirty="0">
                <a:solidFill>
                  <a:prstClr val="black"/>
                </a:solidFill>
                <a:latin typeface="Calibri"/>
                <a:ea typeface="ＭＳ Ｐゴシック" charset="-128"/>
              </a:rPr>
              <a:t>2</a:t>
            </a:r>
            <a:r>
              <a:rPr lang="en-US" dirty="0">
                <a:solidFill>
                  <a:prstClr val="black"/>
                </a:solidFill>
                <a:latin typeface="Calibri"/>
                <a:ea typeface="ＭＳ Ｐゴシック" charset="-128"/>
              </a:rPr>
              <a:t> of 94 percent or greater unless in respiratory failure.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Tripod position. </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May be on home oxygen.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39625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Asthma, which is thought to be passed on genetically, occurs in response to factors within the body (intrinsic, such as stress and exercise) and factors found in the environment (extrinsic, such as allergens and chemical fumes).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85377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 COPD patient with a continuous positive airway pressure (CPAP) or a bilevel positive airway pressure (BiPAP) machine on the bedside stand, which the patient uses with a mask applied over the nose to assist in keeping airway passages open and providing adequate oxygenation.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3731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Because of the increase in bronchiole obstruction, there is a reduction in the residual volume in the lungs that can lead to bloating and a cyanotic appearance.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7267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Signs and symptoms of chronic bronchitis: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Cough (hallmark sign) is prominent; vigorous coughing produces sputum.</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Typically overweight, with prominent peripheral edema and chronic jugular vein distention.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Chronically cyanotic complexion. (As already noted, chronic bronchitis patients were often called “blue bloaters,” but this is outdated because many COPD patients don’t conform to the description.)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Minimal difficulty with breathing and anxiety, unless in respiratory failure.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SPO</a:t>
            </a:r>
            <a:r>
              <a:rPr lang="en-US" baseline="-25000" dirty="0">
                <a:solidFill>
                  <a:prstClr val="black"/>
                </a:solidFill>
                <a:latin typeface="Calibri"/>
                <a:ea typeface="ＭＳ Ｐゴシック" charset="-128"/>
              </a:rPr>
              <a:t>2</a:t>
            </a:r>
            <a:r>
              <a:rPr lang="en-US" dirty="0">
                <a:solidFill>
                  <a:prstClr val="black"/>
                </a:solidFill>
                <a:latin typeface="Calibri"/>
                <a:ea typeface="ＭＳ Ｐゴシック" charset="-128"/>
              </a:rPr>
              <a:t> reading of &lt;94 indicating chronic hypoxemia.</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Scattered rales (crackles) and coarse rhonchi usually heard upon auscultation of the lungs.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Wheezes and, possibly, crackles at the bases of the lungs.</a:t>
            </a:r>
          </a:p>
          <a:p>
            <a:pPr marL="171450" lvl="0" indent="-171450" eaLnBrk="0" fontAlgn="base" hangingPunct="0">
              <a:spcBef>
                <a:spcPct val="30000"/>
              </a:spcBef>
              <a:spcAft>
                <a:spcPct val="0"/>
              </a:spcAft>
              <a:buFont typeface="Arial" panose="020B0604020202020204" pitchFamily="34" charset="0"/>
              <a:buChar char="•"/>
              <a:defRPr/>
            </a:pPr>
            <a:r>
              <a:rPr lang="en-US" dirty="0" err="1">
                <a:solidFill>
                  <a:prstClr val="black"/>
                </a:solidFill>
                <a:latin typeface="Calibri"/>
                <a:ea typeface="ＭＳ Ｐゴシック" charset="-128"/>
              </a:rPr>
              <a:t>Asterixis</a:t>
            </a:r>
            <a:r>
              <a:rPr lang="en-US" dirty="0">
                <a:solidFill>
                  <a:prstClr val="black"/>
                </a:solidFill>
                <a:latin typeface="Calibri"/>
                <a:ea typeface="ＭＳ Ｐゴシック" charset="-128"/>
              </a:rPr>
              <a:t> (flapping of the extended wrists) may be seen in respiratory failure.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14586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bulleted points are the major headings from the chapter, in order. The purpose is to provide a basic lecture navigation for the student.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415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Emergency care for the patient with emphysema and chronic bronchitis follows the same guidelines as for any patient suffering from difficulty in breathing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Open airway.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Adequate breathing.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Position of comfort.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Administration of supplemental oxygen if necessary.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Patient may have a prescribed metered-dose inhaler (MDI) or small-volume nebulizer (SVN).</a:t>
            </a:r>
          </a:p>
          <a:p>
            <a:pPr marL="171450" lvl="0" indent="-171450" eaLnBrk="0" fontAlgn="base" hangingPunct="0">
              <a:spcBef>
                <a:spcPct val="30000"/>
              </a:spcBef>
              <a:spcAft>
                <a:spcPct val="0"/>
              </a:spcAft>
              <a:buFont typeface="Arial" panose="020B0604020202020204" pitchFamily="34" charset="0"/>
              <a:buChar char="•"/>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r>
              <a:rPr lang="en-US">
                <a:solidFill>
                  <a:prstClr val="black"/>
                </a:solidFill>
                <a:latin typeface="Calibri"/>
                <a:ea typeface="ＭＳ Ｐゴシック" charset="-128"/>
              </a:rPr>
              <a:t>Hypoxic drive can signal the COPD patient to stop breathing due to elevated oxygen levels from supplemental oxygen. In the prehospital setting, this is a rare event and is not a major concern. Oxygen administration should take precedence over a concern about whether the hypoxic drive is going to be lost and cause the patient to stop breathing. Initiate positive pressure ventilation with supplemental oxygen if this occurs.</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95591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case study findings presented.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525560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the case study findings presented.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73365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the case study content and questions to foreshadow the upcoming lesson content. Gauge the students responses as a guide of how well-versed they are in this topic.</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29454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Asthma patients usually suffer acute, irregular, periodic attacks, but between the attacks they usually have either no or few signs or symptoms.</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Acute severe asthma does not respond to either oxygen or medication therapy with bronchodilators and steroids. This is considered a true medical emergency, and these patients require immediate and rapid transport to the hospital.</a:t>
            </a: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Questions</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are the major differences between asthma, emphysema, and chronic bronchitis?</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What are the similarities in treatment of all patients with obstructive pulmonary diseases?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4479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Asthma is characterized by an increased sensitivity of the airways to irritants and allergens, causing bronchospasm, which is a diffuse, reversible narrowing of the bronchi and bronchioles, as well as inflammation to the lining of the lower airways.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80682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Signs and symptoms of asthma:</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Dyspnea (shortness of breath) can progressively worsen. (Dyspnea perception is different for patients and is not related to the degree of bronchoconstriction, swelling, and airway resistance.)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Cough often begins early and can be the only sign or symptom of an asthma attack, especially in elderly; a cough can be productive and often worsens at night.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Wheezing on auscultation (typically expiratory) can become diminished or absent with a severe reduction in airflow in the bronchioles.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Tachypnea.</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Tachycardia. (A heart rate greater than 120 bpm with tachypnea often indicates a severe asthma attack.)</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Use of accessory muscles.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Diaphoresis secondary due to an increase in the work of breathing; if profound, it is usually accompanied by a decreasing level of agitation and altered mental status.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Anxiety and apprehension.</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75635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Signs and symptoms of asthma (continued):</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Speaks in sentences (mild), phrases (moderate), or only words or syllables (severe).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Possible fever. (This can be triggered by an upper respiratory tract infection).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Chest tightness.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Inability to sleep; dyspnea often worsens at night (indicates poor asthma symptom control).</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SPO</a:t>
            </a:r>
            <a:r>
              <a:rPr lang="en-US" baseline="-25000" dirty="0">
                <a:solidFill>
                  <a:prstClr val="black"/>
                </a:solidFill>
                <a:latin typeface="Calibri"/>
                <a:ea typeface="ＭＳ Ｐゴシック" charset="-128"/>
              </a:rPr>
              <a:t>2</a:t>
            </a:r>
            <a:r>
              <a:rPr lang="en-US" dirty="0">
                <a:solidFill>
                  <a:prstClr val="black"/>
                </a:solidFill>
                <a:latin typeface="Calibri"/>
                <a:ea typeface="ＭＳ Ｐゴシック" charset="-128"/>
              </a:rPr>
              <a:t> &lt;94%</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Symptoms of gastroesophageal reflux.</a:t>
            </a:r>
          </a:p>
          <a:p>
            <a:pPr marL="171450" lvl="0" indent="-171450" eaLnBrk="0" fontAlgn="base" hangingPunct="0">
              <a:spcBef>
                <a:spcPct val="30000"/>
              </a:spcBef>
              <a:spcAft>
                <a:spcPct val="0"/>
              </a:spcAft>
              <a:buFont typeface="Arial" panose="020B0604020202020204" pitchFamily="34" charset="0"/>
              <a:buChar char="•"/>
              <a:defRPr/>
            </a:pPr>
            <a:r>
              <a:rPr lang="en-US" dirty="0" err="1">
                <a:solidFill>
                  <a:prstClr val="black"/>
                </a:solidFill>
                <a:latin typeface="Calibri"/>
                <a:ea typeface="ＭＳ Ｐゴシック" charset="-128"/>
              </a:rPr>
              <a:t>Pulsus</a:t>
            </a:r>
            <a:r>
              <a:rPr lang="en-US" dirty="0">
                <a:solidFill>
                  <a:prstClr val="black"/>
                </a:solidFill>
                <a:latin typeface="Calibri"/>
                <a:ea typeface="ＭＳ Ｐゴシック" charset="-128"/>
              </a:rPr>
              <a:t> </a:t>
            </a:r>
            <a:r>
              <a:rPr lang="en-US" dirty="0" err="1">
                <a:solidFill>
                  <a:prstClr val="black"/>
                </a:solidFill>
                <a:latin typeface="Calibri"/>
                <a:ea typeface="ＭＳ Ｐゴシック" charset="-128"/>
              </a:rPr>
              <a:t>paradoxus</a:t>
            </a:r>
            <a:r>
              <a:rPr lang="en-US" dirty="0">
                <a:solidFill>
                  <a:prstClr val="black"/>
                </a:solidFill>
                <a:latin typeface="Calibri"/>
                <a:ea typeface="ＭＳ Ｐゴシック" charset="-128"/>
              </a:rPr>
              <a:t> (drop in systolic blood pressure of 710 mmHg during inhalation) indicates a severe asthma attack. This can be detected when the pulse amplitude decreases or the pulse is completely abolished during inhalation, but returns on exhalation.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Reduction in the peak expiratory flow rate (PEFR) is often measured regularly by asthmatics on maintenance therapies.</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317025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Indicators of a critically ill asthma attack patient: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Upright position.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Signs and symptoms of severe respiratory distress.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Tachypnea (720/minute and often 740/minute).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Tachycardia (usually 7120 bpm).</a:t>
            </a:r>
          </a:p>
          <a:p>
            <a:pPr marL="171450" lvl="0" indent="-171450" eaLnBrk="0" fontAlgn="base" hangingPunct="0">
              <a:spcBef>
                <a:spcPct val="30000"/>
              </a:spcBef>
              <a:spcAft>
                <a:spcPct val="0"/>
              </a:spcAft>
              <a:buFont typeface="Arial" panose="020B0604020202020204" pitchFamily="34" charset="0"/>
              <a:buChar char="•"/>
              <a:defRPr/>
            </a:pPr>
            <a:r>
              <a:rPr lang="en-US" dirty="0" err="1">
                <a:solidFill>
                  <a:prstClr val="black"/>
                </a:solidFill>
                <a:latin typeface="Calibri"/>
                <a:ea typeface="ＭＳ Ｐゴシック" charset="-128"/>
              </a:rPr>
              <a:t>Pulsus</a:t>
            </a:r>
            <a:r>
              <a:rPr lang="en-US" dirty="0">
                <a:solidFill>
                  <a:prstClr val="black"/>
                </a:solidFill>
                <a:latin typeface="Calibri"/>
                <a:ea typeface="ＭＳ Ｐゴシック" charset="-128"/>
              </a:rPr>
              <a:t> </a:t>
            </a:r>
            <a:r>
              <a:rPr lang="en-US" dirty="0" err="1">
                <a:solidFill>
                  <a:prstClr val="black"/>
                </a:solidFill>
                <a:latin typeface="Calibri"/>
                <a:ea typeface="ＭＳ Ｐゴシック" charset="-128"/>
              </a:rPr>
              <a:t>paradoxus</a:t>
            </a:r>
            <a:r>
              <a:rPr lang="en-US" dirty="0">
                <a:solidFill>
                  <a:prstClr val="black"/>
                </a:solidFill>
                <a:latin typeface="Calibri"/>
                <a:ea typeface="ＭＳ Ｐゴシック" charset="-128"/>
              </a:rPr>
              <a:t> (a drop in systolic blood pressure of 10 </a:t>
            </a:r>
            <a:r>
              <a:rPr lang="en-US" dirty="0" err="1">
                <a:solidFill>
                  <a:prstClr val="black"/>
                </a:solidFill>
                <a:latin typeface="Calibri"/>
                <a:ea typeface="ＭＳ Ｐゴシック" charset="-128"/>
              </a:rPr>
              <a:t>mmHG</a:t>
            </a:r>
            <a:r>
              <a:rPr lang="en-US" dirty="0">
                <a:solidFill>
                  <a:prstClr val="black"/>
                </a:solidFill>
                <a:latin typeface="Calibri"/>
                <a:ea typeface="ＭＳ Ｐゴシック" charset="-128"/>
              </a:rPr>
              <a:t> or more on inhaling).</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Pale, cool skin with diaphoresis.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Accessory muscle use.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Speech in single words or syllables.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Wheezing absent due to severe bronchiole obstruction and minimal airflow.</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Decreasing consciousness and </a:t>
            </a:r>
            <a:r>
              <a:rPr lang="en-US" dirty="0" err="1">
                <a:solidFill>
                  <a:prstClr val="black"/>
                </a:solidFill>
                <a:latin typeface="Calibri"/>
                <a:ea typeface="ＭＳ Ｐゴシック" charset="-128"/>
              </a:rPr>
              <a:t>bradypnea</a:t>
            </a:r>
            <a:r>
              <a:rPr lang="en-US" dirty="0">
                <a:solidFill>
                  <a:prstClr val="black"/>
                </a:solidFill>
                <a:latin typeface="Calibri"/>
                <a:ea typeface="ＭＳ Ｐゴシック" charset="-128"/>
              </a:rPr>
              <a:t> indicating severe hypercarbia and the progression from respiratory distress to impending respiratory failure.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Extreme fatigue or exhaustion; the patient is too tired to breathe.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SPO</a:t>
            </a:r>
            <a:r>
              <a:rPr lang="en-US" baseline="-25000" dirty="0">
                <a:solidFill>
                  <a:prstClr val="black"/>
                </a:solidFill>
                <a:latin typeface="Calibri"/>
                <a:ea typeface="ＭＳ Ｐゴシック" charset="-128"/>
              </a:rPr>
              <a:t>2</a:t>
            </a:r>
            <a:r>
              <a:rPr lang="en-US" dirty="0">
                <a:solidFill>
                  <a:prstClr val="black"/>
                </a:solidFill>
                <a:latin typeface="Calibri"/>
                <a:ea typeface="ＭＳ Ｐゴシック" charset="-128"/>
              </a:rPr>
              <a:t> &lt;90% while on supplemental oxygen.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87065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Keep in mind that if a patient’s symptoms have occurred over several hours you should be prepared for this patient to develop respiratory failure or even respiratory arrest. However, patient’s symptoms that have progressively deteriorated over several days are less likely to develop respiratory failure and respiratory arrest.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76347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These bulleted points are the major headings from the chapter, in order. The purpose is to provide a basic lecture navigation for the student.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51863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some risk factors for pneumonia?</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is the relative importance of determining the exact cause of the patient's problem?</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44257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Fluid-filled or pus-filled alveoli leads to a ventilation disturbance in the alveoli with poor gas exchange, hypoxemia, and eventual cellular hypoxia.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63669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Signs and symptoms: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Malaise and decreased appetite.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Fever (may not occur in the elderly).</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Cough (might be productive or nonproductive).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Dyspnea (less frequent in the elderly).</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Tachypnea and tachycardia.</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Chest pain (sharp and localized and usually made worse when breathing deeply or coughing).</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Decreased chest wall movement and shallow respirations.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Splinting of thorax by patient with their arm.</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Crackles, localized wheezing, and rhonchi heard on auscultation.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Altered mental status, especially in the elderly.</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Diaphoresis.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Cyanosis.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SPO</a:t>
            </a:r>
            <a:r>
              <a:rPr lang="en-US" baseline="-25000" dirty="0">
                <a:solidFill>
                  <a:prstClr val="black"/>
                </a:solidFill>
                <a:latin typeface="Calibri"/>
                <a:ea typeface="ＭＳ Ｐゴシック" charset="-128"/>
              </a:rPr>
              <a:t>2</a:t>
            </a:r>
            <a:r>
              <a:rPr lang="en-US" dirty="0">
                <a:solidFill>
                  <a:prstClr val="black"/>
                </a:solidFill>
                <a:latin typeface="Calibri"/>
                <a:ea typeface="ＭＳ Ｐゴシック" charset="-128"/>
              </a:rPr>
              <a:t> &lt;94%.</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553642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You would not expect the patient to have a short acting beta</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agonist medication in a metered-dose inhaler (MDI) or small-volume nebulizer (SVN) for this condition, nor would you necessarily consider their use unless indications of bronchoconstriction are present.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76734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Patients at risk for pulmonary embolism are those who experience long periods of immobility; those with heart disease, recent surgery, long-bone fractures, or venous pooling associated with pregnancy, cancer, deep vein thrombosis, estrogen therapy, clotting disorders, history of previous pulmonary embolism, and those who smoke.</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are risk factors for pulmonary embolism?</a:t>
            </a:r>
          </a:p>
          <a:p>
            <a:pPr lvl="0" fontAlgn="base">
              <a:spcBef>
                <a:spcPct val="0"/>
              </a:spcBef>
              <a:spcAft>
                <a:spcPct val="0"/>
              </a:spcAft>
              <a:buFontTx/>
              <a:buChar cha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649362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Based on the ventilation/perfusion ratio, pulmonary embolism creates cellular hypoxia through a disturbance on the perfusion side by blocking blood flow to ventilated and oxygenated alveoli.</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001848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Signs and symptoms of pulmonary embolism are often nonspecific and </a:t>
            </a:r>
            <a:r>
              <a:rPr lang="en-US" dirty="0" err="1">
                <a:solidFill>
                  <a:prstClr val="black"/>
                </a:solidFill>
                <a:latin typeface="Calibri"/>
                <a:ea typeface="ＭＳ Ｐゴシック" charset="-128"/>
              </a:rPr>
              <a:t>nondiagnostic</a:t>
            </a:r>
            <a:r>
              <a:rPr lang="en-US" dirty="0">
                <a:solidFill>
                  <a:prstClr val="black"/>
                </a:solidFill>
                <a:latin typeface="Calibri"/>
                <a:ea typeface="ＭＳ Ｐゴシック" charset="-128"/>
              </a:rPr>
              <a: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Sudden onset of unexplained dyspnea.</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Signs of difficulty in breathing or respiratory distress; rapid breathing.</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Sudden onset of sharp, stabbing chest pain predominantly during inhalation.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Cough (might cough up blood).</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Tachypnea.</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Tachycardia.</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Syncope (fainting).</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Cool, moist skin.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Restlessness, anxiety, or sense of doom.</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Decrease in blood pressure or hypotension (late sign).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Cyanosis (might be severe) (late sign).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Distended neck veins (late sign).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Crackles.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Fever.</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SPO</a:t>
            </a:r>
            <a:r>
              <a:rPr lang="en-US" baseline="-25000" dirty="0">
                <a:solidFill>
                  <a:prstClr val="black"/>
                </a:solidFill>
                <a:latin typeface="Calibri"/>
                <a:ea typeface="ＭＳ Ｐゴシック" charset="-128"/>
              </a:rPr>
              <a:t>2</a:t>
            </a:r>
            <a:r>
              <a:rPr lang="en-US" dirty="0">
                <a:solidFill>
                  <a:prstClr val="black"/>
                </a:solidFill>
                <a:latin typeface="Calibri"/>
                <a:ea typeface="ＭＳ Ｐゴシック" charset="-128"/>
              </a:rPr>
              <a:t> &lt;94%.</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Signs of complete circulatory collapse.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709458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Monitor the patient for signs of respiratory failure, respiratory arrest, hypotension, poor perfusion, or cardiac arrest. Immediately transport the patient.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661167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spcBef>
                <a:spcPct val="0"/>
              </a:spcBef>
              <a:spcAft>
                <a:spcPct val="0"/>
              </a:spcAft>
            </a:pPr>
            <a:r>
              <a:rPr lang="en-US" altLang="en-US">
                <a:solidFill>
                  <a:prstClr val="black"/>
                </a:solidFill>
                <a:latin typeface="Calibri"/>
                <a:ea typeface="ＭＳ Ｐゴシック" panose="020B0600070205080204" pitchFamily="34" charset="-128"/>
              </a:rPr>
              <a:t>Pulmonary edema is the presence of fluid in the space between the alveoli and the capillaries that surround them,</a:t>
            </a:r>
          </a:p>
          <a:p>
            <a:pPr marL="171450" lvl="0" indent="-171450" fontAlgn="base">
              <a:spcBef>
                <a:spcPct val="0"/>
              </a:spcBef>
              <a:spcAft>
                <a:spcPct val="0"/>
              </a:spcAft>
            </a:pPr>
            <a:r>
              <a:rPr lang="en-US" altLang="en-US">
                <a:solidFill>
                  <a:prstClr val="black"/>
                </a:solidFill>
                <a:latin typeface="Calibri"/>
                <a:ea typeface="ＭＳ Ｐゴシック" panose="020B0600070205080204" pitchFamily="34" charset="-128"/>
              </a:rPr>
              <a:t>interfering with gas exchange.</a:t>
            </a:r>
          </a:p>
          <a:p>
            <a:pPr marL="171450" lvl="0" indent="-17145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72834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Cardiogenic pulmonary edema is typically related to an inadequate pumping function of the left ventricle that drastically increases the pressure in the pulmonary capillaries, which forces fluid to leak into the space between the alveoli and capillaries and, eventually, into the alveoli.</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57196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the Case Study Introduction provided in the PowerPoint slide set. Lead a discussion using the case study questions provided on the subsequent slide(s). 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195478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Signs and symptoms of pulmonary edema:</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Dyspnea, especially on exertion.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Difficulty in breathing when lying flat (orthopnea).</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Pink and/or frothy sputum (cardiogenic cause only).</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Tachycardia.</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Anxiety, apprehension, combativeness, and confusion.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Tripod position with legs dangling.</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Fatigue.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Crackles and possibly wheezing on auscultation.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Cyanosis or dusky-color skin.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Pale, moist skin.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Distended neck veins (cardiogenic cause only).</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Swollen lower extremities (cardiogenic cause only).</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Cough.</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Fever.</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Symptoms of cardiac compromise (cardiogenic cause only).</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SPO</a:t>
            </a:r>
            <a:r>
              <a:rPr lang="en-US" baseline="-25000" dirty="0">
                <a:solidFill>
                  <a:prstClr val="black"/>
                </a:solidFill>
                <a:latin typeface="Calibri"/>
                <a:ea typeface="ＭＳ Ｐゴシック" charset="-128"/>
              </a:rPr>
              <a:t>2</a:t>
            </a:r>
            <a:r>
              <a:rPr lang="en-US" dirty="0">
                <a:solidFill>
                  <a:prstClr val="black"/>
                </a:solidFill>
                <a:latin typeface="Calibri"/>
                <a:ea typeface="ＭＳ Ｐゴシック" charset="-128"/>
              </a:rPr>
              <a:t> &lt;94%.</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147517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dirty="0">
                <a:solidFill>
                  <a:prstClr val="black"/>
                </a:solidFill>
                <a:latin typeface="Calibri"/>
                <a:ea typeface="ＭＳ Ｐゴシック" panose="020B0600070205080204" pitchFamily="34" charset="-128"/>
              </a:rPr>
              <a:t>What are the treatment needs of patients with pulmonary edema?</a:t>
            </a:r>
          </a:p>
          <a:p>
            <a:pPr lvl="0" fontAlgn="base">
              <a:spcBef>
                <a:spcPct val="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If the patient doesn’t fit the criteria for CPAP, deteriorates to respiratory failure or arrest, does not respond to CPAP administration, or has inadequate ventilation, you must perform bag-valve-mask ventilation with supplemental oxygen.</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392287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In spontaneous pneumothorax, a portion of the visceral pleura ruptures without any trauma having been applied to the chest.</a:t>
            </a:r>
          </a:p>
          <a:p>
            <a:pPr lvl="0" fontAlgn="base">
              <a:spcBef>
                <a:spcPct val="0"/>
              </a:spcBef>
              <a:spcAft>
                <a:spcPct val="0"/>
              </a:spcAft>
            </a:pPr>
            <a:endParaRPr lang="en-US" altLang="en-US" dirty="0">
              <a:solidFill>
                <a:prstClr val="black"/>
              </a:solidFill>
              <a:latin typeface="Calibri"/>
              <a:ea typeface="ＭＳ Ｐゴシック" panose="020B0600070205080204" pitchFamily="34" charset="-128"/>
            </a:endParaRPr>
          </a:p>
          <a:p>
            <a:pPr lvl="0" fontAlgn="base">
              <a:spcBef>
                <a:spcPct val="0"/>
              </a:spcBef>
              <a:spcAft>
                <a:spcPct val="0"/>
              </a:spcAft>
            </a:pPr>
            <a:r>
              <a:rPr lang="en-US" altLang="en-US" dirty="0">
                <a:solidFill>
                  <a:prstClr val="black"/>
                </a:solidFill>
                <a:latin typeface="Calibri"/>
                <a:ea typeface="ＭＳ Ｐゴシック" panose="020B0600070205080204" pitchFamily="34" charset="-128"/>
              </a:rPr>
              <a:t>What would you expect to find in the history and assessment of a patient with a spontaneous pneumothorax?</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441389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visceral pleura ruptures allowing air to enter the pleural cavity, disrupting its normally negative pressure and causing the lung to collapse.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245312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Primary spontaneous pneumothorax occurs in patients in their teenage years to early 20s who are tall and thin. It is thought that the reason these patients are more likely to suffer a spontaneous pneumothorax is that the visceral pleura is stretched within the chest cavity beyond its normal limit.</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Many victims of secondary pneumothorax also have a history of cigarette smoking or a connective tissue disorder, such as </a:t>
            </a:r>
            <a:r>
              <a:rPr lang="en-US" altLang="en-US" dirty="0" err="1">
                <a:solidFill>
                  <a:prstClr val="black"/>
                </a:solidFill>
                <a:latin typeface="Calibri"/>
                <a:ea typeface="ＭＳ Ｐゴシック" panose="020B0600070205080204" pitchFamily="34" charset="-128"/>
              </a:rPr>
              <a:t>Marfan</a:t>
            </a:r>
            <a:r>
              <a:rPr lang="en-US" altLang="en-US" dirty="0">
                <a:solidFill>
                  <a:prstClr val="black"/>
                </a:solidFill>
                <a:latin typeface="Calibri"/>
                <a:ea typeface="ＭＳ Ｐゴシック" panose="020B0600070205080204" pitchFamily="34" charset="-128"/>
              </a:rPr>
              <a:t> syndrome or Ehlers-</a:t>
            </a:r>
            <a:r>
              <a:rPr lang="en-US" altLang="en-US" dirty="0" err="1">
                <a:solidFill>
                  <a:prstClr val="black"/>
                </a:solidFill>
                <a:latin typeface="Calibri"/>
                <a:ea typeface="ＭＳ Ｐゴシック" panose="020B0600070205080204" pitchFamily="34" charset="-128"/>
              </a:rPr>
              <a:t>Danlos</a:t>
            </a:r>
            <a:r>
              <a:rPr lang="en-US" altLang="en-US" dirty="0">
                <a:solidFill>
                  <a:prstClr val="black"/>
                </a:solidFill>
                <a:latin typeface="Calibri"/>
                <a:ea typeface="ＭＳ Ｐゴシック" panose="020B0600070205080204" pitchFamily="34" charset="-128"/>
              </a:rPr>
              <a:t> syndrome. It also occurs in patients who have a history of lung disease, such as COPD, and who are more prone to spontaneous pneumothorax from areas of weakened lung tissue called blebs or bullae.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588978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The signs and symptoms of a spontaneous pneumothorax follow:</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Sudden onset of shortness of breath.</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Sudden onset of sharp chest pain or shoulder pain.</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Decreased breath sounds to one side of the chest (most often heard first at the apex, or top, of lung).</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Subcutaneous emphysema (can be found).</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Tachypnea.</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Diaphoresis.</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Pallor.</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Cyanosis (can be seen late and in a large or tension pneumothorax).</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SPO</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&lt;94%.</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43785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Administer oxygen to maintain an SPO</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of 94 percent or greater if the patient presents with signs of respiratory distress, chest pain, or any other indicators for oxygen administration. </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Positive pressure ventilation in a patient suffering from a pneumothorax must be performed with great care because the pneumothorax could easily be converted into a tension pneumothorax. Use the most minimal tidal volume necessary to ventilate the patient effectively.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50170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spcBef>
                <a:spcPct val="0"/>
              </a:spcBef>
              <a:spcAft>
                <a:spcPct val="0"/>
              </a:spcAft>
            </a:pPr>
            <a:r>
              <a:rPr lang="en-US" altLang="en-US">
                <a:solidFill>
                  <a:prstClr val="black"/>
                </a:solidFill>
                <a:latin typeface="Calibri"/>
                <a:ea typeface="ＭＳ Ｐゴシック" panose="020B0600070205080204" pitchFamily="34" charset="-128"/>
              </a:rPr>
              <a:t>It is not always possible to distinguish between hyperventilation syndrome due to anxiety and respiratory distress</a:t>
            </a:r>
          </a:p>
          <a:p>
            <a:pPr marL="171450" lvl="0" indent="-171450" fontAlgn="base">
              <a:spcBef>
                <a:spcPct val="0"/>
              </a:spcBef>
              <a:spcAft>
                <a:spcPct val="0"/>
              </a:spcAft>
            </a:pPr>
            <a:r>
              <a:rPr lang="en-US" altLang="en-US">
                <a:solidFill>
                  <a:prstClr val="black"/>
                </a:solidFill>
                <a:latin typeface="Calibri"/>
                <a:ea typeface="ＭＳ Ｐゴシック" panose="020B0600070205080204" pitchFamily="34" charset="-128"/>
              </a:rPr>
              <a:t>due to a medical problem. Do not withhold oxygen from the patient.</a:t>
            </a:r>
          </a:p>
          <a:p>
            <a:pPr marL="171450" lvl="0" indent="-17145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17458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Signs and symptoms of hyperventilation syndrome: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Fatigue.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Nervousness and anxiety.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Dizziness.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Shortness of breath.</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Chest tightness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Numbness and tingling around the mouth, hands, and feet.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Tachypnea.</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Tachycardia.</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Spasms of the fingers and feet causing them to cramp (carpopedal spasm).</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Seizures that may be precipitated in a patient with a seizure disorder.</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906076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Don’t have the patient breathe into a paper bag or oxygen mask not connected to oxygen to allow them to rebreathe carbon dioxide. Conditions such as pulmonary embolism and myocardial infarction can present similarly to hyperventilation syndrome. These are two of the conditions in which rebreathing carbon dioxide could be fatal.</a:t>
            </a:r>
          </a:p>
          <a:p>
            <a:pPr lvl="0" eaLnBrk="0" fontAlgn="base" hangingPunct="0">
              <a:spcBef>
                <a:spcPct val="30000"/>
              </a:spcBef>
              <a:spcAft>
                <a:spcPct val="0"/>
              </a:spcAft>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Why is breathing into a paper bag not an appropriate treatment for patients who are hyperventilating?</a:t>
            </a:r>
          </a:p>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14845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Present the Case Study Introduction provided in the PowerPoint slide set. Lead a discussion using the case study questions provided on the subsequent slide(s). The Case Study with discussion questions continues throughout the PowerPoint presentation. </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Use the case study content and questions to foreshadow the upcoming lesson content.</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023144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most common cause for epiglottitis in the adult population is Haemophilus influenzae type B.</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837528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In epiglottitis, the epiglottis, area around the epiglottis, and base of the tongue become infected. As the condition progresses, the epiglottis and the structures connected to or immediately surrounding it and the base of the tongue become inflamed and swollen, leading to a compromised airway and resultant respiratory compromise.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41901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Signs and symptoms of epiglottitis: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Upper respiratory tract infection, usually for one to two days prior to onset.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Dyspnea, usually with a more rapid onset.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High fever (although it can occur with only mild fevers).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Sore throat and pharyngeal pain.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Inability to swallow with drooling (late sign of impending failure).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Anxiety and apprehension.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Tripod position, usually with jaw jutted forward (late sign of impending failure).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Fatigue.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High-pitched inspiratory stridor.</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Cyanosis.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Trouble speaking or pain during speaking.</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SPO</a:t>
            </a:r>
            <a:r>
              <a:rPr lang="en-US" baseline="-25000" dirty="0">
                <a:solidFill>
                  <a:prstClr val="black"/>
                </a:solidFill>
                <a:latin typeface="Calibri"/>
                <a:ea typeface="ＭＳ Ｐゴシック" charset="-128"/>
              </a:rPr>
              <a:t>2</a:t>
            </a:r>
            <a:r>
              <a:rPr lang="en-US" dirty="0">
                <a:solidFill>
                  <a:prstClr val="black"/>
                </a:solidFill>
                <a:latin typeface="Calibri"/>
                <a:ea typeface="ＭＳ Ｐゴシック" charset="-128"/>
              </a:rPr>
              <a:t> &lt;94%.</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685368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patient continues to deteriorate and requires assisted ventilations with a bag-valve-mask device, squeeze the bag slowly. This helps direct the air past the obstruction and into the lungs rather than into the esophagus, to inflate the stomach. If this is not effective in ventilating the patient, it is a situation of complete airway obstruction at the level of the epiglottis, and an ALS provider might need to consider other advanced airway techniques.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657221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is pertussis?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Complications of pertussis include pneumonia, dehydration, seizures, brain injuries, ear infections, and even death. Most deaths occur with younger patients who have not been immunized for this disease, or with those patients who are exposed before finishing the vaccination series.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513532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Signs and symptoms of pertussis: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History of upper respiratory infection.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Sneezing, runny nose, low-grade fever.</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General malaise (weakness, fatigue, not feeling well).</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Increase in frequency and severity of coughing.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Coughing fits, usually more common at night.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Vomiting.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Inspiratory “whoop” heard at the end of coughing burst.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Possible development of cyanosis during coughing burst.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Diminishing pulse oximetry finding.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Exhaustion from expending energy during coughing burst.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Trouble speaking and breathing (dyspnea) during coughing burst.</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347319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Following transport of a patient with known or suspected pertussis, consider totally disinfecting the patient compartment of the ambulance.</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954520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defRPr/>
            </a:pPr>
            <a:r>
              <a:rPr lang="en-US" altLang="en-US" sz="1000">
                <a:solidFill>
                  <a:prstClr val="black"/>
                </a:solidFill>
                <a:latin typeface="Calibri"/>
                <a:ea typeface="ＭＳ Ｐゴシック" panose="020B0600070205080204" pitchFamily="34" charset="-128"/>
              </a:rPr>
              <a:t>Cystic fibrosis is a chronic disease, and often patients are very young.</a:t>
            </a:r>
          </a:p>
          <a:p>
            <a:pPr lvl="0" fontAlgn="base">
              <a:spcBef>
                <a:spcPct val="0"/>
              </a:spcBef>
              <a:spcAft>
                <a:spcPct val="0"/>
              </a:spcAft>
              <a:defRPr/>
            </a:pP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sz="1000">
                <a:solidFill>
                  <a:prstClr val="black"/>
                </a:solidFill>
                <a:latin typeface="Calibri"/>
                <a:ea typeface="ＭＳ Ｐゴシック" charset="-128"/>
              </a:rPr>
              <a:t>Signs and symptoms of cystic fibrosis:</a:t>
            </a:r>
          </a:p>
          <a:p>
            <a:pPr lvl="0" eaLnBrk="0" fontAlgn="base" hangingPunct="0">
              <a:spcBef>
                <a:spcPct val="30000"/>
              </a:spcBef>
              <a:spcAft>
                <a:spcPct val="0"/>
              </a:spcAft>
              <a:defRPr/>
            </a:pPr>
            <a:r>
              <a:rPr lang="en-US" sz="1000">
                <a:solidFill>
                  <a:prstClr val="black"/>
                </a:solidFill>
                <a:latin typeface="Calibri"/>
                <a:ea typeface="ＭＳ Ｐゴシック" charset="-128"/>
              </a:rPr>
              <a:t>• Commonly a known history of the disease.</a:t>
            </a:r>
          </a:p>
          <a:p>
            <a:pPr lvl="0" eaLnBrk="0" fontAlgn="base" hangingPunct="0">
              <a:spcBef>
                <a:spcPct val="30000"/>
              </a:spcBef>
              <a:spcAft>
                <a:spcPct val="0"/>
              </a:spcAft>
              <a:defRPr/>
            </a:pPr>
            <a:r>
              <a:rPr lang="en-US" sz="1000">
                <a:solidFill>
                  <a:prstClr val="black"/>
                </a:solidFill>
                <a:latin typeface="Calibri"/>
                <a:ea typeface="ＭＳ Ｐゴシック" charset="-128"/>
              </a:rPr>
              <a:t>• Recurrent coughing.</a:t>
            </a:r>
          </a:p>
          <a:p>
            <a:pPr lvl="0" eaLnBrk="0" fontAlgn="base" hangingPunct="0">
              <a:spcBef>
                <a:spcPct val="30000"/>
              </a:spcBef>
              <a:spcAft>
                <a:spcPct val="0"/>
              </a:spcAft>
              <a:defRPr/>
            </a:pPr>
            <a:r>
              <a:rPr lang="en-US" sz="1000">
                <a:solidFill>
                  <a:prstClr val="black"/>
                </a:solidFill>
                <a:latin typeface="Calibri"/>
                <a:ea typeface="ＭＳ Ｐゴシック" charset="-128"/>
              </a:rPr>
              <a:t>• General malaise (weakness, fatigue, and not feeling well).</a:t>
            </a:r>
          </a:p>
          <a:p>
            <a:pPr lvl="0" eaLnBrk="0" fontAlgn="base" hangingPunct="0">
              <a:spcBef>
                <a:spcPct val="30000"/>
              </a:spcBef>
              <a:spcAft>
                <a:spcPct val="0"/>
              </a:spcAft>
              <a:defRPr/>
            </a:pPr>
            <a:r>
              <a:rPr lang="en-US" sz="1000">
                <a:solidFill>
                  <a:prstClr val="black"/>
                </a:solidFill>
                <a:latin typeface="Calibri"/>
                <a:ea typeface="ＭＳ Ｐゴシック" charset="-128"/>
              </a:rPr>
              <a:t>• Expectoration of thick mucus during coughing.</a:t>
            </a:r>
          </a:p>
          <a:p>
            <a:pPr lvl="0" eaLnBrk="0" fontAlgn="base" hangingPunct="0">
              <a:spcBef>
                <a:spcPct val="30000"/>
              </a:spcBef>
              <a:spcAft>
                <a:spcPct val="0"/>
              </a:spcAft>
              <a:defRPr/>
            </a:pPr>
            <a:r>
              <a:rPr lang="en-US" sz="1000">
                <a:solidFill>
                  <a:prstClr val="black"/>
                </a:solidFill>
                <a:latin typeface="Calibri"/>
                <a:ea typeface="ＭＳ Ｐゴシック" charset="-128"/>
              </a:rPr>
              <a:t>• Recurrent episodes or history of pneumonia, bronchitis, and sinusitis.</a:t>
            </a:r>
          </a:p>
          <a:p>
            <a:pPr lvl="0" eaLnBrk="0" fontAlgn="base" hangingPunct="0">
              <a:spcBef>
                <a:spcPct val="30000"/>
              </a:spcBef>
              <a:spcAft>
                <a:spcPct val="0"/>
              </a:spcAft>
              <a:defRPr/>
            </a:pPr>
            <a:r>
              <a:rPr lang="en-US" sz="1000">
                <a:solidFill>
                  <a:prstClr val="black"/>
                </a:solidFill>
                <a:latin typeface="Calibri"/>
                <a:ea typeface="ＭＳ Ｐゴシック" charset="-128"/>
              </a:rPr>
              <a:t>• Gastrointestinal complaints that can include diarrhea, and greasy and foul-smelling bowel movements.</a:t>
            </a:r>
          </a:p>
          <a:p>
            <a:pPr lvl="0" eaLnBrk="0" fontAlgn="base" hangingPunct="0">
              <a:spcBef>
                <a:spcPct val="30000"/>
              </a:spcBef>
              <a:spcAft>
                <a:spcPct val="0"/>
              </a:spcAft>
              <a:defRPr/>
            </a:pPr>
            <a:r>
              <a:rPr lang="en-US" sz="1000">
                <a:solidFill>
                  <a:prstClr val="black"/>
                </a:solidFill>
                <a:latin typeface="Calibri"/>
                <a:ea typeface="ＭＳ Ｐゴシック" charset="-128"/>
              </a:rPr>
              <a:t>• Abdominal pain from intestinal gas.</a:t>
            </a:r>
          </a:p>
          <a:p>
            <a:pPr lvl="0" eaLnBrk="0" fontAlgn="base" hangingPunct="0">
              <a:spcBef>
                <a:spcPct val="30000"/>
              </a:spcBef>
              <a:spcAft>
                <a:spcPct val="0"/>
              </a:spcAft>
              <a:defRPr/>
            </a:pPr>
            <a:r>
              <a:rPr lang="en-US" sz="1000">
                <a:solidFill>
                  <a:prstClr val="black"/>
                </a:solidFill>
                <a:latin typeface="Calibri"/>
                <a:ea typeface="ＭＳ Ｐゴシック" charset="-128"/>
              </a:rPr>
              <a:t>• Malnutrition or low weight despite a healthy appetite</a:t>
            </a:r>
          </a:p>
          <a:p>
            <a:pPr lvl="0" eaLnBrk="0" fontAlgn="base" hangingPunct="0">
              <a:spcBef>
                <a:spcPct val="30000"/>
              </a:spcBef>
              <a:spcAft>
                <a:spcPct val="0"/>
              </a:spcAft>
              <a:defRPr/>
            </a:pPr>
            <a:r>
              <a:rPr lang="en-US" sz="1000">
                <a:solidFill>
                  <a:prstClr val="black"/>
                </a:solidFill>
                <a:latin typeface="Calibri"/>
                <a:ea typeface="ＭＳ Ｐゴシック" charset="-128"/>
              </a:rPr>
              <a:t>• Dehydration.</a:t>
            </a:r>
          </a:p>
          <a:p>
            <a:pPr lvl="0" eaLnBrk="0" fontAlgn="base" hangingPunct="0">
              <a:spcBef>
                <a:spcPct val="30000"/>
              </a:spcBef>
              <a:spcAft>
                <a:spcPct val="0"/>
              </a:spcAft>
              <a:defRPr/>
            </a:pPr>
            <a:r>
              <a:rPr lang="en-US" sz="1000">
                <a:solidFill>
                  <a:prstClr val="black"/>
                </a:solidFill>
                <a:latin typeface="Calibri"/>
                <a:ea typeface="ＭＳ Ｐゴシック" charset="-128"/>
              </a:rPr>
              <a:t>• Clubbing of the digits.</a:t>
            </a:r>
          </a:p>
          <a:p>
            <a:pPr lvl="0" eaLnBrk="0" fontAlgn="base" hangingPunct="0">
              <a:spcBef>
                <a:spcPct val="30000"/>
              </a:spcBef>
              <a:spcAft>
                <a:spcPct val="0"/>
              </a:spcAft>
              <a:defRPr/>
            </a:pPr>
            <a:r>
              <a:rPr lang="en-US" sz="1000">
                <a:solidFill>
                  <a:prstClr val="black"/>
                </a:solidFill>
                <a:latin typeface="Calibri"/>
                <a:ea typeface="ＭＳ Ｐゴシック" charset="-128"/>
              </a:rPr>
              <a:t>• Trouble speaking and breathing (dyspnea) with mucus buildup.</a:t>
            </a:r>
          </a:p>
          <a:p>
            <a:pPr lvl="0" eaLnBrk="0" fontAlgn="base" hangingPunct="0">
              <a:spcBef>
                <a:spcPct val="30000"/>
              </a:spcBef>
              <a:spcAft>
                <a:spcPct val="0"/>
              </a:spcAft>
              <a:defRPr/>
            </a:pPr>
            <a:r>
              <a:rPr lang="en-US" sz="1000">
                <a:solidFill>
                  <a:prstClr val="black"/>
                </a:solidFill>
                <a:latin typeface="Calibri"/>
                <a:ea typeface="ＭＳ Ｐゴシック" charset="-128"/>
              </a:rPr>
              <a:t>• Signs of pneumonia.</a:t>
            </a:r>
          </a:p>
          <a:p>
            <a:pPr lvl="0" eaLnBrk="0" fontAlgn="base" hangingPunct="0">
              <a:spcBef>
                <a:spcPct val="30000"/>
              </a:spcBef>
              <a:spcAft>
                <a:spcPct val="0"/>
              </a:spcAft>
              <a:defRPr/>
            </a:pPr>
            <a:endParaRPr lang="en-US" altLang="en-US" sz="1000">
              <a:solidFill>
                <a:prstClr val="black"/>
              </a:solidFill>
              <a:latin typeface="Calibri"/>
              <a:ea typeface="ＭＳ Ｐゴシック" charset="-128"/>
            </a:endParaRPr>
          </a:p>
          <a:p>
            <a:pPr lvl="0" eaLnBrk="0" fontAlgn="base" hangingPunct="0">
              <a:spcBef>
                <a:spcPct val="30000"/>
              </a:spcBef>
              <a:spcAft>
                <a:spcPct val="0"/>
              </a:spcAft>
              <a:defRPr/>
            </a:pPr>
            <a:r>
              <a:rPr lang="en-US" sz="1000">
                <a:solidFill>
                  <a:prstClr val="black"/>
                </a:solidFill>
                <a:latin typeface="Calibri"/>
                <a:ea typeface="ＭＳ Ｐゴシック" charset="-128"/>
              </a:rPr>
              <a:t>Emergency treatment of a patient suffering from exacerbation of CF is geared toward symptomatic relief of the respiratory distress.</a:t>
            </a: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0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b="1">
                <a:solidFill>
                  <a:prstClr val="black"/>
                </a:solidFill>
                <a:latin typeface="Calibri"/>
                <a:ea typeface="ＭＳ Ｐゴシック" panose="020B0600070205080204" pitchFamily="34" charset="-128"/>
              </a:rPr>
              <a:t>Discussion Question</a:t>
            </a: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How is cystic fibrosis different from other respiratory diseases?</a:t>
            </a: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endParaRPr lang="en-US" altLang="en-US" sz="10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061446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defRPr/>
            </a:pPr>
            <a:r>
              <a:rPr lang="en-US" altLang="en-US" sz="1000">
                <a:solidFill>
                  <a:prstClr val="black"/>
                </a:solidFill>
                <a:latin typeface="Calibri"/>
                <a:ea typeface="ＭＳ Ｐゴシック" panose="020B0600070205080204" pitchFamily="34" charset="-128"/>
              </a:rPr>
              <a:t>Toxic exposures pose a risk to EMS personnel, as well as to the patient.</a:t>
            </a:r>
          </a:p>
          <a:p>
            <a:pPr lvl="0" eaLnBrk="0" fontAlgn="base" hangingPunct="0">
              <a:spcBef>
                <a:spcPct val="30000"/>
              </a:spcBef>
              <a:spcAft>
                <a:spcPct val="0"/>
              </a:spcAft>
              <a:defRPr/>
            </a:pPr>
            <a:endParaRPr lang="en-US" altLang="en-US" sz="1000"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b="1">
                <a:solidFill>
                  <a:prstClr val="black"/>
                </a:solidFill>
                <a:latin typeface="Calibri"/>
                <a:ea typeface="ＭＳ Ｐゴシック" panose="020B0600070205080204" pitchFamily="34" charset="-128"/>
              </a:rPr>
              <a:t>Discussion Question</a:t>
            </a: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What are some sources of toxic inhalation exposures?</a:t>
            </a:r>
          </a:p>
          <a:p>
            <a:pPr lvl="0" eaLnBrk="0" fontAlgn="base" hangingPunct="0">
              <a:spcBef>
                <a:spcPct val="30000"/>
              </a:spcBef>
              <a:spcAft>
                <a:spcPct val="0"/>
              </a:spcAft>
              <a:defRPr/>
            </a:pP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sz="1000">
                <a:solidFill>
                  <a:prstClr val="black"/>
                </a:solidFill>
                <a:latin typeface="Calibri"/>
                <a:ea typeface="ＭＳ Ｐゴシック" charset="-128"/>
              </a:rPr>
              <a:t>Commonly inhaled poisons: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Carbon monoxide.</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Cyanide.</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Natural gas.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Chlorine gas.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Liquid chemicals or sprays.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Ammonia.</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Sulfur dioxide.</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Anesthetic gases.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Solvents.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Industrial gases.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Hydrogen sulfide.</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Fumes/smoke from fires.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Paints or Freon.</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Glue (Toluene).</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Nitrogen dioxide (silo gas).</a:t>
            </a:r>
          </a:p>
          <a:p>
            <a:pPr marL="171450" lvl="0" indent="-171450" eaLnBrk="0" fontAlgn="base" hangingPunct="0">
              <a:spcBef>
                <a:spcPct val="30000"/>
              </a:spcBef>
              <a:spcAft>
                <a:spcPct val="0"/>
              </a:spcAft>
              <a:buFont typeface="Arial" panose="020B0604020202020204" pitchFamily="34" charset="0"/>
              <a:buChar char="•"/>
              <a:defRPr/>
            </a:pPr>
            <a:r>
              <a:rPr lang="en-US" sz="1000">
                <a:solidFill>
                  <a:prstClr val="black"/>
                </a:solidFill>
                <a:latin typeface="Calibri"/>
                <a:ea typeface="ＭＳ Ｐゴシック" charset="-128"/>
              </a:rPr>
              <a:t>Amyl or butyl nitrate.</a:t>
            </a: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sz="1000">
                <a:solidFill>
                  <a:prstClr val="black"/>
                </a:solidFill>
                <a:latin typeface="Calibri"/>
                <a:ea typeface="ＭＳ Ｐゴシック" panose="020B0600070205080204" pitchFamily="34" charset="-128"/>
              </a:rPr>
              <a:t> </a:t>
            </a:r>
          </a:p>
          <a:p>
            <a:pPr lvl="0" fontAlgn="base">
              <a:spcBef>
                <a:spcPct val="0"/>
              </a:spcBef>
              <a:spcAft>
                <a:spcPct val="0"/>
              </a:spcAft>
              <a:defRPr/>
            </a:pPr>
            <a:endParaRPr lang="en-US" altLang="en-US" sz="1000">
              <a:solidFill>
                <a:prstClr val="black"/>
              </a:solidFill>
              <a:latin typeface="Calibri"/>
              <a:ea typeface="ＭＳ Ｐゴシック" panose="020B0600070205080204" pitchFamily="34" charset="-128"/>
            </a:endParaRPr>
          </a:p>
          <a:p>
            <a:pPr lvl="0" fontAlgn="base">
              <a:spcBef>
                <a:spcPct val="0"/>
              </a:spcBef>
              <a:spcAft>
                <a:spcPct val="0"/>
              </a:spcAft>
              <a:defRPr/>
            </a:pPr>
            <a:endParaRPr lang="en-US" altLang="en-US" sz="10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000"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919639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Signs and symptoms of poisonous inhalation: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History consistent with an inhalation injury.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The presence of chemicals about the face from the exposure.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Findings of respiratory distress.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Cough, stridor, wheezing, or crackles.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Oral or pharyngeal burns, possible hoarseness.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Dizziness, feelings of malaise.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Headache, confusion, altered mental status.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Seizures.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Cyanosis or other skin color changes.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Nausea, vomiting, abdominal distress/pain.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Copious secretions.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Vital sign changes.</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15639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Use the case study content and questions to foreshadow the upcoming lesson content. Gauge the student’ responses as a guide of how well-versed they are in this topic.</a:t>
            </a:r>
          </a:p>
          <a:p>
            <a:pPr lvl="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030083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anose="020B0600070205080204" pitchFamily="34" charset="-128"/>
              </a:rPr>
              <a:t>Because of the criticality of the patient or the potential for rapid deterioration, try to arrange an ALS intercept en route to the receiving facility. Provide early notification to the staff at the receiving facility so that it can prepare adequately for your arrival.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859185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Viral respiratory infections are commonly referred to as upper respiratory infections (URIs) by the medical community because most symptoms are found in the nose and throat. In small children, however, VRIs can also cause infections of the lower airway structures such as the trachea, bronchi, bronchioles, or lungs.</a:t>
            </a:r>
          </a:p>
          <a:p>
            <a:pPr lvl="0" eaLnBrk="0" fontAlgn="base" hangingPunct="0">
              <a:spcBef>
                <a:spcPct val="30000"/>
              </a:spcBef>
              <a:spcAft>
                <a:spcPct val="0"/>
              </a:spcAft>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Have students explain how each disorder can lead to dyspnea and hypoxia.</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Given several respiratory patient descriptions, students should be able to defend their opinion about what is wrong with the patient.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426611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Signs and symptoms of viral respiratory infections: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Nasal congestion.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Sore or scratchy throat.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Mild respiratory distress, coughing.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Fever (usually approximately 101°F–102°F).</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Malaise.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Headaches and body aches.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Irritability in infants and poor feeding habits.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Tachypnea.</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Exacerbation of asthma if patient is asthmatic.</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220883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754728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812306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Review case conclusion and emphasize the application of knowledge learned from this presentation.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607429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Beta</a:t>
            </a:r>
            <a:r>
              <a:rPr lang="en-US" altLang="en-US" baseline="-25000" dirty="0">
                <a:solidFill>
                  <a:prstClr val="black"/>
                </a:solidFill>
                <a:latin typeface="Calibri"/>
                <a:ea typeface="ＭＳ Ｐゴシック" panose="020B0600070205080204" pitchFamily="34" charset="-128"/>
              </a:rPr>
              <a:t>2</a:t>
            </a:r>
            <a:r>
              <a:rPr lang="en-US" altLang="en-US" dirty="0">
                <a:solidFill>
                  <a:prstClr val="black"/>
                </a:solidFill>
                <a:latin typeface="Calibri"/>
                <a:ea typeface="ＭＳ Ｐゴシック" panose="020B0600070205080204" pitchFamily="34" charset="-128"/>
              </a:rPr>
              <a:t> agonists can be administered by metered-dose inhaler or small-volume nebulizer to relax the smooth muscle in the bronchioles.</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MDIs are more convenient, but some patients use SVNs at home.</a:t>
            </a:r>
          </a:p>
          <a:p>
            <a:pPr marL="171450" lvl="0" indent="-171450" eaLnBrk="0" fontAlgn="base" hangingPunct="0">
              <a:spcBef>
                <a:spcPct val="30000"/>
              </a:spcBef>
              <a:spcAft>
                <a:spcPct val="0"/>
              </a:spcAft>
              <a:buFontTx/>
              <a:buChar char="•"/>
            </a:pPr>
            <a:r>
              <a:rPr lang="en-US" altLang="en-US" dirty="0">
                <a:solidFill>
                  <a:prstClr val="black"/>
                </a:solidFill>
                <a:latin typeface="Calibri"/>
                <a:ea typeface="ＭＳ Ｐゴシック" panose="020B0600070205080204" pitchFamily="34" charset="-128"/>
              </a:rPr>
              <a:t>Most bronchodilators begin to work almost immediately, and their effects can last up to eight hours or more. Because of the swift relief they can provide, they are appropriate for prehospital administration by the EMT with the approval of medical direction.</a:t>
            </a:r>
          </a:p>
          <a:p>
            <a:pPr marL="171450" lvl="0" indent="-171450" eaLnBrk="0" fontAlgn="base" hangingPunct="0">
              <a:spcBef>
                <a:spcPct val="30000"/>
              </a:spcBef>
              <a:spcAft>
                <a:spcPct val="0"/>
              </a:spcAft>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480428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MDIs may be used with a spacer.</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015094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MDIs may be used with a spacer.</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06638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spcBef>
                <a:spcPct val="0"/>
              </a:spcBef>
              <a:spcAft>
                <a:spcPct val="0"/>
              </a:spcAft>
            </a:pPr>
            <a:r>
              <a:rPr lang="en-US" altLang="en-US">
                <a:solidFill>
                  <a:prstClr val="black"/>
                </a:solidFill>
                <a:latin typeface="Calibri"/>
                <a:ea typeface="ＭＳ Ｐゴシック" panose="020B0600070205080204" pitchFamily="34" charset="-128"/>
              </a:rPr>
              <a:t>Many respiratory medications are administered by MDI or SVN, but not all are appropriate for emergency</a:t>
            </a:r>
          </a:p>
          <a:p>
            <a:pPr marL="171450" lvl="0" indent="-171450" fontAlgn="base">
              <a:spcBef>
                <a:spcPct val="0"/>
              </a:spcBef>
              <a:spcAft>
                <a:spcPct val="0"/>
              </a:spcAft>
            </a:pPr>
            <a:r>
              <a:rPr lang="en-US" altLang="en-US">
                <a:solidFill>
                  <a:prstClr val="black"/>
                </a:solidFill>
                <a:latin typeface="Calibri"/>
                <a:ea typeface="ＭＳ Ｐゴシック" panose="020B0600070205080204" pitchFamily="34" charset="-128"/>
              </a:rPr>
              <a:t>situations. Therefore, bronchodilators are only administered by physician order (on-line or off-line).</a:t>
            </a:r>
          </a:p>
          <a:p>
            <a:pPr marL="171450" lvl="0" indent="-17145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Why are some inhaled medications not appropriate as rescue inhalers?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15177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During this lesson, students will learn about assessment and emergency care for a patient suffering from respiratory distress.</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8198378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All of the following criteria must be met before an EMT administers a bronchodilator by metered-dose inhaler</a:t>
            </a:r>
          </a:p>
          <a:p>
            <a:pPr lvl="0" eaLnBrk="0" fontAlgn="base" hangingPunct="0">
              <a:spcBef>
                <a:spcPct val="30000"/>
              </a:spcBef>
              <a:spcAft>
                <a:spcPct val="0"/>
              </a:spcAft>
              <a:defRPr/>
            </a:pPr>
            <a:r>
              <a:rPr lang="en-US" dirty="0">
                <a:solidFill>
                  <a:prstClr val="black"/>
                </a:solidFill>
                <a:latin typeface="Calibri"/>
                <a:ea typeface="ＭＳ Ｐゴシック" charset="-128"/>
              </a:rPr>
              <a:t>(MDI) or small-volume nebulizer (SVN) to a patient: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The patient exhibits signs and symptoms of respiratory distress from bronchoconstriction.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The patient has a physician-prescribed, metered-dose inhaler or small-volume nebulizer, or a bronchodilator medication is carried on the EMS unit.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The EMT has received approval from medical direction, whether on-line or off-line, to administer the medication.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b="1"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Discussion Question</a:t>
            </a:r>
            <a:endParaRPr lang="en-US" altLang="en-US"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Why does prehospital administration of bronchodilators require a physician's order?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192200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A bronchodilator by MDI or SVN should not be given if any of the following conditions exist: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The patient is not responsive enough to use the MDI or SVN.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The MDI or SVN is not prescribed for the patient or is not in the EMT's protocol.</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Medical direction has not granted permission.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The patient has already taken the maximum allowed dose(s) prior to your arrival.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462696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The side effects associated with the bronchodilator are associated with the drug action itself.</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073149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anose="020B0600070205080204" pitchFamily="34" charset="-128"/>
              </a:rPr>
              <a:t>Even if patients state they know how to use an MDI, instruct the patient to ensure delivery of the medication.</a:t>
            </a:r>
          </a:p>
          <a:p>
            <a:pPr lvl="0" fontAlgn="base">
              <a:spcBef>
                <a:spcPct val="0"/>
              </a:spcBef>
              <a:spcAft>
                <a:spcPct val="0"/>
              </a:spcAft>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Teaching Tips</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Pass MDI demonstrators and SVN equipment around the classroom so students can inspect and handle the devices.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Class Activity</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Have pairs of students instruct each other as if they were instructing a patient on the use of an MDI or SVN.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97439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Ensure it is the right patient, right medication, right dose, right route, and right date. Determine if the patient is alert enough to use the inhaler and if any doses have already been administered prior to your arrival.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25076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Ensure that the inhaler is at room temperature or warmer. Shake the canister vigorously for at least 30 seconds.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267913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Have the patient place his lips around the mouthpiece of the inhaler. Have the patient begin to slowly and deeply inhale over about five seconds as he or you depress the canister. Do not depress the canister before the patient begins to inhale. This would allow a majority of the medication to be lost into the air and it will not reach the lower respiratory tract.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661765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Remove the inhaler and coach the patient to hold their breath for ten seconds or as long as comfortable.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377263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Have the patient exhale slowly through pursed lips. Replace the oxygen mask on the patient. Reassess breathing status and vital signs.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458845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Reassess the patient and consult with medical direction if additional doses are needed. If an additional dose is recommended, wait at least two minutes between each administration or longer based on the medication being administered or medical direction’s order.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07810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Findings consistent with a patient who is breathing adequately:</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An intact (open) airway.</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Normal respiratory rate.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Good rise and fall of the chest.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Normal respiratory rhythm.</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Breath sounds that are present bilaterally.</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Chest expansion and relaxation that occurs normally.</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Minimal-to-absent use of accessory muscles to aid in breathing.</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Normal mental status.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Normal muscle tone.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Normal pulse oximeter reading (&gt;94 percent).</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Normal skin condition findings.</a:t>
            </a: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a:p>
            <a:pPr lvl="0" eaLnBrk="0" fontAlgn="base" hangingPunct="0">
              <a:spcBef>
                <a:spcPct val="30000"/>
              </a:spcBef>
              <a:spcAft>
                <a:spcPct val="0"/>
              </a:spcAft>
              <a:defRPr/>
            </a:pPr>
            <a:r>
              <a:rPr lang="en-US" altLang="en-US" b="1" dirty="0">
                <a:solidFill>
                  <a:prstClr val="black"/>
                </a:solidFill>
                <a:latin typeface="Calibri"/>
                <a:ea typeface="ＭＳ Ｐゴシック" panose="020B0600070205080204" pitchFamily="34" charset="-128"/>
              </a:rPr>
              <a:t>Discussion Questions</a:t>
            </a:r>
            <a:endParaRPr lang="en-US" altLang="en-US" sz="14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What are the characteristics of normal breathing?</a:t>
            </a:r>
            <a:endParaRPr lang="en-US" altLang="en-US" sz="1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dirty="0">
                <a:solidFill>
                  <a:prstClr val="black"/>
                </a:solidFill>
                <a:latin typeface="Calibri"/>
                <a:ea typeface="ＭＳ Ｐゴシック" panose="020B0600070205080204" pitchFamily="34" charset="-128"/>
              </a:rPr>
              <a:t>How does the body respond to decreases in oxygen and increases in carbon dioxide levels?</a:t>
            </a:r>
            <a:endParaRPr lang="en-US" altLang="en-US" sz="1800" dirty="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244749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Remove the holding chamber or spacer cap and attach the inhaler to the device.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640385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Depress the medication canister to fill the holding chamber or spacer with the medication. As soon as the canister is depressed, have the patient place their lips around the mouthpiece and inhale slowly and deeply.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994518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the inhalation is too fast, the holding chamber or spacer may whistle.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488232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Points to Emphasize</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If oxygen is used to administer medication via SVN, the flow rate should be set at eight to ten lpm.</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 </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Discussion Question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What is the difference between MDIs and SVNs?</a:t>
            </a: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Have students role-play with a partner, with one student acting as a patient who asks how their MDI medication works an the other student explaining the medication to his classmate.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4563813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Ensure it is right patient, right medication, right dose, right route, and right date. Determine if the patient is alert enough to use the nebulizer and if any doses have already been administered prior to your arrival.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9187391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Obtain an order, either on-line or off-line, from medical direction to assist with the administration of the medication. Disassemble the medication chamber from the mouthpiece by unscrewing it. While holding the medication reservoir upright, pour in the medication and reassemble the device.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013829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Attach the tubing extending from the bottom of the drug reservoir to the nebulizer compressor and turn it on, or attach the tubing to an oxygen tank with the liter flow set to 8 to 10 lpm. You should note the mist coming from the mouthpiece almost immediately.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21153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Instruct the patient to take the nebulizer in their hand and hold it upright. If the patient is unable to hold the device, you may have to do this for the patient, being sure to continuously hold it upright for optimal nebulization of the medication.</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Have the patient exhale fully. Instruct the patient to place their lips around the mouthpiece of the nebulizer.</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Have the patient begin to slowly and deeply breathe in the mist.</a:t>
            </a:r>
          </a:p>
          <a:p>
            <a:pPr marL="171450" lvl="0" indent="-171450" eaLnBrk="0" fontAlgn="base" hangingPunct="0">
              <a:spcBef>
                <a:spcPct val="30000"/>
              </a:spcBef>
              <a:spcAft>
                <a:spcPct val="0"/>
              </a:spcAft>
              <a:buFontTx/>
              <a:buChar char="•"/>
            </a:pPr>
            <a:r>
              <a:rPr lang="en-US" altLang="en-US">
                <a:solidFill>
                  <a:prstClr val="black"/>
                </a:solidFill>
                <a:latin typeface="Calibri"/>
                <a:ea typeface="ＭＳ Ｐゴシック" panose="020B0600070205080204" pitchFamily="34" charset="-128"/>
              </a:rPr>
              <a:t>Instruct the patient to occasionally (every two to three breaths) hold their breath after inhalation as long as they comfortably can, to assist with medication distribution throughout the respiratory tree.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345157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Reassess the patient and consult with medical direction if additional doses are needed. If an additional dose is recommended, wait at least two minutes between each administration, or longer based on the medication being administered or medical direction’s order.</a:t>
            </a:r>
          </a:p>
          <a:p>
            <a:pPr lvl="0" eaLnBrk="0" fontAlgn="base" hangingPunct="0">
              <a:spcBef>
                <a:spcPct val="30000"/>
              </a:spcBef>
              <a:spcAft>
                <a:spcPct val="0"/>
              </a:spcAft>
            </a:pPr>
            <a:endParaRPr lang="en-US" altLang="en-US">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1812766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anose="020B0600070205080204" pitchFamily="34" charset="-128"/>
              </a:rPr>
              <a:t>Only a short-acting beta</a:t>
            </a:r>
            <a:r>
              <a:rPr lang="en-US" altLang="en-US" baseline="-25000">
                <a:solidFill>
                  <a:prstClr val="black"/>
                </a:solidFill>
                <a:latin typeface="Calibri"/>
                <a:ea typeface="ＭＳ Ｐゴシック" panose="020B0600070205080204" pitchFamily="34" charset="-128"/>
              </a:rPr>
              <a:t>2</a:t>
            </a:r>
            <a:r>
              <a:rPr lang="en-US" altLang="en-US">
                <a:solidFill>
                  <a:prstClr val="black"/>
                </a:solidFill>
                <a:latin typeface="Calibri"/>
                <a:ea typeface="ＭＳ Ｐゴシック" panose="020B0600070205080204" pitchFamily="34" charset="-128"/>
              </a:rPr>
              <a:t>-agonist drug should be used in the emergency care of the patient experiencing an acute asthma attack.</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34419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2/7/2018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2/7/2018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2/7/2018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2/7/2018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2/7/2018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2/7/2018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7">
            <a:alphaModFix/>
          </a:blip>
          <a:srcRect/>
          <a:stretch/>
        </p:blipFill>
        <p:spPr>
          <a:xfrm>
            <a:off x="443972" y="6429709"/>
            <a:ext cx="917999" cy="279914"/>
          </a:xfrm>
          <a:prstGeom prst="rect">
            <a:avLst/>
          </a:prstGeom>
          <a:noFill/>
          <a:ln>
            <a:noFill/>
          </a:ln>
        </p:spPr>
      </p:pic>
      <p:sp>
        <p:nvSpPr>
          <p:cNvPr id="17"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 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 Target="slide157.xml"/><Relationship Id="rId2" Type="http://schemas.openxmlformats.org/officeDocument/2006/relationships/slide" Target="slide156.xml"/><Relationship Id="rId1" Type="http://schemas.openxmlformats.org/officeDocument/2006/relationships/slideLayout" Target="../slideLayouts/slideLayout21.xml"/><Relationship Id="rId5" Type="http://schemas.openxmlformats.org/officeDocument/2006/relationships/slide" Target="slide158.xml"/><Relationship Id="rId4" Type="http://schemas.openxmlformats.org/officeDocument/2006/relationships/slide" Target="slide15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2" Type="http://schemas.openxmlformats.org/officeDocument/2006/relationships/slide" Target="slide52.xml"/><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2" Type="http://schemas.openxmlformats.org/officeDocument/2006/relationships/slide" Target="slide109.xml"/><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2" Type="http://schemas.openxmlformats.org/officeDocument/2006/relationships/slide" Target="slide108.xml"/><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2" Type="http://schemas.openxmlformats.org/officeDocument/2006/relationships/slide" Target="slide108.xml"/><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2" Type="http://schemas.openxmlformats.org/officeDocument/2006/relationships/slide" Target="slide108.xml"/><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slide" Target="slide152.xml"/><Relationship Id="rId2" Type="http://schemas.openxmlformats.org/officeDocument/2006/relationships/slide" Target="slide151.xml"/><Relationship Id="rId1" Type="http://schemas.openxmlformats.org/officeDocument/2006/relationships/slideLayout" Target="../slideLayouts/slideLayout21.xml"/><Relationship Id="rId5" Type="http://schemas.openxmlformats.org/officeDocument/2006/relationships/slide" Target="slide154.xml"/><Relationship Id="rId4" Type="http://schemas.openxmlformats.org/officeDocument/2006/relationships/slide" Target="slide15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lstStyle/>
          <a:p>
            <a:pPr>
              <a:lnSpc>
                <a:spcPct val="90000"/>
              </a:lnSpc>
              <a:spcAft>
                <a:spcPts val="125"/>
              </a:spcAft>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0270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07280" y="2285999"/>
            <a:ext cx="3657600" cy="739083"/>
          </a:xfrm>
        </p:spPr>
        <p:txBody>
          <a:bodyPr/>
          <a:lstStyle/>
          <a:p>
            <a:pPr lvl="0" algn="ctr"/>
            <a:r>
              <a:rPr lang="en-US" b="1" dirty="0" smtClean="0">
                <a:latin typeface="+mn-lt"/>
              </a:rPr>
              <a:t>Chapter 16</a:t>
            </a:r>
            <a:endParaRPr lang="en-US" b="1" dirty="0">
              <a:latin typeface="+mn-lt"/>
            </a:endParaRPr>
          </a:p>
        </p:txBody>
      </p:sp>
      <p:sp>
        <p:nvSpPr>
          <p:cNvPr id="5" name="Text Placeholder 4"/>
          <p:cNvSpPr>
            <a:spLocks noGrp="1"/>
          </p:cNvSpPr>
          <p:nvPr>
            <p:ph type="body" idx="3"/>
          </p:nvPr>
        </p:nvSpPr>
        <p:spPr>
          <a:xfrm>
            <a:off x="4907280" y="3114461"/>
            <a:ext cx="3657600" cy="570435"/>
          </a:xfrm>
        </p:spPr>
        <p:txBody>
          <a:bodyPr/>
          <a:lstStyle/>
          <a:p>
            <a:pPr algn="ctr">
              <a:spcBef>
                <a:spcPct val="0"/>
              </a:spcBef>
              <a:buClrTx/>
            </a:pPr>
            <a:r>
              <a:rPr lang="en-US" altLang="en-US" dirty="0">
                <a:solidFill>
                  <a:schemeClr val="tx1"/>
                </a:solidFill>
                <a:latin typeface="+mn-lt"/>
              </a:rPr>
              <a:t>Respiratory Emergencies</a:t>
            </a: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7" name="TextBox 6"/>
          <p:cNvSpPr txBox="1"/>
          <p:nvPr/>
        </p:nvSpPr>
        <p:spPr>
          <a:xfrm>
            <a:off x="5396948" y="4740965"/>
            <a:ext cx="2729910" cy="830997"/>
          </a:xfrm>
          <a:prstGeom prst="rect">
            <a:avLst/>
          </a:prstGeom>
          <a:noFill/>
        </p:spPr>
        <p:txBody>
          <a:bodyPr wrap="square" rtlCol="0">
            <a:spAutoFit/>
          </a:bodyPr>
          <a:lstStyle/>
          <a:p>
            <a:r>
              <a:rPr lang="en-US" sz="1200" dirty="0">
                <a:solidFill>
                  <a:schemeClr val="bg1"/>
                </a:solidFill>
                <a:latin typeface="+mn-lt"/>
              </a:rPr>
              <a:t>"Slides in this presentation contain hyperlinks. JAWS users should be able to get a list of links by using INSERT+F7</a:t>
            </a:r>
            <a:r>
              <a:rPr lang="en-US" sz="1200" dirty="0" smtClean="0">
                <a:solidFill>
                  <a:schemeClr val="bg1"/>
                </a:solidFill>
                <a:latin typeface="+mn-lt"/>
              </a:rPr>
              <a:t>"</a:t>
            </a:r>
            <a:endParaRPr lang="en-US" sz="1200" dirty="0">
              <a:solidFill>
                <a:schemeClr val="bg1"/>
              </a:solidFill>
              <a:latin typeface="+mn-lt"/>
            </a:endParaRPr>
          </a:p>
        </p:txBody>
      </p:sp>
    </p:spTree>
    <p:extLst>
      <p:ext uri="{BB962C8B-B14F-4D97-AF65-F5344CB8AC3E}">
        <p14:creationId xmlns:p14="http://schemas.microsoft.com/office/powerpoint/2010/main" val="414041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Respiratory Anatomy, Physiology, and Pathophysiology </a:t>
            </a:r>
            <a:r>
              <a:rPr lang="en-IN" sz="2000" b="0" dirty="0" smtClean="0">
                <a:latin typeface="Times New Roman" panose="02020603050405020304" pitchFamily="18" charset="0"/>
                <a:ea typeface="ＭＳ Ｐゴシック"/>
                <a:cs typeface="ＭＳ Ｐゴシック" pitchFamily="-1" charset="-128"/>
              </a:rPr>
              <a:t>(2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Abnormal Breathing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Conditions that impair gas exchange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Increased space between alveoli and pulmonary capillaries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Lack of perfusion of the pulmonary system from the right heart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Fluid, blood, or pus in the alveoli</a:t>
            </a:r>
          </a:p>
        </p:txBody>
      </p:sp>
    </p:spTree>
    <p:extLst>
      <p:ext uri="{BB962C8B-B14F-4D97-AF65-F5344CB8AC3E}">
        <p14:creationId xmlns:p14="http://schemas.microsoft.com/office/powerpoint/2010/main" val="31719643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Instruct the Patient to Inhale Slowly and Deeply</a:t>
            </a:r>
            <a:endParaRPr lang="en-US" altLang="en-US" dirty="0">
              <a:latin typeface="Times New Roman" panose="02020603050405020304" pitchFamily="18" charset="0"/>
              <a:ea typeface="ＭＳ Ｐゴシック"/>
            </a:endParaRPr>
          </a:p>
        </p:txBody>
      </p:sp>
      <p:sp>
        <p:nvSpPr>
          <p:cNvPr id="4" name="Text Placeholder 3"/>
          <p:cNvSpPr>
            <a:spLocks noGrp="1"/>
          </p:cNvSpPr>
          <p:nvPr>
            <p:ph type="body" idx="1"/>
          </p:nvPr>
        </p:nvSpPr>
        <p:spPr>
          <a:xfrm>
            <a:off x="457200" y="1600200"/>
            <a:ext cx="8229600" cy="530525"/>
          </a:xfrm>
        </p:spPr>
        <p:txBody>
          <a:bodyPr/>
          <a:lstStyle/>
          <a:p>
            <a:pPr marL="0" indent="0">
              <a:buNone/>
            </a:pPr>
            <a:r>
              <a:rPr lang="en-IN" altLang="en-US" sz="2400" dirty="0" smtClean="0">
                <a:latin typeface="+mn-lt"/>
                <a:ea typeface="ＭＳ Ｐゴシック"/>
              </a:rPr>
              <a:t>The spacer may whistle if the patient is inhaling too quickly.</a:t>
            </a:r>
            <a:endParaRPr lang="en-US" sz="2400" dirty="0">
              <a:latin typeface="+mn-lt"/>
            </a:endParaRPr>
          </a:p>
        </p:txBody>
      </p:sp>
      <p:pic>
        <p:nvPicPr>
          <p:cNvPr id="5" name="Picture 4" descr="The E M T continues to depress the top of the canister, as the patient inhales from the filled chamb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3299" y="2418275"/>
            <a:ext cx="5637402" cy="3775053"/>
          </a:xfrm>
          <a:prstGeom prst="rect">
            <a:avLst/>
          </a:prstGeom>
        </p:spPr>
      </p:pic>
    </p:spTree>
    <p:extLst>
      <p:ext uri="{BB962C8B-B14F-4D97-AF65-F5344CB8AC3E}">
        <p14:creationId xmlns:p14="http://schemas.microsoft.com/office/powerpoint/2010/main" val="21330884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16-4</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Administering Nebulized Medications</a:t>
            </a:r>
          </a:p>
        </p:txBody>
      </p:sp>
    </p:spTree>
    <p:extLst>
      <p:ext uri="{BB962C8B-B14F-4D97-AF65-F5344CB8AC3E}">
        <p14:creationId xmlns:p14="http://schemas.microsoft.com/office/powerpoint/2010/main" val="23282543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sz="3200" dirty="0" smtClean="0">
                <a:latin typeface="Times New Roman" panose="02020603050405020304" pitchFamily="18" charset="0"/>
                <a:ea typeface="ＭＳ Ｐゴシック"/>
              </a:rPr>
              <a:t>Complete the Primary Assessment and Assess the Patient’s Pulse Rate and Breath Sounds</a:t>
            </a:r>
            <a:endParaRPr lang="en-US" altLang="en-US" sz="3200" dirty="0">
              <a:latin typeface="Times New Roman" panose="02020603050405020304" pitchFamily="18" charset="0"/>
              <a:ea typeface="ＭＳ Ｐゴシック"/>
            </a:endParaRPr>
          </a:p>
        </p:txBody>
      </p:sp>
      <p:pic>
        <p:nvPicPr>
          <p:cNvPr id="4" name="Picture 1" descr="1 E M T auscultates the chest of a seated patient, while another E M T takes the patient’s pulse at his wrist. The patient is leaning forward, and has a finger clip attached to his right index fing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8248" y="1895064"/>
            <a:ext cx="5836434" cy="388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31538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Select the Correct Medication and Consult with Medical Direction for an Order to Administer the Medication</a:t>
            </a:r>
            <a:endParaRPr lang="en-US" altLang="en-US" sz="2800" dirty="0">
              <a:latin typeface="Times New Roman" panose="02020603050405020304" pitchFamily="18" charset="0"/>
              <a:ea typeface="ＭＳ Ｐゴシック"/>
            </a:endParaRPr>
          </a:p>
        </p:txBody>
      </p:sp>
      <p:pic>
        <p:nvPicPr>
          <p:cNvPr id="4" name="Picture 1" descr="The E M T holds up a single use plastic container of a clear medication, with a twist off ca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0819" y="1977638"/>
            <a:ext cx="6254816" cy="416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7566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Add the Medication to the Nebulizer Chamber</a:t>
            </a:r>
            <a:endParaRPr lang="en-US" altLang="en-US" dirty="0">
              <a:latin typeface="Times New Roman" panose="02020603050405020304" pitchFamily="18" charset="0"/>
              <a:ea typeface="ＭＳ Ｐゴシック"/>
            </a:endParaRPr>
          </a:p>
        </p:txBody>
      </p:sp>
      <p:pic>
        <p:nvPicPr>
          <p:cNvPr id="4" name="Picture 1" descr="The E M T connects the medication container’s now open end vertically to a nebulizer’s chamber port, with some medication already dripping into the chamb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2300" y="1789577"/>
            <a:ext cx="6579400" cy="43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9936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Assemble the Nebulizer</a:t>
            </a:r>
            <a:endParaRPr lang="en-US" altLang="en-US" dirty="0">
              <a:latin typeface="Times New Roman" panose="02020603050405020304" pitchFamily="18" charset="0"/>
              <a:ea typeface="ＭＳ Ｐゴシック"/>
            </a:endParaRPr>
          </a:p>
        </p:txBody>
      </p:sp>
      <p:pic>
        <p:nvPicPr>
          <p:cNvPr id="4" name="Picture 1" descr="The E M T inserts the medication container further into the chamber, holding it horizontally with the mouthpiece disconnec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1989" y="1820345"/>
            <a:ext cx="6320021" cy="420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37043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Coach the Patient to Inhale the Nebulized Medication from the Mouthpiece</a:t>
            </a:r>
            <a:endParaRPr lang="en-US" altLang="en-US" dirty="0">
              <a:latin typeface="Times New Roman" panose="02020603050405020304" pitchFamily="18" charset="0"/>
              <a:ea typeface="ＭＳ Ｐゴシック"/>
            </a:endParaRPr>
          </a:p>
        </p:txBody>
      </p:sp>
      <p:pic>
        <p:nvPicPr>
          <p:cNvPr id="4" name="Picture 1" descr="With the mouthpiece now connected, the patient breathes through the nebulizer, holding the chamber and exhaling mist from the end of the mouthpie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7585" y="1731958"/>
            <a:ext cx="6708829" cy="446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0396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Reassess the Patient’s Pulse Rate and Breath Sounds</a:t>
            </a:r>
            <a:endParaRPr lang="en-US" altLang="en-US" dirty="0">
              <a:latin typeface="Times New Roman" panose="02020603050405020304" pitchFamily="18" charset="0"/>
              <a:ea typeface="ＭＳ Ｐゴシック"/>
            </a:endParaRPr>
          </a:p>
        </p:txBody>
      </p:sp>
      <p:pic>
        <p:nvPicPr>
          <p:cNvPr id="4" name="Picture 1" descr="1 E M T auscultates the patient’s chest, while the other E M T checks the patient’s pulse on his wrist. The patient has a finger clip on his right index finger and holds the nebulizer in his left ha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4169" y="1819033"/>
            <a:ext cx="6444343" cy="428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49630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384979"/>
          </a:xfrm>
        </p:spPr>
        <p:txBody>
          <a:bodyPr tIns="91425">
            <a:noAutofit/>
          </a:bodyPr>
          <a:lstStyle/>
          <a:p>
            <a:pPr lvl="0" eaLnBrk="0" fontAlgn="base" hangingPunct="0">
              <a:spcBef>
                <a:spcPct val="0"/>
              </a:spcBef>
              <a:spcAft>
                <a:spcPct val="0"/>
              </a:spcAft>
              <a:buClrTx/>
              <a:defRPr/>
            </a:pPr>
            <a:r>
              <a:rPr lang="en-IN" altLang="en-US" sz="2800" dirty="0" smtClean="0">
                <a:latin typeface="Times New Roman" panose="02020603050405020304" pitchFamily="18" charset="0"/>
                <a:ea typeface="ＭＳ Ｐゴシック"/>
              </a:rPr>
              <a:t>Click on the Medication that is NOT a Beta</a:t>
            </a:r>
            <a:r>
              <a:rPr lang="en-IN" altLang="en-US" sz="2800" baseline="-25000" dirty="0" smtClean="0">
                <a:latin typeface="Times New Roman" panose="02020603050405020304" pitchFamily="18" charset="0"/>
                <a:ea typeface="ＭＳ Ｐゴシック"/>
              </a:rPr>
              <a:t>2</a:t>
            </a:r>
            <a:r>
              <a:rPr lang="en-IN" altLang="en-US" sz="2800" dirty="0" smtClean="0">
                <a:latin typeface="Times New Roman" panose="02020603050405020304" pitchFamily="18" charset="0"/>
                <a:ea typeface="ＭＳ Ｐゴシック"/>
              </a:rPr>
              <a:t> Agonist Used in the Emergency Treatment of Patients with Respiratory Conditions</a:t>
            </a:r>
            <a:endParaRPr lang="en-US" altLang="en-US" sz="2800" dirty="0">
              <a:latin typeface="Times New Roman" panose="02020603050405020304" pitchFamily="18" charset="0"/>
              <a:ea typeface="ＭＳ Ｐゴシック"/>
            </a:endParaRPr>
          </a:p>
        </p:txBody>
      </p:sp>
      <p:sp>
        <p:nvSpPr>
          <p:cNvPr id="3" name="Content Placeholder 2"/>
          <p:cNvSpPr>
            <a:spLocks noGrp="1"/>
          </p:cNvSpPr>
          <p:nvPr>
            <p:ph idx="1"/>
          </p:nvPr>
        </p:nvSpPr>
        <p:spPr>
          <a:xfrm>
            <a:off x="457199" y="1890624"/>
            <a:ext cx="2268748" cy="55396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A. </a:t>
            </a:r>
            <a:r>
              <a:rPr lang="en-US" altLang="en-US" sz="2400" kern="1200" dirty="0" smtClean="0">
                <a:solidFill>
                  <a:srgbClr val="000000"/>
                </a:solidFill>
                <a:latin typeface="Arial (Body)"/>
                <a:ea typeface="ＭＳ Ｐゴシック" panose="020B0600070205080204" pitchFamily="34" charset="-128"/>
                <a:hlinkClick r:id="rId2" action="ppaction://hlinksldjump"/>
              </a:rPr>
              <a:t>Albuterol</a:t>
            </a:r>
            <a:endParaRPr lang="en-US" altLang="en-US" sz="2400" kern="1200" dirty="0">
              <a:solidFill>
                <a:srgbClr val="000000"/>
              </a:solidFill>
              <a:latin typeface="Arial (Body)"/>
              <a:ea typeface="ＭＳ Ｐゴシック" panose="020B0600070205080204" pitchFamily="34" charset="-128"/>
            </a:endParaRPr>
          </a:p>
        </p:txBody>
      </p:sp>
      <p:sp>
        <p:nvSpPr>
          <p:cNvPr id="4" name="Content Placeholder 3"/>
          <p:cNvSpPr>
            <a:spLocks noGrp="1"/>
          </p:cNvSpPr>
          <p:nvPr>
            <p:ph idx="13"/>
          </p:nvPr>
        </p:nvSpPr>
        <p:spPr>
          <a:xfrm>
            <a:off x="457199" y="2494474"/>
            <a:ext cx="2441276" cy="55396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B. </a:t>
            </a:r>
            <a:r>
              <a:rPr lang="en-US" altLang="en-US" sz="2400" kern="1200" dirty="0" smtClean="0">
                <a:solidFill>
                  <a:srgbClr val="000000"/>
                </a:solidFill>
                <a:latin typeface="Arial (Body)"/>
                <a:ea typeface="ＭＳ Ｐゴシック" panose="020B0600070205080204" pitchFamily="34" charset="-128"/>
                <a:hlinkClick r:id="rId3" action="ppaction://hlinksldjump"/>
              </a:rPr>
              <a:t>Levalbuterol</a:t>
            </a:r>
            <a:endParaRPr lang="en-US" altLang="en-US" sz="2400" kern="1200" dirty="0">
              <a:solidFill>
                <a:srgbClr val="000000"/>
              </a:solidFill>
              <a:latin typeface="Arial (Body)"/>
              <a:ea typeface="ＭＳ Ｐゴシック" panose="020B0600070205080204" pitchFamily="34" charset="-128"/>
            </a:endParaRPr>
          </a:p>
        </p:txBody>
      </p:sp>
      <p:sp>
        <p:nvSpPr>
          <p:cNvPr id="5" name="Content Placeholder 4"/>
          <p:cNvSpPr>
            <a:spLocks noGrp="1"/>
          </p:cNvSpPr>
          <p:nvPr>
            <p:ph idx="14"/>
          </p:nvPr>
        </p:nvSpPr>
        <p:spPr>
          <a:xfrm>
            <a:off x="457199" y="3080532"/>
            <a:ext cx="2587926" cy="55396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C. </a:t>
            </a:r>
            <a:r>
              <a:rPr lang="en-US" altLang="en-US" sz="2400" kern="1200" dirty="0" smtClean="0">
                <a:solidFill>
                  <a:srgbClr val="000000"/>
                </a:solidFill>
                <a:latin typeface="Arial (Body)"/>
                <a:ea typeface="ＭＳ Ｐゴシック" panose="020B0600070205080204" pitchFamily="34" charset="-128"/>
                <a:hlinkClick r:id="rId4" action="ppaction://hlinksldjump"/>
              </a:rPr>
              <a:t>Advair </a:t>
            </a:r>
            <a:r>
              <a:rPr lang="en-US" altLang="en-US" sz="2400" kern="1200" dirty="0">
                <a:solidFill>
                  <a:srgbClr val="000000"/>
                </a:solidFill>
                <a:latin typeface="Arial (Body)"/>
                <a:ea typeface="ＭＳ Ｐゴシック" panose="020B0600070205080204" pitchFamily="34" charset="-128"/>
                <a:hlinkClick r:id="rId4" action="ppaction://hlinksldjump"/>
              </a:rPr>
              <a:t>Diskus</a:t>
            </a:r>
            <a:endParaRPr lang="en-US" altLang="en-US" sz="2400" kern="1200" dirty="0">
              <a:solidFill>
                <a:srgbClr val="000000"/>
              </a:solidFill>
              <a:latin typeface="Arial (Body)"/>
              <a:ea typeface="ＭＳ Ｐゴシック" panose="020B0600070205080204" pitchFamily="34" charset="-128"/>
            </a:endParaRPr>
          </a:p>
        </p:txBody>
      </p:sp>
      <p:sp>
        <p:nvSpPr>
          <p:cNvPr id="6" name="Content Placeholder 5"/>
          <p:cNvSpPr>
            <a:spLocks noGrp="1"/>
          </p:cNvSpPr>
          <p:nvPr>
            <p:ph idx="15"/>
          </p:nvPr>
        </p:nvSpPr>
        <p:spPr>
          <a:xfrm>
            <a:off x="457199" y="3667128"/>
            <a:ext cx="2786333" cy="553968"/>
          </a:xfrm>
        </p:spPr>
        <p:txBody>
          <a:bodyPr wrap="square" lIns="91425" tIns="91425" rIns="91425" bIns="91425">
            <a:noAutofit/>
          </a:bodyPr>
          <a:lstStyle/>
          <a:p>
            <a:pPr marL="0" lvl="0" indent="0" fontAlgn="base">
              <a:spcBef>
                <a:spcPct val="0"/>
              </a:spcBef>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D. </a:t>
            </a:r>
            <a:r>
              <a:rPr lang="en-US" altLang="en-US" sz="2400" kern="1200" dirty="0" smtClean="0">
                <a:solidFill>
                  <a:srgbClr val="000000"/>
                </a:solidFill>
                <a:latin typeface="Arial (Body)"/>
                <a:ea typeface="ＭＳ Ｐゴシック" panose="020B0600070205080204" pitchFamily="34" charset="-128"/>
                <a:hlinkClick r:id="rId5" action="ppaction://hlinksldjump"/>
              </a:rPr>
              <a:t>Metaproterenol</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47216542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Metered-Dose Inhalers and Small-Volume Nebulizers </a:t>
            </a:r>
            <a:r>
              <a:rPr lang="en-IN" sz="2000" b="0" dirty="0" smtClean="0">
                <a:latin typeface="Times New Roman" panose="02020603050405020304" pitchFamily="18" charset="0"/>
                <a:ea typeface="ＭＳ Ｐゴシック"/>
                <a:cs typeface="ＭＳ Ｐゴシック" pitchFamily="-1" charset="-128"/>
              </a:rPr>
              <a:t>(6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5451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Advair: Not for Emergency Use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Advair is a long-acting beta</a:t>
            </a:r>
            <a:r>
              <a:rPr lang="en-US" altLang="en-US" sz="2400" baseline="-25000" dirty="0">
                <a:solidFill>
                  <a:srgbClr val="000000"/>
                </a:solidFill>
                <a:latin typeface="Arial (Body)"/>
                <a:ea typeface="ＭＳ Ｐゴシック"/>
              </a:rPr>
              <a:t>2</a:t>
            </a:r>
            <a:r>
              <a:rPr lang="en-US" altLang="en-US" sz="2400" dirty="0">
                <a:solidFill>
                  <a:srgbClr val="000000"/>
                </a:solidFill>
                <a:latin typeface="Arial (Body)"/>
                <a:ea typeface="ＭＳ Ｐゴシック"/>
              </a:rPr>
              <a:t>-specific drug (salmeterol xinafoate) that also contains a steroid (fluticasone propionate) that is used as a maintenance drug.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Advair is not to be used as a rescue inhaler for the patient experiencing an acute asthma attack.</a:t>
            </a:r>
          </a:p>
        </p:txBody>
      </p:sp>
    </p:spTree>
    <p:extLst>
      <p:ext uri="{BB962C8B-B14F-4D97-AF65-F5344CB8AC3E}">
        <p14:creationId xmlns:p14="http://schemas.microsoft.com/office/powerpoint/2010/main" val="815939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Respiratory Anatomy, Physiology, and Pathophysiology </a:t>
            </a:r>
            <a:r>
              <a:rPr lang="en-IN" sz="2000" b="0" dirty="0" smtClean="0">
                <a:latin typeface="Times New Roman" panose="02020603050405020304" pitchFamily="18" charset="0"/>
                <a:ea typeface="ＭＳ Ｐゴシック"/>
                <a:cs typeface="ＭＳ Ｐゴシック" pitchFamily="-1" charset="-128"/>
              </a:rPr>
              <a:t>(3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Abnormal </a:t>
            </a:r>
            <a:r>
              <a:rPr lang="en-US" altLang="en-US" sz="2400" dirty="0" smtClean="0">
                <a:latin typeface="+mn-lt"/>
              </a:rPr>
              <a:t>Breathing</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Assessing </a:t>
            </a:r>
            <a:r>
              <a:rPr lang="en-US" altLang="en-US" sz="2400" dirty="0">
                <a:solidFill>
                  <a:srgbClr val="000000"/>
                </a:solidFill>
                <a:latin typeface="+mn-lt"/>
                <a:ea typeface="ＭＳ Ｐゴシック"/>
              </a:rPr>
              <a:t>Breath sounds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Auscultation of breath sounds provide additional evidence of breathing difficulty.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To achieve the most accurate breath sounds, it is important to auscultate in the appropriate fashion.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Have the patient sit upright and use the diaphragm end of your stethoscope over bare skin.</a:t>
            </a:r>
          </a:p>
        </p:txBody>
      </p:sp>
    </p:spTree>
    <p:extLst>
      <p:ext uri="{BB962C8B-B14F-4D97-AF65-F5344CB8AC3E}">
        <p14:creationId xmlns:p14="http://schemas.microsoft.com/office/powerpoint/2010/main" val="8292178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Age-Related Variations: Pediatrics and Geriatrics </a:t>
            </a:r>
            <a:r>
              <a:rPr lang="en-IN" sz="2000" b="0" dirty="0" smtClean="0">
                <a:latin typeface="Times New Roman" panose="02020603050405020304" pitchFamily="18" charset="0"/>
                <a:ea typeface="ＭＳ Ｐゴシック"/>
                <a:cs typeface="ＭＳ Ｐゴシック" pitchFamily="-1" charset="-128"/>
              </a:rPr>
              <a:t>(1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18518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Pediatric Patients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Respiratory failure is the most common cause of respiratory arrest and cardiac arrest.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Common causes are upper airway obstruction and lower airway diseases.</a:t>
            </a:r>
          </a:p>
        </p:txBody>
      </p:sp>
    </p:spTree>
    <p:extLst>
      <p:ext uri="{BB962C8B-B14F-4D97-AF65-F5344CB8AC3E}">
        <p14:creationId xmlns:p14="http://schemas.microsoft.com/office/powerpoint/2010/main" val="183776414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Age-Related Variations: Pediatrics and Geriatrics </a:t>
            </a:r>
            <a:r>
              <a:rPr lang="en-IN" sz="2000" b="0" dirty="0" smtClean="0">
                <a:latin typeface="Times New Roman" panose="02020603050405020304" pitchFamily="18" charset="0"/>
                <a:ea typeface="ＭＳ Ｐゴシック"/>
                <a:cs typeface="ＭＳ Ｐゴシック" pitchFamily="-1" charset="-128"/>
              </a:rPr>
              <a:t>(2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Respiratory Distress or Failure in the Pediatric Patient: Assessment and </a:t>
            </a:r>
            <a:r>
              <a:rPr lang="en-US" altLang="en-US" sz="2400" dirty="0" smtClean="0">
                <a:latin typeface="+mn-lt"/>
              </a:rPr>
              <a:t>Care</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Scene </a:t>
            </a:r>
            <a:r>
              <a:rPr lang="en-US" altLang="en-US" sz="2400" dirty="0">
                <a:solidFill>
                  <a:srgbClr val="000000"/>
                </a:solidFill>
                <a:latin typeface="+mn-lt"/>
                <a:ea typeface="ＭＳ Ｐゴシック"/>
              </a:rPr>
              <a:t>Size-Up and Primary </a:t>
            </a:r>
            <a:r>
              <a:rPr lang="en-US" altLang="en-US" sz="2400" dirty="0" smtClean="0">
                <a:solidFill>
                  <a:srgbClr val="000000"/>
                </a:solidFill>
                <a:latin typeface="+mn-lt"/>
                <a:ea typeface="ＭＳ Ｐゴシック"/>
              </a:rPr>
              <a:t>Assessment</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a:solidFill>
                  <a:srgbClr val="000000"/>
                </a:solidFill>
                <a:latin typeface="+mn-lt"/>
                <a:ea typeface="ＭＳ Ｐゴシック"/>
              </a:rPr>
              <a:t>Look for clues to help rule out trauma.</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Breathing difficulty can be spotted as you form your general impression.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Assess mental status, airway, breathing, and circulation.</a:t>
            </a:r>
          </a:p>
        </p:txBody>
      </p:sp>
    </p:spTree>
    <p:extLst>
      <p:ext uri="{BB962C8B-B14F-4D97-AF65-F5344CB8AC3E}">
        <p14:creationId xmlns:p14="http://schemas.microsoft.com/office/powerpoint/2010/main" val="24467155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Age-Related Variations: Pediatrics and Geriatrics </a:t>
            </a:r>
            <a:r>
              <a:rPr lang="en-IN" sz="2000" b="0" dirty="0" smtClean="0">
                <a:latin typeface="Times New Roman" panose="02020603050405020304" pitchFamily="18" charset="0"/>
                <a:ea typeface="ＭＳ Ｐゴシック"/>
                <a:cs typeface="ＭＳ Ｐゴシック" pitchFamily="-1" charset="-128"/>
              </a:rPr>
              <a:t>(3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26267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Respiratory Distress or Failure in the Pediatric Patient: Assessment and </a:t>
            </a:r>
            <a:r>
              <a:rPr lang="en-US" altLang="en-US" sz="2400" dirty="0" smtClean="0">
                <a:latin typeface="+mn-lt"/>
              </a:rPr>
              <a:t>Care</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Secondary </a:t>
            </a:r>
            <a:r>
              <a:rPr lang="en-US" altLang="en-US" sz="2400" dirty="0">
                <a:solidFill>
                  <a:srgbClr val="000000"/>
                </a:solidFill>
                <a:latin typeface="+mn-lt"/>
                <a:ea typeface="ＭＳ Ｐゴシック"/>
              </a:rPr>
              <a:t>Assessment - Distress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Signs of respiratory distress typically precede failure in the infant or child.</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Recognize early signs and symptoms.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Retractions appear to be more prominent early in respiratory.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Acknowledge when they begin to use the intercostal muscles to assist in breathing.</a:t>
            </a:r>
          </a:p>
        </p:txBody>
      </p:sp>
    </p:spTree>
    <p:extLst>
      <p:ext uri="{BB962C8B-B14F-4D97-AF65-F5344CB8AC3E}">
        <p14:creationId xmlns:p14="http://schemas.microsoft.com/office/powerpoint/2010/main" val="2335948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Age-Related Variations: Pediatrics and Geriatrics </a:t>
            </a:r>
            <a:r>
              <a:rPr lang="en-IN" sz="2000" b="0" dirty="0" smtClean="0">
                <a:latin typeface="Times New Roman" panose="02020603050405020304" pitchFamily="18" charset="0"/>
                <a:ea typeface="ＭＳ Ｐゴシック"/>
                <a:cs typeface="ＭＳ Ｐゴシック" pitchFamily="-1" charset="-128"/>
              </a:rPr>
              <a:t>(4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Respiratory Distress or Failure in the Pediatric Patient: Assessment and </a:t>
            </a:r>
            <a:r>
              <a:rPr lang="en-US" altLang="en-US" sz="2400" dirty="0" smtClean="0">
                <a:latin typeface="+mn-lt"/>
              </a:rPr>
              <a:t>Care</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Secondary </a:t>
            </a:r>
            <a:r>
              <a:rPr lang="en-US" altLang="en-US" sz="2400" dirty="0">
                <a:solidFill>
                  <a:srgbClr val="000000"/>
                </a:solidFill>
                <a:latin typeface="+mn-lt"/>
                <a:ea typeface="ＭＳ Ｐゴシック"/>
              </a:rPr>
              <a:t>Assessment - Failure</a:t>
            </a:r>
          </a:p>
          <a:p>
            <a:pPr marL="741553" lvl="1" indent="-284353" eaLnBrk="0" fontAlgn="base" hangingPunct="0">
              <a:spcAft>
                <a:spcPct val="0"/>
              </a:spcAft>
              <a:buSzPts val="2400"/>
            </a:pPr>
            <a:r>
              <a:rPr lang="en-US" altLang="en-US" sz="2400" dirty="0">
                <a:solidFill>
                  <a:srgbClr val="000000"/>
                </a:solidFill>
                <a:latin typeface="+mn-lt"/>
                <a:ea typeface="ＭＳ Ｐゴシック"/>
              </a:rPr>
              <a:t>Bradycardia</a:t>
            </a:r>
          </a:p>
          <a:p>
            <a:pPr marL="741553" lvl="1" indent="-284353" eaLnBrk="0" fontAlgn="base" hangingPunct="0">
              <a:spcAft>
                <a:spcPct val="0"/>
              </a:spcAft>
              <a:buSzPts val="2400"/>
            </a:pPr>
            <a:r>
              <a:rPr lang="en-US" altLang="en-US" sz="2400" dirty="0">
                <a:solidFill>
                  <a:srgbClr val="000000"/>
                </a:solidFill>
                <a:latin typeface="+mn-lt"/>
                <a:ea typeface="ＭＳ Ｐゴシック"/>
              </a:rPr>
              <a:t>Hypotension</a:t>
            </a:r>
          </a:p>
          <a:p>
            <a:pPr marL="741553" lvl="1" indent="-284353" eaLnBrk="0" fontAlgn="base" hangingPunct="0">
              <a:spcAft>
                <a:spcPct val="0"/>
              </a:spcAft>
              <a:buSzPts val="2400"/>
            </a:pPr>
            <a:r>
              <a:rPr lang="en-US" altLang="en-US" sz="2400" dirty="0">
                <a:solidFill>
                  <a:srgbClr val="000000"/>
                </a:solidFill>
                <a:latin typeface="+mn-lt"/>
                <a:ea typeface="ＭＳ Ｐゴシック"/>
              </a:rPr>
              <a:t>Slow, fast, or irregular breathing</a:t>
            </a:r>
          </a:p>
          <a:p>
            <a:pPr marL="741553" lvl="1" indent="-284353" eaLnBrk="0" fontAlgn="base" hangingPunct="0">
              <a:spcAft>
                <a:spcPct val="0"/>
              </a:spcAft>
              <a:buSzPts val="2400"/>
            </a:pPr>
            <a:r>
              <a:rPr lang="en-US" altLang="en-US" sz="2400" dirty="0">
                <a:solidFill>
                  <a:srgbClr val="000000"/>
                </a:solidFill>
                <a:latin typeface="+mn-lt"/>
                <a:ea typeface="ＭＳ Ｐゴシック"/>
              </a:rPr>
              <a:t>Loss of muscle tone</a:t>
            </a:r>
          </a:p>
        </p:txBody>
      </p:sp>
    </p:spTree>
    <p:extLst>
      <p:ext uri="{BB962C8B-B14F-4D97-AF65-F5344CB8AC3E}">
        <p14:creationId xmlns:p14="http://schemas.microsoft.com/office/powerpoint/2010/main" val="18280268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Age-Related Variations: Pediatrics and Geriatrics </a:t>
            </a:r>
            <a:r>
              <a:rPr lang="en-IN" sz="2000" b="0" dirty="0" smtClean="0">
                <a:latin typeface="Times New Roman" panose="02020603050405020304" pitchFamily="18" charset="0"/>
                <a:ea typeface="ＭＳ Ｐゴシック"/>
                <a:cs typeface="ＭＳ Ｐゴシック" pitchFamily="-1" charset="-128"/>
              </a:rPr>
              <a:t>(5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9334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Respiratory Distress or Failure in the Pediatric Patient: Assessment and </a:t>
            </a:r>
            <a:r>
              <a:rPr lang="en-US" altLang="en-US" sz="2400" dirty="0" smtClean="0">
                <a:latin typeface="+mn-lt"/>
              </a:rPr>
              <a:t>Care</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Emergency </a:t>
            </a:r>
            <a:r>
              <a:rPr lang="en-US" altLang="en-US" sz="2400" dirty="0">
                <a:solidFill>
                  <a:srgbClr val="000000"/>
                </a:solidFill>
                <a:latin typeface="+mn-lt"/>
                <a:ea typeface="ＭＳ Ｐゴシック"/>
              </a:rPr>
              <a:t>Medical Care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Allow child to assume a comfortable position.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Do not remove child from their caregiver.</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Apply supplemental oxygen.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If breathing becomes inadequate remove them from the parent, establish an open airway, and begin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V.</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34882753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If the Child Does Not Tolerate the Mask, Have the Parent Hold the Mask Near the Child’s Face</a:t>
            </a:r>
            <a:endParaRPr lang="en-US" altLang="en-US" sz="2800" dirty="0">
              <a:latin typeface="Times New Roman" panose="02020603050405020304" pitchFamily="18" charset="0"/>
              <a:ea typeface="ＭＳ Ｐゴシック"/>
            </a:endParaRPr>
          </a:p>
        </p:txBody>
      </p:sp>
      <p:pic>
        <p:nvPicPr>
          <p:cNvPr id="4" name="Picture 2" descr="An E M T stands next to a small child, conscious and seated in her mother’s lap. The mother is holding a nonrebreather mask to the child’s fa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4995" y="1793050"/>
            <a:ext cx="6248350" cy="420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02312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Age-Related Variations: Pediatrics and Geriatrics </a:t>
            </a:r>
            <a:r>
              <a:rPr lang="en-IN" sz="2000" b="0" dirty="0" smtClean="0">
                <a:latin typeface="Times New Roman" panose="02020603050405020304" pitchFamily="18" charset="0"/>
                <a:ea typeface="ＭＳ Ｐゴシック"/>
                <a:cs typeface="ＭＳ Ｐゴシック" pitchFamily="-1" charset="-128"/>
              </a:rPr>
              <a:t>(6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Respiratory Distress or Failure in the Pediatric Patient: Assessment and Care</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Emergency </a:t>
            </a:r>
            <a:r>
              <a:rPr lang="en-US" altLang="en-US" sz="2400" dirty="0">
                <a:solidFill>
                  <a:srgbClr val="000000"/>
                </a:solidFill>
                <a:latin typeface="+mn-lt"/>
                <a:ea typeface="ＭＳ Ｐゴシック"/>
              </a:rPr>
              <a:t>Medical Care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Upper airway obstruction from foreign body or disease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Croup</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Epiglottitis</a:t>
            </a:r>
          </a:p>
        </p:txBody>
      </p:sp>
    </p:spTree>
    <p:extLst>
      <p:ext uri="{BB962C8B-B14F-4D97-AF65-F5344CB8AC3E}">
        <p14:creationId xmlns:p14="http://schemas.microsoft.com/office/powerpoint/2010/main" val="42099956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Age-Related Variations: Pediatrics and Geriatrics </a:t>
            </a:r>
            <a:r>
              <a:rPr lang="en-IN" sz="2000" b="0" dirty="0" smtClean="0">
                <a:latin typeface="Times New Roman" panose="02020603050405020304" pitchFamily="18" charset="0"/>
                <a:ea typeface="ＭＳ Ｐゴシック"/>
                <a:cs typeface="ＭＳ Ｐゴシック" pitchFamily="-1" charset="-128"/>
              </a:rPr>
              <a:t>(7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Respiratory Distress or Failure in the Pediatric Patient: Assessment and </a:t>
            </a:r>
            <a:r>
              <a:rPr lang="en-US" altLang="en-US" sz="2400" dirty="0" smtClean="0">
                <a:latin typeface="+mn-lt"/>
              </a:rPr>
              <a:t>Care</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Reassessment</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a:solidFill>
                  <a:srgbClr val="000000"/>
                </a:solidFill>
                <a:latin typeface="+mn-lt"/>
                <a:ea typeface="ＭＳ Ｐゴシック"/>
              </a:rPr>
              <a:t>Transport any infant or child with difficulty breathing.</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Provide reassessment en </a:t>
            </a:r>
            <a:r>
              <a:rPr lang="en-US" altLang="en-US" sz="2400" dirty="0" smtClean="0">
                <a:solidFill>
                  <a:srgbClr val="000000"/>
                </a:solidFill>
                <a:latin typeface="+mn-lt"/>
                <a:ea typeface="ＭＳ Ｐゴシック"/>
              </a:rPr>
              <a:t>route.</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a:solidFill>
                  <a:srgbClr val="000000"/>
                </a:solidFill>
                <a:latin typeface="+mn-lt"/>
                <a:ea typeface="ＭＳ Ｐゴシック"/>
              </a:rPr>
              <a:t>Be prepared to intervene.</a:t>
            </a:r>
          </a:p>
        </p:txBody>
      </p:sp>
    </p:spTree>
    <p:extLst>
      <p:ext uri="{BB962C8B-B14F-4D97-AF65-F5344CB8AC3E}">
        <p14:creationId xmlns:p14="http://schemas.microsoft.com/office/powerpoint/2010/main" val="13710868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Age-Related Variations: Pediatrics and Geriatrics </a:t>
            </a:r>
            <a:r>
              <a:rPr lang="en-IN" sz="2000" b="0" dirty="0" smtClean="0">
                <a:latin typeface="Times New Roman" panose="02020603050405020304" pitchFamily="18" charset="0"/>
                <a:ea typeface="ＭＳ Ｐゴシック"/>
                <a:cs typeface="ＭＳ Ｐゴシック" pitchFamily="-1" charset="-128"/>
              </a:rPr>
              <a:t>(8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Geriatric Patients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Respiratory distress has many causes in geriatric patients.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Respiratory function may already be diminished.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Can progress rapidly from respiratory distress to respiratory failure.</a:t>
            </a:r>
          </a:p>
        </p:txBody>
      </p:sp>
    </p:spTree>
    <p:extLst>
      <p:ext uri="{BB962C8B-B14F-4D97-AF65-F5344CB8AC3E}">
        <p14:creationId xmlns:p14="http://schemas.microsoft.com/office/powerpoint/2010/main" val="264345570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Age-Related Variations: Pediatrics and Geriatrics </a:t>
            </a:r>
            <a:r>
              <a:rPr lang="en-IN" sz="2000" b="0" dirty="0" smtClean="0">
                <a:latin typeface="Times New Roman" panose="02020603050405020304" pitchFamily="18" charset="0"/>
                <a:ea typeface="ＭＳ Ｐゴシック"/>
                <a:cs typeface="ＭＳ Ｐゴシック" pitchFamily="-1" charset="-128"/>
              </a:rPr>
              <a:t>(9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00" lvl="1" indent="-255600" eaLnBrk="0" fontAlgn="base" hangingPunct="0">
              <a:spcAft>
                <a:spcPct val="0"/>
              </a:spcAft>
              <a:buSzPts val="2400"/>
              <a:buFont typeface="Arial" panose="020B0604020202020204" pitchFamily="34" charset="0"/>
              <a:buChar char="•"/>
            </a:pPr>
            <a:r>
              <a:rPr lang="en-US" altLang="en-US" sz="2400" dirty="0">
                <a:latin typeface="+mn-lt"/>
              </a:rPr>
              <a:t>Respiratory Distress or Failure in the Geriatric Patient: Assessment and Care</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Scene </a:t>
            </a:r>
            <a:r>
              <a:rPr lang="en-US" altLang="en-US" sz="2400" dirty="0">
                <a:solidFill>
                  <a:srgbClr val="000000"/>
                </a:solidFill>
                <a:latin typeface="+mn-lt"/>
                <a:ea typeface="ＭＳ Ｐゴシック"/>
              </a:rPr>
              <a:t>Size-Up and Primary Assessment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Look for clues to help rule out trauma</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Labored or noisy breathing</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Tripod position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Unresponsiveness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Additional signs and symptoms will be discovered as you contact the patient</a:t>
            </a:r>
          </a:p>
        </p:txBody>
      </p:sp>
    </p:spTree>
    <p:extLst>
      <p:ext uri="{BB962C8B-B14F-4D97-AF65-F5344CB8AC3E}">
        <p14:creationId xmlns:p14="http://schemas.microsoft.com/office/powerpoint/2010/main" val="3961429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a:latin typeface="Times New Roman" panose="02020603050405020304" pitchFamily="18" charset="0"/>
                <a:ea typeface="ＭＳ Ｐゴシック"/>
                <a:cs typeface="Times New Roman" panose="02020603050405020304" pitchFamily="18" charset="0"/>
              </a:rPr>
              <a:t>E</a:t>
            </a:r>
            <a:r>
              <a:rPr lang="en-US" altLang="en-US" sz="100" dirty="0">
                <a:latin typeface="Times New Roman" panose="02020603050405020304" pitchFamily="18" charset="0"/>
                <a:ea typeface="ＭＳ Ｐゴシック"/>
                <a:cs typeface="Times New Roman" panose="02020603050405020304" pitchFamily="18" charset="0"/>
              </a:rPr>
              <a:t> </a:t>
            </a:r>
            <a:r>
              <a:rPr lang="en-US" altLang="en-US" sz="3400" dirty="0">
                <a:latin typeface="Times New Roman" panose="02020603050405020304" pitchFamily="18" charset="0"/>
                <a:ea typeface="ＭＳ Ｐゴシック"/>
                <a:cs typeface="Times New Roman" panose="02020603050405020304" pitchFamily="18" charset="0"/>
              </a:rPr>
              <a:t>M</a:t>
            </a:r>
            <a:r>
              <a:rPr lang="en-US" altLang="en-US" sz="100" dirty="0">
                <a:solidFill>
                  <a:srgbClr val="000000"/>
                </a:solidFill>
                <a:latin typeface="Times New Roman" panose="02020603050405020304" pitchFamily="18" charset="0"/>
                <a:ea typeface="ＭＳ Ｐゴシック"/>
                <a:cs typeface="Times New Roman" panose="02020603050405020304" pitchFamily="18" charset="0"/>
              </a:rPr>
              <a:t> </a:t>
            </a:r>
            <a:r>
              <a:rPr lang="en-US" altLang="en-US" sz="3400" dirty="0">
                <a:latin typeface="Times New Roman" panose="02020603050405020304" pitchFamily="18" charset="0"/>
                <a:ea typeface="ＭＳ Ｐゴシック"/>
                <a:cs typeface="Times New Roman" panose="02020603050405020304" pitchFamily="18" charset="0"/>
              </a:rPr>
              <a:t>T</a:t>
            </a:r>
            <a:r>
              <a:rPr lang="en-US" altLang="en-US" sz="3400" dirty="0" smtClean="0">
                <a:solidFill>
                  <a:srgbClr val="000000"/>
                </a:solidFill>
                <a:latin typeface="Times New Roman" panose="02020603050405020304" pitchFamily="18" charset="0"/>
                <a:ea typeface="ＭＳ Ｐゴシック"/>
                <a:cs typeface="Times New Roman" panose="02020603050405020304" pitchFamily="18" charset="0"/>
              </a:rPr>
              <a:t> </a:t>
            </a:r>
            <a:r>
              <a:rPr lang="en-US" altLang="en-US" sz="3400" dirty="0" smtClean="0">
                <a:latin typeface="Times New Roman" panose="02020603050405020304" pitchFamily="18" charset="0"/>
                <a:ea typeface="ＭＳ Ｐゴシック"/>
                <a:cs typeface="Times New Roman" panose="02020603050405020304" pitchFamily="18" charset="0"/>
              </a:rPr>
              <a:t>Skills 16-1</a:t>
            </a:r>
            <a:endParaRPr lang="en-US" altLang="en-US" sz="3400" dirty="0">
              <a:latin typeface="Times New Roman" panose="02020603050405020304" pitchFamily="18" charset="0"/>
              <a:ea typeface="ＭＳ Ｐゴシック"/>
              <a:cs typeface="Times New Roman" panose="02020603050405020304" pitchFamily="18" charset="0"/>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Auscultating the Chest</a:t>
            </a:r>
          </a:p>
        </p:txBody>
      </p:sp>
    </p:spTree>
    <p:extLst>
      <p:ext uri="{BB962C8B-B14F-4D97-AF65-F5344CB8AC3E}">
        <p14:creationId xmlns:p14="http://schemas.microsoft.com/office/powerpoint/2010/main" val="32668240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Age-Related Variations: Pediatrics and Geriatrics </a:t>
            </a:r>
            <a:r>
              <a:rPr lang="en-IN" sz="2000" b="0" dirty="0" smtClean="0">
                <a:latin typeface="Times New Roman" panose="02020603050405020304" pitchFamily="18" charset="0"/>
                <a:ea typeface="ＭＳ Ｐゴシック"/>
                <a:cs typeface="ＭＳ Ｐゴシック" pitchFamily="-1" charset="-128"/>
              </a:rPr>
              <a:t>(10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Respiratory Distress or Failure in the Geriatric Patient: Assessment and </a:t>
            </a:r>
            <a:r>
              <a:rPr lang="en-US" altLang="en-US" sz="2400" dirty="0" smtClean="0">
                <a:latin typeface="+mn-lt"/>
              </a:rPr>
              <a:t>Care</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Secondary </a:t>
            </a:r>
            <a:r>
              <a:rPr lang="en-US" altLang="en-US" sz="2400" dirty="0">
                <a:solidFill>
                  <a:srgbClr val="000000"/>
                </a:solidFill>
                <a:latin typeface="+mn-lt"/>
                <a:ea typeface="ＭＳ Ｐゴシック"/>
              </a:rPr>
              <a:t>Assessment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Respiratory distress can quickly proceed to respiratory failure.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Elderly patients decompensate rapidly.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It is difficult for the geriatric patient to move the rib cage.</a:t>
            </a:r>
          </a:p>
        </p:txBody>
      </p:sp>
    </p:spTree>
    <p:extLst>
      <p:ext uri="{BB962C8B-B14F-4D97-AF65-F5344CB8AC3E}">
        <p14:creationId xmlns:p14="http://schemas.microsoft.com/office/powerpoint/2010/main" val="37758774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Age-Related Variations: Pediatrics and Geriatrics </a:t>
            </a:r>
            <a:r>
              <a:rPr lang="en-IN" sz="2000" b="0" dirty="0" smtClean="0">
                <a:latin typeface="Times New Roman" panose="02020603050405020304" pitchFamily="18" charset="0"/>
                <a:ea typeface="ＭＳ Ｐゴシック"/>
                <a:cs typeface="ＭＳ Ｐゴシック" pitchFamily="-1" charset="-128"/>
              </a:rPr>
              <a:t>(11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r>
              <a:rPr lang="en-US" altLang="en-US" sz="2400" dirty="0">
                <a:latin typeface="+mn-lt"/>
              </a:rPr>
              <a:t>Respiratory Distress or Failure in the Geriatric Patient: Assessment and Care</a:t>
            </a:r>
          </a:p>
          <a:p>
            <a:pPr lvl="1"/>
            <a:r>
              <a:rPr lang="en-US" altLang="en-US" sz="2400" dirty="0">
                <a:latin typeface="+mn-lt"/>
              </a:rPr>
              <a:t>Secondary </a:t>
            </a:r>
            <a:r>
              <a:rPr lang="en-US" altLang="en-US" sz="2400" dirty="0" smtClean="0">
                <a:latin typeface="+mn-lt"/>
              </a:rPr>
              <a:t>Assessment</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Respiratory </a:t>
            </a:r>
            <a:r>
              <a:rPr lang="en-US" altLang="en-US" sz="2400" dirty="0">
                <a:solidFill>
                  <a:srgbClr val="000000"/>
                </a:solidFill>
                <a:latin typeface="+mn-lt"/>
                <a:ea typeface="ＭＳ Ｐゴシック"/>
              </a:rPr>
              <a:t>arrest is a condition in which there are no respirations.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 pulse is still present.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You must immediately intervene and begin positive pressure ventilation.</a:t>
            </a:r>
          </a:p>
        </p:txBody>
      </p:sp>
    </p:spTree>
    <p:extLst>
      <p:ext uri="{BB962C8B-B14F-4D97-AF65-F5344CB8AC3E}">
        <p14:creationId xmlns:p14="http://schemas.microsoft.com/office/powerpoint/2010/main" val="33051687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Age-Related Variations: Pediatrics and Geriatrics </a:t>
            </a:r>
            <a:r>
              <a:rPr lang="en-IN" sz="2000" b="0" dirty="0" smtClean="0">
                <a:latin typeface="Times New Roman" panose="02020603050405020304" pitchFamily="18" charset="0"/>
                <a:ea typeface="ＭＳ Ｐゴシック"/>
                <a:cs typeface="ＭＳ Ｐゴシック" pitchFamily="-1" charset="-128"/>
              </a:rPr>
              <a:t>(12 of 12)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Respiratory Distress or Failure in the Geriatric Patient: Assessment and </a:t>
            </a:r>
            <a:r>
              <a:rPr lang="en-US" altLang="en-US" sz="2400" dirty="0" smtClean="0">
                <a:latin typeface="+mn-lt"/>
              </a:rPr>
              <a:t>Care</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Emergency </a:t>
            </a:r>
            <a:r>
              <a:rPr lang="en-US" altLang="en-US" sz="2400" dirty="0">
                <a:solidFill>
                  <a:srgbClr val="000000"/>
                </a:solidFill>
                <a:latin typeface="+mn-lt"/>
                <a:ea typeface="ＭＳ Ｐゴシック"/>
              </a:rPr>
              <a:t>Medical Care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Comfortable position.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If the </a:t>
            </a:r>
            <a:r>
              <a:rPr lang="en-US" altLang="en-US" sz="2400" dirty="0" smtClean="0">
                <a:solidFill>
                  <a:srgbClr val="000000"/>
                </a:solidFill>
                <a:latin typeface="+mn-lt"/>
                <a:ea typeface="ＭＳ Ｐゴシック"/>
              </a:rPr>
              <a:t>S</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O</a:t>
            </a:r>
            <a:r>
              <a:rPr lang="en-US" altLang="en-US" sz="2400" baseline="-25000" dirty="0" smtClean="0">
                <a:solidFill>
                  <a:srgbClr val="000000"/>
                </a:solidFill>
                <a:latin typeface="+mn-lt"/>
                <a:ea typeface="ＭＳ Ｐゴシック"/>
              </a:rPr>
              <a:t>2</a:t>
            </a:r>
            <a:r>
              <a:rPr lang="en-US" altLang="en-US" sz="2400" dirty="0" smtClean="0">
                <a:solidFill>
                  <a:srgbClr val="000000"/>
                </a:solidFill>
                <a:latin typeface="+mn-lt"/>
                <a:ea typeface="ＭＳ Ｐゴシック"/>
              </a:rPr>
              <a:t> </a:t>
            </a:r>
            <a:r>
              <a:rPr lang="en-US" altLang="en-US" sz="2400" dirty="0">
                <a:solidFill>
                  <a:srgbClr val="000000"/>
                </a:solidFill>
                <a:latin typeface="+mn-lt"/>
                <a:ea typeface="ＭＳ Ｐゴシック"/>
              </a:rPr>
              <a:t>is &lt;94% or respiratory distress, hypoxia, hypoxemia, or poor perfusion are present, administer oxygen via a nasal cannula.</a:t>
            </a:r>
          </a:p>
          <a:p>
            <a:pPr marL="741553" lvl="1" indent="-284353" eaLnBrk="0" fontAlgn="base" hangingPunct="0">
              <a:spcAft>
                <a:spcPct val="0"/>
              </a:spcAft>
              <a:buSzPts val="2400"/>
            </a:pPr>
            <a:r>
              <a:rPr lang="en-US" altLang="en-US" sz="2400" dirty="0">
                <a:solidFill>
                  <a:srgbClr val="000000"/>
                </a:solidFill>
                <a:latin typeface="+mn-lt"/>
                <a:ea typeface="ＭＳ Ｐゴシック"/>
              </a:rPr>
              <a:t>Reassess en route to the </a:t>
            </a:r>
            <a:r>
              <a:rPr lang="en-US" altLang="en-US" sz="2400" dirty="0" smtClean="0">
                <a:solidFill>
                  <a:srgbClr val="000000"/>
                </a:solidFill>
                <a:latin typeface="+mn-lt"/>
                <a:ea typeface="ＭＳ Ｐゴシック"/>
              </a:rPr>
              <a:t>E</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D</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23455626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z="3000" dirty="0" smtClean="0">
                <a:latin typeface="Times New Roman" panose="02020603050405020304" pitchFamily="18" charset="0"/>
                <a:ea typeface="ＭＳ Ｐゴシック"/>
                <a:cs typeface="ＭＳ Ｐゴシック" pitchFamily="-1" charset="-128"/>
              </a:rPr>
              <a:t>Assessment and Care General Guidelines </a:t>
            </a:r>
            <a:r>
              <a:rPr lang="en-IN" sz="2000" b="0" dirty="0" smtClean="0">
                <a:latin typeface="Times New Roman" panose="02020603050405020304" pitchFamily="18" charset="0"/>
                <a:ea typeface="ＭＳ Ｐゴシック"/>
                <a:cs typeface="ＭＳ Ｐゴシック" pitchFamily="-1" charset="-128"/>
              </a:rPr>
              <a:t>(1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Respiratory Distress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Scene Size-Up</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Look for clues to the condition.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Scan the scene for possible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Scan the scene for alcohol, which is a common contributor to choking and upper airway obstruction and aspiration of vomitus</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91415936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z="3000" dirty="0">
                <a:latin typeface="Times New Roman" panose="02020603050405020304" pitchFamily="18" charset="0"/>
                <a:ea typeface="ＭＳ Ｐゴシック"/>
                <a:cs typeface="ＭＳ Ｐゴシック" pitchFamily="-1" charset="-128"/>
              </a:rPr>
              <a:t>Assessment and Care General Guidelines </a:t>
            </a:r>
            <a:r>
              <a:rPr lang="en-IN" sz="2000" b="0" dirty="0" smtClean="0">
                <a:latin typeface="Times New Roman" panose="02020603050405020304" pitchFamily="18" charset="0"/>
                <a:ea typeface="ＭＳ Ｐゴシック"/>
                <a:cs typeface="ＭＳ Ｐゴシック" pitchFamily="-1" charset="-128"/>
              </a:rPr>
              <a:t>(2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231624"/>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 Respiratory </a:t>
            </a:r>
            <a:r>
              <a:rPr lang="en-US" altLang="en-US" sz="2400" dirty="0" smtClean="0">
                <a:latin typeface="+mn-lt"/>
              </a:rPr>
              <a:t>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Primary </a:t>
            </a:r>
            <a:r>
              <a:rPr lang="en-US" altLang="en-US" sz="2400" dirty="0">
                <a:solidFill>
                  <a:srgbClr val="000000"/>
                </a:solidFill>
                <a:latin typeface="+mn-lt"/>
                <a:ea typeface="ＭＳ Ｐゴシック"/>
              </a:rPr>
              <a:t>Assessment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Form a general impression.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Assess mental status.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Assess airway.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Assess breathing.</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Assess circulation.</a:t>
            </a:r>
          </a:p>
        </p:txBody>
      </p:sp>
    </p:spTree>
    <p:extLst>
      <p:ext uri="{BB962C8B-B14F-4D97-AF65-F5344CB8AC3E}">
        <p14:creationId xmlns:p14="http://schemas.microsoft.com/office/powerpoint/2010/main" val="18629275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 Patient in Respiratory Distress is Commonly Found in a “Tripod” Position</a:t>
            </a:r>
            <a:endParaRPr lang="en-US" altLang="en-US" dirty="0">
              <a:latin typeface="Times New Roman" panose="02020603050405020304" pitchFamily="18" charset="0"/>
              <a:ea typeface="ＭＳ Ｐゴシック"/>
            </a:endParaRPr>
          </a:p>
        </p:txBody>
      </p:sp>
      <p:pic>
        <p:nvPicPr>
          <p:cNvPr id="4" name="Picture 2" descr="A seated child leans forward with her mouth open, holding the chair seat in between her kne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4430" y="1705658"/>
            <a:ext cx="2789481" cy="433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5612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z="3000" dirty="0" smtClean="0">
                <a:latin typeface="Times New Roman" panose="02020603050405020304" pitchFamily="18" charset="0"/>
                <a:ea typeface="ＭＳ Ｐゴシック"/>
                <a:cs typeface="ＭＳ Ｐゴシック" pitchFamily="-1" charset="-128"/>
              </a:rPr>
              <a:t>Assessment and Care General Guidelines </a:t>
            </a:r>
            <a:r>
              <a:rPr lang="en-IN" sz="2000" b="0" dirty="0" smtClean="0">
                <a:latin typeface="Times New Roman" panose="02020603050405020304" pitchFamily="18" charset="0"/>
                <a:ea typeface="ＭＳ Ｐゴシック"/>
                <a:cs typeface="ＭＳ Ｐゴシック" pitchFamily="-1" charset="-128"/>
              </a:rPr>
              <a:t>(3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r>
              <a:rPr lang="en-US" altLang="en-US" sz="2400" dirty="0">
                <a:latin typeface="+mn-lt"/>
              </a:rPr>
              <a:t>Assessment-Based Approach: Respiratory Distress</a:t>
            </a:r>
          </a:p>
          <a:p>
            <a:pPr lvl="1"/>
            <a:r>
              <a:rPr lang="en-US" altLang="en-US" sz="2400" dirty="0">
                <a:latin typeface="+mn-lt"/>
              </a:rPr>
              <a:t>Primary Assessment</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Mental </a:t>
            </a:r>
            <a:r>
              <a:rPr lang="en-US" altLang="en-US" sz="2400" dirty="0">
                <a:solidFill>
                  <a:srgbClr val="000000"/>
                </a:solidFill>
                <a:latin typeface="Arial (Body)"/>
                <a:ea typeface="ＭＳ Ｐゴシック"/>
              </a:rPr>
              <a:t>status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Look for restlessness, agitation, confusion, unresponsiveness.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Airway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Assess the airway for any indication of a complete or partial obstruction.</a:t>
            </a:r>
          </a:p>
        </p:txBody>
      </p:sp>
    </p:spTree>
    <p:extLst>
      <p:ext uri="{BB962C8B-B14F-4D97-AF65-F5344CB8AC3E}">
        <p14:creationId xmlns:p14="http://schemas.microsoft.com/office/powerpoint/2010/main" val="37019171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z="3000" dirty="0">
                <a:latin typeface="Times New Roman" panose="02020603050405020304" pitchFamily="18" charset="0"/>
                <a:ea typeface="ＭＳ Ｐゴシック"/>
                <a:cs typeface="ＭＳ Ｐゴシック" pitchFamily="-1" charset="-128"/>
              </a:rPr>
              <a:t>Assessment and Care General Guidelines </a:t>
            </a:r>
            <a:r>
              <a:rPr lang="en-IN" sz="2000" b="0" dirty="0" smtClean="0">
                <a:latin typeface="Times New Roman" panose="02020603050405020304" pitchFamily="18" charset="0"/>
                <a:ea typeface="ＭＳ Ｐゴシック"/>
                <a:cs typeface="ＭＳ Ｐゴシック" pitchFamily="-1" charset="-128"/>
              </a:rPr>
              <a:t>(4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r>
              <a:rPr lang="en-US" altLang="en-US" sz="2400" dirty="0">
                <a:latin typeface="+mn-lt"/>
              </a:rPr>
              <a:t>Assessment-Based Approach: Respiratory Distress</a:t>
            </a:r>
          </a:p>
          <a:p>
            <a:pPr lvl="1"/>
            <a:r>
              <a:rPr lang="en-US" altLang="en-US" sz="2400" dirty="0">
                <a:latin typeface="+mn-lt"/>
              </a:rPr>
              <a:t>Primary </a:t>
            </a:r>
            <a:r>
              <a:rPr lang="en-US" altLang="en-US" sz="2400" dirty="0" smtClean="0">
                <a:latin typeface="+mn-lt"/>
              </a:rPr>
              <a:t>Assessment</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Breathing</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Look at the chest rise and fall</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Listen and feel for air flowing</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Auscultate the lungs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Determine approximate respiratory rate</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Shallow breathing is an indication of inadequate breathing</a:t>
            </a:r>
          </a:p>
        </p:txBody>
      </p:sp>
    </p:spTree>
    <p:extLst>
      <p:ext uri="{BB962C8B-B14F-4D97-AF65-F5344CB8AC3E}">
        <p14:creationId xmlns:p14="http://schemas.microsoft.com/office/powerpoint/2010/main" val="403809741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z="3000" dirty="0">
                <a:latin typeface="Times New Roman" panose="02020603050405020304" pitchFamily="18" charset="0"/>
                <a:ea typeface="ＭＳ Ｐゴシック"/>
                <a:cs typeface="ＭＳ Ｐゴシック" pitchFamily="-1" charset="-128"/>
              </a:rPr>
              <a:t>Assessment and Care General Guidelines </a:t>
            </a:r>
            <a:r>
              <a:rPr lang="en-IN" sz="2000" b="0" dirty="0" smtClean="0">
                <a:latin typeface="Times New Roman" panose="02020603050405020304" pitchFamily="18" charset="0"/>
                <a:ea typeface="ＭＳ Ｐゴシック"/>
                <a:cs typeface="ＭＳ Ｐゴシック" pitchFamily="-1" charset="-128"/>
              </a:rPr>
              <a:t>(5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r>
              <a:rPr lang="en-US" altLang="en-US" sz="2400" dirty="0">
                <a:latin typeface="+mn-lt"/>
              </a:rPr>
              <a:t>Assessment-Based Approach: Respiratory Distress</a:t>
            </a:r>
          </a:p>
          <a:p>
            <a:pPr lvl="1"/>
            <a:r>
              <a:rPr lang="en-US" altLang="en-US" sz="2400" dirty="0">
                <a:latin typeface="+mn-lt"/>
              </a:rPr>
              <a:t>Primary </a:t>
            </a:r>
            <a:r>
              <a:rPr lang="en-US" altLang="en-US" sz="2400" dirty="0" smtClean="0">
                <a:latin typeface="+mn-lt"/>
              </a:rPr>
              <a:t>Assessment</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Inadequate </a:t>
            </a:r>
            <a:r>
              <a:rPr lang="en-US" altLang="en-US" sz="2400" dirty="0">
                <a:solidFill>
                  <a:srgbClr val="000000"/>
                </a:solidFill>
                <a:latin typeface="+mn-lt"/>
                <a:ea typeface="ＭＳ Ｐゴシック"/>
              </a:rPr>
              <a:t>breathing</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Provide positive pressure ventilation.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Adequate breathing</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Administer oxygen.</a:t>
            </a:r>
          </a:p>
        </p:txBody>
      </p:sp>
    </p:spTree>
    <p:extLst>
      <p:ext uri="{BB962C8B-B14F-4D97-AF65-F5344CB8AC3E}">
        <p14:creationId xmlns:p14="http://schemas.microsoft.com/office/powerpoint/2010/main" val="22819848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z="3000" dirty="0">
                <a:latin typeface="Times New Roman" panose="02020603050405020304" pitchFamily="18" charset="0"/>
                <a:ea typeface="ＭＳ Ｐゴシック"/>
                <a:cs typeface="ＭＳ Ｐゴシック" pitchFamily="-1" charset="-128"/>
              </a:rPr>
              <a:t>Assessment and Care General Guidelines </a:t>
            </a:r>
            <a:r>
              <a:rPr lang="en-IN" sz="2000" b="0" dirty="0" smtClean="0">
                <a:latin typeface="Times New Roman" panose="02020603050405020304" pitchFamily="18" charset="0"/>
                <a:ea typeface="ＭＳ Ｐゴシック"/>
                <a:cs typeface="ＭＳ Ｐゴシック" pitchFamily="-1" charset="-128"/>
              </a:rPr>
              <a:t>(6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r>
              <a:rPr lang="en-US" altLang="en-US" sz="2400" dirty="0">
                <a:latin typeface="+mn-lt"/>
              </a:rPr>
              <a:t>Assessment-Based Approach: Respiratory Distress</a:t>
            </a:r>
          </a:p>
          <a:p>
            <a:pPr lvl="1"/>
            <a:r>
              <a:rPr lang="en-US" altLang="en-US" sz="2400" dirty="0">
                <a:latin typeface="+mn-lt"/>
              </a:rPr>
              <a:t>Primary </a:t>
            </a:r>
            <a:r>
              <a:rPr lang="en-US" altLang="en-US" sz="2400" dirty="0" smtClean="0">
                <a:latin typeface="+mn-lt"/>
              </a:rPr>
              <a:t>Assessment</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Assess </a:t>
            </a:r>
            <a:r>
              <a:rPr lang="en-US" altLang="en-US" sz="2400" dirty="0">
                <a:solidFill>
                  <a:srgbClr val="000000"/>
                </a:solidFill>
                <a:latin typeface="+mn-lt"/>
                <a:ea typeface="ＭＳ Ｐゴシック"/>
              </a:rPr>
              <a:t>circulation</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Inspect the skin and mucous membranes.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Assess the heart rate.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Establish priority</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A patient with difficulty breathing is a priority patient.</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Consider </a:t>
            </a:r>
            <a:r>
              <a:rPr lang="en-US" altLang="en-US" sz="2400" dirty="0" smtClean="0">
                <a:solidFill>
                  <a:srgbClr val="000000"/>
                </a:solidFill>
                <a:latin typeface="+mn-lt"/>
                <a:ea typeface="ＭＳ Ｐゴシック"/>
              </a:rPr>
              <a:t>A</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L</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S backup </a:t>
            </a:r>
            <a:r>
              <a:rPr lang="en-US" altLang="en-US" sz="2400" dirty="0">
                <a:solidFill>
                  <a:srgbClr val="000000"/>
                </a:solidFill>
                <a:latin typeface="+mn-lt"/>
                <a:ea typeface="ＭＳ Ｐゴシック"/>
              </a:rPr>
              <a:t>and rapid transport</a:t>
            </a:r>
            <a:r>
              <a:rPr lang="en-US" altLang="en-US" sz="2400" dirty="0" smtClean="0">
                <a:solidFill>
                  <a:srgbClr val="000000"/>
                </a:solidFill>
                <a:latin typeface="+mn-lt"/>
                <a:ea typeface="ＭＳ Ｐゴシック"/>
              </a:rPr>
              <a: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526499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sz="3200" dirty="0" smtClean="0">
                <a:latin typeface="Times New Roman" panose="02020603050405020304" pitchFamily="18" charset="0"/>
                <a:ea typeface="ＭＳ Ｐゴシック"/>
              </a:rPr>
              <a:t>Auscultate the Anterior Chest at the Second Intercostal Space at Each Midclavicular Line</a:t>
            </a:r>
            <a:endParaRPr lang="en-US" altLang="en-US" sz="3200" dirty="0">
              <a:latin typeface="Times New Roman" panose="02020603050405020304" pitchFamily="18" charset="0"/>
              <a:ea typeface="ＭＳ Ｐゴシック"/>
            </a:endParaRPr>
          </a:p>
        </p:txBody>
      </p:sp>
      <p:pic>
        <p:nvPicPr>
          <p:cNvPr id="4" name="Picture 1" descr="The E M T places the bell of a stethoscope against the elderly patient’s left midclavicular line, which runs from the trapezius to below the nippl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50374" y="1602758"/>
            <a:ext cx="3643251" cy="437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4154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z="3000" dirty="0">
                <a:latin typeface="Times New Roman" panose="02020603050405020304" pitchFamily="18" charset="0"/>
                <a:ea typeface="ＭＳ Ｐゴシック"/>
                <a:cs typeface="ＭＳ Ｐゴシック" pitchFamily="-1" charset="-128"/>
              </a:rPr>
              <a:t>Assessment and Care General Guidelines </a:t>
            </a:r>
            <a:r>
              <a:rPr lang="en-IN" sz="2000" b="0" dirty="0" smtClean="0">
                <a:latin typeface="Times New Roman" panose="02020603050405020304" pitchFamily="18" charset="0"/>
                <a:ea typeface="ＭＳ Ｐゴシック"/>
                <a:cs typeface="ＭＳ Ｐゴシック" pitchFamily="-1" charset="-128"/>
              </a:rPr>
              <a:t>(7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 Respiratory </a:t>
            </a:r>
            <a:r>
              <a:rPr lang="en-US" altLang="en-US" sz="2400" dirty="0" smtClean="0">
                <a:latin typeface="+mn-lt"/>
              </a:rPr>
              <a:t>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Secondary </a:t>
            </a:r>
            <a:r>
              <a:rPr lang="en-US" altLang="en-US" sz="2400" dirty="0">
                <a:solidFill>
                  <a:srgbClr val="000000"/>
                </a:solidFill>
                <a:latin typeface="+mn-lt"/>
                <a:ea typeface="ＭＳ Ｐゴシック"/>
              </a:rPr>
              <a:t>Assessment</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History – O</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Q</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R</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S</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T</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Evaluate the chief complaint.</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Allergies.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Medications.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History of respiratory or cardiac problems.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Hospitalizations for chronic conditions.</a:t>
            </a:r>
          </a:p>
        </p:txBody>
      </p:sp>
    </p:spTree>
    <p:extLst>
      <p:ext uri="{BB962C8B-B14F-4D97-AF65-F5344CB8AC3E}">
        <p14:creationId xmlns:p14="http://schemas.microsoft.com/office/powerpoint/2010/main" val="126757626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Table </a:t>
            </a:r>
            <a:r>
              <a:rPr lang="en-US" dirty="0"/>
              <a:t>16-4 Signs of Deterioration During </a:t>
            </a:r>
            <a:r>
              <a:rPr lang="en-US" dirty="0" smtClean="0"/>
              <a:t>the Administration </a:t>
            </a:r>
            <a:r>
              <a:rPr lang="en-US" dirty="0"/>
              <a:t>of </a:t>
            </a:r>
            <a:r>
              <a:rPr lang="en-US" dirty="0" smtClean="0"/>
              <a:t>C</a:t>
            </a:r>
            <a:r>
              <a:rPr lang="en-US" sz="100" dirty="0" smtClean="0"/>
              <a:t> </a:t>
            </a:r>
            <a:r>
              <a:rPr lang="en-US" dirty="0" smtClean="0"/>
              <a:t>P</a:t>
            </a:r>
            <a:r>
              <a:rPr lang="en-US" sz="100" dirty="0" smtClean="0"/>
              <a:t> </a:t>
            </a:r>
            <a:r>
              <a:rPr lang="en-US" dirty="0" smtClean="0"/>
              <a:t>A</a:t>
            </a:r>
            <a:r>
              <a:rPr lang="en-US" sz="100" dirty="0" smtClean="0"/>
              <a:t> </a:t>
            </a:r>
            <a:r>
              <a:rPr lang="en-US" dirty="0" smtClean="0"/>
              <a:t>P</a:t>
            </a:r>
            <a:endParaRPr lang="en-IN" dirty="0"/>
          </a:p>
        </p:txBody>
      </p:sp>
      <p:sp>
        <p:nvSpPr>
          <p:cNvPr id="2" name="Text Placeholder 1"/>
          <p:cNvSpPr>
            <a:spLocks noGrp="1"/>
          </p:cNvSpPr>
          <p:nvPr>
            <p:ph type="body" idx="1"/>
          </p:nvPr>
        </p:nvSpPr>
        <p:spPr/>
        <p:txBody>
          <a:bodyPr/>
          <a:lstStyle/>
          <a:p>
            <a:r>
              <a:rPr lang="en-US" sz="2400" dirty="0" smtClean="0">
                <a:latin typeface="+mn-lt"/>
              </a:rPr>
              <a:t>Increasing </a:t>
            </a:r>
            <a:r>
              <a:rPr lang="en-US" sz="2400" dirty="0">
                <a:latin typeface="+mn-lt"/>
              </a:rPr>
              <a:t>respiratory rate</a:t>
            </a:r>
          </a:p>
          <a:p>
            <a:r>
              <a:rPr lang="en-US" sz="2400" dirty="0" smtClean="0">
                <a:latin typeface="+mn-lt"/>
              </a:rPr>
              <a:t>Lethargy</a:t>
            </a:r>
            <a:endParaRPr lang="en-US" sz="2400" dirty="0">
              <a:latin typeface="+mn-lt"/>
            </a:endParaRPr>
          </a:p>
          <a:p>
            <a:r>
              <a:rPr lang="en-US" sz="2400" dirty="0" smtClean="0">
                <a:latin typeface="+mn-lt"/>
              </a:rPr>
              <a:t>Patient </a:t>
            </a:r>
            <a:r>
              <a:rPr lang="en-US" sz="2400" dirty="0">
                <a:latin typeface="+mn-lt"/>
              </a:rPr>
              <a:t>more exhausted and fatigued</a:t>
            </a:r>
          </a:p>
          <a:p>
            <a:r>
              <a:rPr lang="en-US" sz="2400" dirty="0" smtClean="0">
                <a:latin typeface="+mn-lt"/>
              </a:rPr>
              <a:t>Speechlessness</a:t>
            </a:r>
            <a:endParaRPr lang="en-US" sz="2400" dirty="0">
              <a:latin typeface="+mn-lt"/>
            </a:endParaRPr>
          </a:p>
          <a:p>
            <a:r>
              <a:rPr lang="en-US" sz="2400" dirty="0" smtClean="0">
                <a:latin typeface="+mn-lt"/>
              </a:rPr>
              <a:t>Abdomen </a:t>
            </a:r>
            <a:r>
              <a:rPr lang="en-US" sz="2400" dirty="0">
                <a:latin typeface="+mn-lt"/>
              </a:rPr>
              <a:t>moves inward with inhalation and outward </a:t>
            </a:r>
            <a:r>
              <a:rPr lang="en-US" sz="2400" dirty="0" smtClean="0">
                <a:latin typeface="+mn-lt"/>
              </a:rPr>
              <a:t>with exhalation</a:t>
            </a:r>
            <a:endParaRPr lang="en-US" sz="2400" dirty="0">
              <a:latin typeface="+mn-lt"/>
            </a:endParaRPr>
          </a:p>
          <a:p>
            <a:r>
              <a:rPr lang="en-US" sz="2400" dirty="0" smtClean="0">
                <a:latin typeface="+mn-lt"/>
              </a:rPr>
              <a:t>Decreasing S</a:t>
            </a:r>
            <a:r>
              <a:rPr lang="en-US" sz="100" dirty="0" smtClean="0">
                <a:latin typeface="+mn-lt"/>
              </a:rPr>
              <a:t> </a:t>
            </a:r>
            <a:r>
              <a:rPr lang="en-US" sz="2400" dirty="0" smtClean="0">
                <a:latin typeface="+mn-lt"/>
              </a:rPr>
              <a:t>p</a:t>
            </a:r>
            <a:r>
              <a:rPr lang="en-US" sz="100" dirty="0" smtClean="0">
                <a:latin typeface="+mn-lt"/>
              </a:rPr>
              <a:t> </a:t>
            </a:r>
            <a:r>
              <a:rPr lang="en-US" sz="2400" dirty="0" smtClean="0">
                <a:latin typeface="+mn-lt"/>
              </a:rPr>
              <a:t>O</a:t>
            </a:r>
            <a:r>
              <a:rPr lang="en-US" sz="2400" baseline="-25000" dirty="0" smtClean="0">
                <a:latin typeface="+mn-lt"/>
              </a:rPr>
              <a:t>2</a:t>
            </a:r>
            <a:r>
              <a:rPr lang="en-US" sz="2400" dirty="0" smtClean="0">
                <a:latin typeface="+mn-lt"/>
              </a:rPr>
              <a:t> </a:t>
            </a:r>
            <a:r>
              <a:rPr lang="en-US" sz="2400" dirty="0">
                <a:latin typeface="+mn-lt"/>
              </a:rPr>
              <a:t>reading</a:t>
            </a:r>
          </a:p>
        </p:txBody>
      </p:sp>
    </p:spTree>
    <p:extLst>
      <p:ext uri="{BB962C8B-B14F-4D97-AF65-F5344CB8AC3E}">
        <p14:creationId xmlns:p14="http://schemas.microsoft.com/office/powerpoint/2010/main" val="259171287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Table </a:t>
            </a:r>
            <a:r>
              <a:rPr lang="en-US" dirty="0"/>
              <a:t>16-6 </a:t>
            </a:r>
            <a:r>
              <a:rPr lang="en-US" dirty="0" smtClean="0"/>
              <a:t>M</a:t>
            </a:r>
            <a:r>
              <a:rPr lang="en-US" sz="100" dirty="0" smtClean="0"/>
              <a:t> </a:t>
            </a:r>
            <a:r>
              <a:rPr lang="en-US" dirty="0" smtClean="0"/>
              <a:t>D</a:t>
            </a:r>
            <a:r>
              <a:rPr lang="en-US" sz="100" dirty="0" smtClean="0"/>
              <a:t> </a:t>
            </a:r>
            <a:r>
              <a:rPr lang="en-US" dirty="0" smtClean="0"/>
              <a:t>I </a:t>
            </a:r>
            <a:r>
              <a:rPr lang="en-US" dirty="0"/>
              <a:t>Administration Dos and </a:t>
            </a:r>
            <a:r>
              <a:rPr lang="en-US" dirty="0" smtClean="0"/>
              <a:t>Don’ts </a:t>
            </a:r>
            <a:r>
              <a:rPr lang="en-US" sz="2000" b="0" dirty="0" smtClean="0"/>
              <a:t>(1 of 3)</a:t>
            </a:r>
            <a:endParaRPr lang="en-IN" sz="2000" b="0" dirty="0"/>
          </a:p>
        </p:txBody>
      </p:sp>
      <p:sp>
        <p:nvSpPr>
          <p:cNvPr id="3" name="Text Placeholder 2"/>
          <p:cNvSpPr>
            <a:spLocks noGrp="1"/>
          </p:cNvSpPr>
          <p:nvPr>
            <p:ph type="body" idx="1"/>
          </p:nvPr>
        </p:nvSpPr>
        <p:spPr/>
        <p:txBody>
          <a:bodyPr/>
          <a:lstStyle/>
          <a:p>
            <a:pPr marL="0" indent="0">
              <a:spcBef>
                <a:spcPts val="1000"/>
              </a:spcBef>
              <a:buNone/>
            </a:pPr>
            <a:r>
              <a:rPr lang="en-US" sz="2400" dirty="0">
                <a:latin typeface="+mn-lt"/>
              </a:rPr>
              <a:t>When administering a metered-dose inhaler, follow these tips:</a:t>
            </a:r>
          </a:p>
          <a:p>
            <a:pPr marL="0" indent="0">
              <a:spcBef>
                <a:spcPts val="1000"/>
              </a:spcBef>
              <a:buNone/>
            </a:pPr>
            <a:r>
              <a:rPr lang="en-US" sz="2400" b="1" dirty="0">
                <a:latin typeface="+mn-lt"/>
              </a:rPr>
              <a:t>Do</a:t>
            </a:r>
            <a:endParaRPr lang="en-US" sz="2400" dirty="0">
              <a:latin typeface="+mn-lt"/>
            </a:endParaRPr>
          </a:p>
          <a:p>
            <a:pPr marL="0" indent="0">
              <a:spcBef>
                <a:spcPts val="1000"/>
              </a:spcBef>
              <a:buNone/>
            </a:pPr>
            <a:r>
              <a:rPr lang="en-US" sz="2400" dirty="0">
                <a:latin typeface="+mn-lt"/>
              </a:rPr>
              <a:t>Instruct the patient to breathe in slowly and deeply.</a:t>
            </a:r>
          </a:p>
          <a:p>
            <a:pPr marL="0" indent="0">
              <a:spcBef>
                <a:spcPts val="1000"/>
              </a:spcBef>
              <a:buNone/>
            </a:pPr>
            <a:r>
              <a:rPr lang="en-US" sz="2400" dirty="0">
                <a:latin typeface="+mn-lt"/>
              </a:rPr>
              <a:t>Be sure the patient is breathing in through his mouth.</a:t>
            </a:r>
          </a:p>
          <a:p>
            <a:pPr marL="0" indent="0">
              <a:spcBef>
                <a:spcPts val="1000"/>
              </a:spcBef>
              <a:buNone/>
            </a:pPr>
            <a:r>
              <a:rPr lang="en-US" sz="2400" dirty="0">
                <a:latin typeface="+mn-lt"/>
              </a:rPr>
              <a:t>Shake the canister for at least 30 seconds before removing the cap.</a:t>
            </a:r>
          </a:p>
          <a:p>
            <a:pPr marL="0" indent="0">
              <a:spcBef>
                <a:spcPts val="1000"/>
              </a:spcBef>
              <a:buNone/>
            </a:pPr>
            <a:r>
              <a:rPr lang="en-US" sz="2400" dirty="0">
                <a:latin typeface="+mn-lt"/>
              </a:rPr>
              <a:t>If the </a:t>
            </a:r>
            <a:r>
              <a:rPr lang="en-US" sz="2400" dirty="0" smtClean="0">
                <a:latin typeface="+mn-lt"/>
              </a:rPr>
              <a:t>M</a:t>
            </a:r>
            <a:r>
              <a:rPr lang="en-US" sz="100" dirty="0" smtClean="0">
                <a:latin typeface="+mn-lt"/>
              </a:rPr>
              <a:t> </a:t>
            </a:r>
            <a:r>
              <a:rPr lang="en-US" sz="2400" dirty="0" smtClean="0">
                <a:latin typeface="+mn-lt"/>
              </a:rPr>
              <a:t>D</a:t>
            </a:r>
            <a:r>
              <a:rPr lang="en-US" sz="100" dirty="0" smtClean="0">
                <a:latin typeface="+mn-lt"/>
              </a:rPr>
              <a:t> </a:t>
            </a:r>
            <a:r>
              <a:rPr lang="en-US" sz="2400" dirty="0" smtClean="0">
                <a:latin typeface="+mn-lt"/>
              </a:rPr>
              <a:t>I </a:t>
            </a:r>
            <a:r>
              <a:rPr lang="en-US" sz="2400" dirty="0">
                <a:latin typeface="+mn-lt"/>
              </a:rPr>
              <a:t>has not been used for a couple of days, “prime” the </a:t>
            </a:r>
            <a:r>
              <a:rPr lang="en-US" sz="2400" dirty="0"/>
              <a:t>M</a:t>
            </a:r>
            <a:r>
              <a:rPr lang="en-US" sz="100" dirty="0"/>
              <a:t> </a:t>
            </a:r>
            <a:r>
              <a:rPr lang="en-US" sz="2400" dirty="0"/>
              <a:t>D</a:t>
            </a:r>
            <a:r>
              <a:rPr lang="en-US" sz="100" dirty="0"/>
              <a:t> </a:t>
            </a:r>
            <a:r>
              <a:rPr lang="en-US" sz="2400" dirty="0"/>
              <a:t>I</a:t>
            </a:r>
            <a:r>
              <a:rPr lang="en-US" sz="2400" dirty="0" smtClean="0">
                <a:latin typeface="+mn-lt"/>
              </a:rPr>
              <a:t> </a:t>
            </a:r>
            <a:r>
              <a:rPr lang="en-US" sz="2400" dirty="0">
                <a:latin typeface="+mn-lt"/>
              </a:rPr>
              <a:t>by pointing it away from the patient and depressing the canister a couple of times.</a:t>
            </a:r>
          </a:p>
        </p:txBody>
      </p:sp>
    </p:spTree>
    <p:extLst>
      <p:ext uri="{BB962C8B-B14F-4D97-AF65-F5344CB8AC3E}">
        <p14:creationId xmlns:p14="http://schemas.microsoft.com/office/powerpoint/2010/main" val="9892937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16-6 </a:t>
            </a:r>
            <a:r>
              <a:rPr lang="en-US" dirty="0" smtClean="0"/>
              <a:t>M</a:t>
            </a:r>
            <a:r>
              <a:rPr lang="en-US" sz="100" dirty="0" smtClean="0"/>
              <a:t> </a:t>
            </a:r>
            <a:r>
              <a:rPr lang="en-US" dirty="0" smtClean="0"/>
              <a:t>D</a:t>
            </a:r>
            <a:r>
              <a:rPr lang="en-US" sz="100" dirty="0" smtClean="0"/>
              <a:t> </a:t>
            </a:r>
            <a:r>
              <a:rPr lang="en-US" dirty="0" smtClean="0"/>
              <a:t>I </a:t>
            </a:r>
            <a:r>
              <a:rPr lang="en-US" dirty="0"/>
              <a:t>Administration Dos and Don’ts </a:t>
            </a:r>
            <a:r>
              <a:rPr lang="en-US" sz="2000" b="0" dirty="0" smtClean="0"/>
              <a:t>(2 </a:t>
            </a:r>
            <a:r>
              <a:rPr lang="en-US" sz="2000" b="0" dirty="0"/>
              <a:t>of 3)</a:t>
            </a:r>
            <a:endParaRPr lang="en-US" dirty="0"/>
          </a:p>
        </p:txBody>
      </p:sp>
      <p:sp>
        <p:nvSpPr>
          <p:cNvPr id="3" name="Text Placeholder 2"/>
          <p:cNvSpPr>
            <a:spLocks noGrp="1"/>
          </p:cNvSpPr>
          <p:nvPr>
            <p:ph type="body" idx="1"/>
          </p:nvPr>
        </p:nvSpPr>
        <p:spPr/>
        <p:txBody>
          <a:bodyPr/>
          <a:lstStyle/>
          <a:p>
            <a:pPr marL="0" indent="0">
              <a:spcBef>
                <a:spcPts val="1000"/>
              </a:spcBef>
              <a:buNone/>
            </a:pPr>
            <a:r>
              <a:rPr lang="en-US" sz="2400" dirty="0">
                <a:latin typeface="+mn-lt"/>
              </a:rPr>
              <a:t>Depress the canister as the patient begins to inhale.</a:t>
            </a:r>
          </a:p>
          <a:p>
            <a:pPr marL="0" indent="0">
              <a:spcBef>
                <a:spcPts val="1000"/>
              </a:spcBef>
              <a:buNone/>
            </a:pPr>
            <a:r>
              <a:rPr lang="en-US" sz="2400" dirty="0">
                <a:latin typeface="+mn-lt"/>
              </a:rPr>
              <a:t>Coach the patient to hold his breath as long as possible (10 seconds).</a:t>
            </a:r>
          </a:p>
          <a:p>
            <a:pPr marL="0" indent="0">
              <a:spcBef>
                <a:spcPts val="1000"/>
              </a:spcBef>
              <a:buNone/>
            </a:pPr>
            <a:r>
              <a:rPr lang="en-US" sz="2400" dirty="0">
                <a:latin typeface="+mn-lt"/>
              </a:rPr>
              <a:t>Use a spacer or preferably a valved holding chamber device if available and the patient is used to it.</a:t>
            </a:r>
          </a:p>
          <a:p>
            <a:pPr marL="0" indent="0">
              <a:spcBef>
                <a:spcPts val="1000"/>
              </a:spcBef>
              <a:buNone/>
            </a:pPr>
            <a:r>
              <a:rPr lang="en-US" sz="2400" b="1" dirty="0" smtClean="0">
                <a:latin typeface="+mn-lt"/>
              </a:rPr>
              <a:t>Don’t</a:t>
            </a:r>
            <a:endParaRPr lang="en-US" sz="2400" dirty="0">
              <a:latin typeface="+mn-lt"/>
            </a:endParaRPr>
          </a:p>
          <a:p>
            <a:pPr marL="0" indent="0">
              <a:spcBef>
                <a:spcPts val="1000"/>
              </a:spcBef>
              <a:buNone/>
            </a:pPr>
            <a:r>
              <a:rPr lang="en-US" sz="2400" dirty="0" smtClean="0">
                <a:latin typeface="+mn-lt"/>
              </a:rPr>
              <a:t>Allow </a:t>
            </a:r>
            <a:r>
              <a:rPr lang="en-US" sz="2400" dirty="0">
                <a:latin typeface="+mn-lt"/>
              </a:rPr>
              <a:t>the patient to breathe in too quickly.</a:t>
            </a:r>
          </a:p>
          <a:p>
            <a:pPr marL="0" indent="0">
              <a:spcBef>
                <a:spcPts val="1000"/>
              </a:spcBef>
              <a:buNone/>
            </a:pPr>
            <a:r>
              <a:rPr lang="en-US" sz="2400" dirty="0" smtClean="0">
                <a:latin typeface="+mn-lt"/>
              </a:rPr>
              <a:t>Allow </a:t>
            </a:r>
            <a:r>
              <a:rPr lang="en-US" sz="2400" dirty="0">
                <a:latin typeface="+mn-lt"/>
              </a:rPr>
              <a:t>the patient to breathe in through his nose</a:t>
            </a:r>
            <a:r>
              <a:rPr lang="en-US" sz="2400" dirty="0" smtClean="0">
                <a:latin typeface="+mn-lt"/>
              </a:rPr>
              <a:t>.</a:t>
            </a:r>
            <a:endParaRPr lang="en-US" sz="2400" dirty="0">
              <a:latin typeface="+mn-lt"/>
            </a:endParaRPr>
          </a:p>
        </p:txBody>
      </p:sp>
    </p:spTree>
    <p:extLst>
      <p:ext uri="{BB962C8B-B14F-4D97-AF65-F5344CB8AC3E}">
        <p14:creationId xmlns:p14="http://schemas.microsoft.com/office/powerpoint/2010/main" val="25235441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16-6 </a:t>
            </a:r>
            <a:r>
              <a:rPr lang="en-US" dirty="0" smtClean="0"/>
              <a:t>M</a:t>
            </a:r>
            <a:r>
              <a:rPr lang="en-US" sz="100" dirty="0" smtClean="0"/>
              <a:t> </a:t>
            </a:r>
            <a:r>
              <a:rPr lang="en-US" dirty="0" smtClean="0"/>
              <a:t>D</a:t>
            </a:r>
            <a:r>
              <a:rPr lang="en-US" sz="100" dirty="0" smtClean="0"/>
              <a:t> </a:t>
            </a:r>
            <a:r>
              <a:rPr lang="en-US" dirty="0" smtClean="0"/>
              <a:t>I </a:t>
            </a:r>
            <a:r>
              <a:rPr lang="en-US" dirty="0"/>
              <a:t>Administration Dos and Don’ts </a:t>
            </a:r>
            <a:r>
              <a:rPr lang="en-US" sz="2000" b="0" dirty="0" smtClean="0"/>
              <a:t>(3 </a:t>
            </a:r>
            <a:r>
              <a:rPr lang="en-US" sz="2000" b="0" dirty="0"/>
              <a:t>of 3)</a:t>
            </a:r>
            <a:endParaRPr lang="en-US" dirty="0"/>
          </a:p>
        </p:txBody>
      </p:sp>
      <p:sp>
        <p:nvSpPr>
          <p:cNvPr id="3" name="Text Placeholder 2"/>
          <p:cNvSpPr>
            <a:spLocks noGrp="1"/>
          </p:cNvSpPr>
          <p:nvPr>
            <p:ph type="body" idx="1"/>
          </p:nvPr>
        </p:nvSpPr>
        <p:spPr/>
        <p:txBody>
          <a:bodyPr/>
          <a:lstStyle/>
          <a:p>
            <a:pPr marL="0" indent="0">
              <a:buNone/>
            </a:pPr>
            <a:r>
              <a:rPr lang="en-US" sz="2400" dirty="0">
                <a:latin typeface="+mn-lt"/>
              </a:rPr>
              <a:t>Administer the medication before shaking the canister.</a:t>
            </a:r>
          </a:p>
          <a:p>
            <a:pPr marL="0" indent="0">
              <a:buNone/>
            </a:pPr>
            <a:r>
              <a:rPr lang="en-US" sz="2400" dirty="0">
                <a:latin typeface="+mn-lt"/>
              </a:rPr>
              <a:t>Depress the canister before the patient begins to inhale.</a:t>
            </a:r>
          </a:p>
          <a:p>
            <a:pPr marL="0" indent="0">
              <a:buNone/>
            </a:pPr>
            <a:r>
              <a:rPr lang="en-US" sz="2400" dirty="0">
                <a:latin typeface="+mn-lt"/>
              </a:rPr>
              <a:t>Forget to coach the patient to hold his breath as long as possible.</a:t>
            </a:r>
          </a:p>
          <a:p>
            <a:pPr marL="0" indent="0">
              <a:buNone/>
            </a:pPr>
            <a:r>
              <a:rPr lang="en-US" sz="2400" dirty="0">
                <a:latin typeface="+mn-lt"/>
              </a:rPr>
              <a:t>The patient may experience a variety of side effects from the medication. The most common are an increased heart rate, tremors, and nervousness. More detailed information about bronchodilators and other side effects are listed </a:t>
            </a:r>
            <a:r>
              <a:rPr lang="en-US" sz="2400" dirty="0" smtClean="0">
                <a:latin typeface="+mn-lt"/>
              </a:rPr>
              <a:t>in Figure 16-11.</a:t>
            </a:r>
            <a:endParaRPr lang="en-US" sz="2400" dirty="0">
              <a:latin typeface="+mn-lt"/>
            </a:endParaRPr>
          </a:p>
        </p:txBody>
      </p:sp>
    </p:spTree>
    <p:extLst>
      <p:ext uri="{BB962C8B-B14F-4D97-AF65-F5344CB8AC3E}">
        <p14:creationId xmlns:p14="http://schemas.microsoft.com/office/powerpoint/2010/main" val="104431125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z="3000" dirty="0"/>
              <a:t>Assessment and Care General Guidelines </a:t>
            </a:r>
            <a:r>
              <a:rPr lang="en-IN" sz="2000" b="0" dirty="0" smtClean="0">
                <a:latin typeface="Times New Roman" panose="02020603050405020304" pitchFamily="18" charset="0"/>
                <a:ea typeface="ＭＳ Ｐゴシック"/>
                <a:cs typeface="ＭＳ Ｐゴシック" pitchFamily="-1" charset="-128"/>
              </a:rPr>
              <a:t>(8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Respiratory Distress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Physical exam</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Look for cyanosis.</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J</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V</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 </a:t>
            </a:r>
            <a:r>
              <a:rPr lang="en-US" altLang="en-US" sz="2400" dirty="0">
                <a:solidFill>
                  <a:srgbClr val="000000"/>
                </a:solidFill>
                <a:latin typeface="Arial (Body)"/>
                <a:ea typeface="ＭＳ Ｐゴシック"/>
              </a:rPr>
              <a:t>tracheal deviation, and retractions.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Auscultate the lungs.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Check vital signs and pulse oximetry.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Look for signs of difficulty breathing.</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Evaluate the level of difficulty breathing.</a:t>
            </a:r>
          </a:p>
        </p:txBody>
      </p:sp>
    </p:spTree>
    <p:extLst>
      <p:ext uri="{BB962C8B-B14F-4D97-AF65-F5344CB8AC3E}">
        <p14:creationId xmlns:p14="http://schemas.microsoft.com/office/powerpoint/2010/main" val="408913825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z="3000" dirty="0"/>
              <a:t>Assessment and Care General Guidelines </a:t>
            </a:r>
            <a:r>
              <a:rPr lang="en-IN" sz="2000" b="0" dirty="0" smtClean="0">
                <a:latin typeface="Times New Roman" panose="02020603050405020304" pitchFamily="18" charset="0"/>
                <a:ea typeface="ＭＳ Ｐゴシック"/>
                <a:cs typeface="ＭＳ Ｐゴシック" pitchFamily="-1" charset="-128"/>
              </a:rPr>
              <a:t>(9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r>
              <a:rPr lang="en-US" altLang="en-US" sz="2400" dirty="0">
                <a:latin typeface="+mn-lt"/>
              </a:rPr>
              <a:t>Assessment-Based Approach: Respiratory Distress</a:t>
            </a:r>
          </a:p>
          <a:p>
            <a:pPr lvl="1"/>
            <a:r>
              <a:rPr lang="en-US" altLang="en-US" sz="2400" dirty="0">
                <a:latin typeface="+mn-lt"/>
              </a:rPr>
              <a:t>Secondary </a:t>
            </a:r>
            <a:r>
              <a:rPr lang="en-US" altLang="en-US" sz="2400" dirty="0" smtClean="0">
                <a:latin typeface="+mn-lt"/>
              </a:rPr>
              <a:t>assessment</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Physical </a:t>
            </a:r>
            <a:r>
              <a:rPr lang="en-US" altLang="en-US" sz="2400" dirty="0">
                <a:solidFill>
                  <a:srgbClr val="000000"/>
                </a:solidFill>
                <a:latin typeface="+mn-lt"/>
                <a:ea typeface="ＭＳ Ｐゴシック"/>
              </a:rPr>
              <a:t>exam – Signs and Symptoms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Perform an accurate assessment.</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The severity of shortness of breath does not directly correlate with the level of hypoxia.</a:t>
            </a:r>
          </a:p>
        </p:txBody>
      </p:sp>
    </p:spTree>
    <p:extLst>
      <p:ext uri="{BB962C8B-B14F-4D97-AF65-F5344CB8AC3E}">
        <p14:creationId xmlns:p14="http://schemas.microsoft.com/office/powerpoint/2010/main" val="353964423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z="3000" dirty="0"/>
              <a:t>Assessment and Care General Guidelines </a:t>
            </a:r>
            <a:r>
              <a:rPr lang="en-IN" sz="2000" b="0" dirty="0" smtClean="0">
                <a:latin typeface="Times New Roman" panose="02020603050405020304" pitchFamily="18" charset="0"/>
                <a:ea typeface="ＭＳ Ｐゴシック"/>
                <a:cs typeface="ＭＳ Ｐゴシック" pitchFamily="-1" charset="-128"/>
              </a:rPr>
              <a:t>(10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 Respiratory </a:t>
            </a:r>
            <a:r>
              <a:rPr lang="en-US" altLang="en-US" sz="2400" dirty="0" smtClean="0">
                <a:latin typeface="+mn-lt"/>
              </a:rPr>
              <a:t>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Emergency </a:t>
            </a:r>
            <a:r>
              <a:rPr lang="en-US" altLang="en-US" sz="2400" dirty="0">
                <a:solidFill>
                  <a:srgbClr val="000000"/>
                </a:solidFill>
                <a:latin typeface="+mn-lt"/>
                <a:ea typeface="ＭＳ Ｐゴシック"/>
              </a:rPr>
              <a:t>Medical Care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Inadequate Breathing</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Establish an open airway.</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Begin positive pressure ventilation.</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Transport expeditiously.</a:t>
            </a:r>
          </a:p>
        </p:txBody>
      </p:sp>
    </p:spTree>
    <p:extLst>
      <p:ext uri="{BB962C8B-B14F-4D97-AF65-F5344CB8AC3E}">
        <p14:creationId xmlns:p14="http://schemas.microsoft.com/office/powerpoint/2010/main" val="264706285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z="3000" dirty="0"/>
              <a:t>Assessment and Care General Guidelines </a:t>
            </a:r>
            <a:r>
              <a:rPr lang="en-IN" sz="2000" b="0" dirty="0" smtClean="0">
                <a:latin typeface="Times New Roman" panose="02020603050405020304" pitchFamily="18" charset="0"/>
                <a:ea typeface="ＭＳ Ｐゴシック"/>
                <a:cs typeface="ＭＳ Ｐゴシック" pitchFamily="-1" charset="-128"/>
              </a:rPr>
              <a:t>(11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r>
              <a:rPr lang="en-US" altLang="en-US" sz="2400" dirty="0">
                <a:latin typeface="+mn-lt"/>
              </a:rPr>
              <a:t>Assessment-Based Approach: Respiratory Distress</a:t>
            </a:r>
          </a:p>
          <a:p>
            <a:pPr lvl="1"/>
            <a:r>
              <a:rPr lang="en-US" altLang="en-US" sz="2400" dirty="0" smtClean="0">
                <a:latin typeface="+mn-lt"/>
              </a:rPr>
              <a:t>Emergency Medical Care</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Adequate </a:t>
            </a:r>
            <a:r>
              <a:rPr lang="en-US" altLang="en-US" sz="2400" dirty="0">
                <a:solidFill>
                  <a:srgbClr val="000000"/>
                </a:solidFill>
                <a:latin typeface="+mn-lt"/>
                <a:ea typeface="ＭＳ Ｐゴシック"/>
              </a:rPr>
              <a:t>Breathing</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Administer oxygen.</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Assess baseline vital signs.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Determine if the patient has an </a:t>
            </a:r>
            <a:r>
              <a:rPr lang="en-US" altLang="en-US" sz="2400" dirty="0" smtClean="0">
                <a:solidFill>
                  <a:srgbClr val="000000"/>
                </a:solidFill>
                <a:latin typeface="+mn-lt"/>
                <a:ea typeface="ＭＳ Ｐゴシック"/>
              </a:rPr>
              <a:t>M</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D</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I.</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Place the patient in a position of comfort.</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Complete the secondary </a:t>
            </a:r>
            <a:r>
              <a:rPr lang="en-US" altLang="en-US" sz="2400" dirty="0" smtClean="0">
                <a:solidFill>
                  <a:srgbClr val="000000"/>
                </a:solidFill>
                <a:latin typeface="+mn-lt"/>
                <a:ea typeface="ＭＳ Ｐゴシック"/>
              </a:rPr>
              <a:t>assessment.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382043333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z="3000" dirty="0"/>
              <a:t>Assessment and Care General Guidelines </a:t>
            </a:r>
            <a:r>
              <a:rPr lang="en-IN" sz="2000" b="0" dirty="0" smtClean="0">
                <a:latin typeface="Times New Roman" panose="02020603050405020304" pitchFamily="18" charset="0"/>
                <a:ea typeface="ＭＳ Ｐゴシック"/>
                <a:cs typeface="ＭＳ Ｐゴシック" pitchFamily="-1" charset="-128"/>
              </a:rPr>
              <a:t>(12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Assessment-Based Approach: Respiratory </a:t>
            </a:r>
            <a:r>
              <a:rPr lang="en-US" altLang="en-US" sz="2400" dirty="0" smtClean="0">
                <a:latin typeface="+mn-lt"/>
              </a:rPr>
              <a:t>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Reassessment</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a:solidFill>
                  <a:srgbClr val="000000"/>
                </a:solidFill>
                <a:latin typeface="+mn-lt"/>
                <a:ea typeface="ＭＳ Ｐゴシック"/>
              </a:rPr>
              <a:t>Look for improvement or diminishment in respiratory distress or respiratory failure.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Assess the mental status and airway.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Provide positive pressure ventilation, if needed.</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The patient with breathing difficulty is considered a priority patient.</a:t>
            </a:r>
          </a:p>
        </p:txBody>
      </p:sp>
    </p:spTree>
    <p:extLst>
      <p:ext uri="{BB962C8B-B14F-4D97-AF65-F5344CB8AC3E}">
        <p14:creationId xmlns:p14="http://schemas.microsoft.com/office/powerpoint/2010/main" val="95231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sz="3000" dirty="0" smtClean="0">
                <a:latin typeface="Times New Roman" panose="02020603050405020304" pitchFamily="18" charset="0"/>
                <a:ea typeface="ＭＳ Ｐゴシック"/>
              </a:rPr>
              <a:t>Auscultate the Lateral Chest at the Fourth to Fifth Intercostal Space at Each Midaxillary Line</a:t>
            </a:r>
            <a:endParaRPr lang="en-US" altLang="en-US" sz="3000" dirty="0">
              <a:latin typeface="Times New Roman" panose="02020603050405020304" pitchFamily="18" charset="0"/>
              <a:ea typeface="ＭＳ Ｐゴシック"/>
            </a:endParaRPr>
          </a:p>
        </p:txBody>
      </p:sp>
      <p:pic>
        <p:nvPicPr>
          <p:cNvPr id="4" name="Picture 1" descr="The E M T auscultates at the patient’s midaxillary line, which runs vertically along the side of the torso from the underarm to the waist. The E M T places the bell between the fourth and fifth rib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2350" y="1726164"/>
            <a:ext cx="3719300" cy="446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434714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z="3000" dirty="0"/>
              <a:t>Assessment and Care General Guidelines </a:t>
            </a:r>
            <a:r>
              <a:rPr lang="en-IN" sz="2000" b="0" dirty="0" smtClean="0">
                <a:latin typeface="Times New Roman" panose="02020603050405020304" pitchFamily="18" charset="0"/>
                <a:ea typeface="ＭＳ Ｐゴシック"/>
                <a:cs typeface="ＭＳ Ｐゴシック" pitchFamily="-1" charset="-128"/>
              </a:rPr>
              <a:t>(13 of 13)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r>
              <a:rPr lang="en-US" altLang="en-US" sz="2400" dirty="0">
                <a:latin typeface="+mn-lt"/>
              </a:rPr>
              <a:t>Assessment-Based Approach: Respiratory Distress</a:t>
            </a:r>
          </a:p>
          <a:p>
            <a:pPr lvl="1"/>
            <a:r>
              <a:rPr lang="en-US" altLang="en-US" sz="2400" dirty="0" smtClean="0">
                <a:latin typeface="+mn-lt"/>
              </a:rPr>
              <a:t>Reassessment</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Monitor </a:t>
            </a:r>
            <a:r>
              <a:rPr lang="en-US" altLang="en-US" sz="2400" dirty="0">
                <a:solidFill>
                  <a:srgbClr val="000000"/>
                </a:solidFill>
                <a:latin typeface="+mn-lt"/>
                <a:ea typeface="ＭＳ Ｐゴシック"/>
              </a:rPr>
              <a:t>respiratory rate and tidal volume.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Closely monitor the </a:t>
            </a:r>
            <a:r>
              <a:rPr lang="en-US" altLang="en-US" sz="2400" dirty="0" smtClean="0">
                <a:solidFill>
                  <a:srgbClr val="000000"/>
                </a:solidFill>
                <a:latin typeface="+mn-lt"/>
                <a:ea typeface="ＭＳ Ｐゴシック"/>
              </a:rPr>
              <a:t>S</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O</a:t>
            </a:r>
            <a:r>
              <a:rPr lang="en-US" altLang="en-US" sz="2400" baseline="-25000" dirty="0" smtClean="0">
                <a:solidFill>
                  <a:srgbClr val="000000"/>
                </a:solidFill>
                <a:latin typeface="+mn-lt"/>
                <a:ea typeface="ＭＳ Ｐゴシック"/>
              </a:rPr>
              <a:t>2</a:t>
            </a:r>
            <a:r>
              <a:rPr lang="en-US" altLang="en-US" sz="2400" dirty="0">
                <a:solidFill>
                  <a:srgbClr val="000000"/>
                </a:solidFill>
                <a:latin typeface="+mn-lt"/>
                <a:ea typeface="ＭＳ Ｐゴシック"/>
              </a:rPr>
              <a: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Monitor the heart rate.</a:t>
            </a:r>
          </a:p>
        </p:txBody>
      </p:sp>
    </p:spTree>
    <p:extLst>
      <p:ext uri="{BB962C8B-B14F-4D97-AF65-F5344CB8AC3E}">
        <p14:creationId xmlns:p14="http://schemas.microsoft.com/office/powerpoint/2010/main" val="420166139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mtClean="0">
                <a:latin typeface="Times New Roman" panose="02020603050405020304" pitchFamily="18" charset="0"/>
                <a:ea typeface="ＭＳ Ｐゴシック"/>
                <a:cs typeface="ＭＳ Ｐゴシック" pitchFamily="-1" charset="-128"/>
              </a:rPr>
              <a:t>Case Study Introduction </a:t>
            </a:r>
            <a:r>
              <a:rPr lang="en-IN" sz="2000" b="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E</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T</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 Troy Steel and Oscar Herzog are caring for 5-year-old Sarah Gross, who has a history of asthma and began having difficulty breathing at daycare. Sarah is coughing, and the E</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T</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 can hear wheezing without using a stethoscope. Sarah appears a bit pale, but is alert and cooperative. Sarah's teacher hands Oscar a metered-dose inhaler, telling him it belongs to Sarah.</a:t>
            </a:r>
          </a:p>
        </p:txBody>
      </p:sp>
    </p:spTree>
    <p:extLst>
      <p:ext uri="{BB962C8B-B14F-4D97-AF65-F5344CB8AC3E}">
        <p14:creationId xmlns:p14="http://schemas.microsoft.com/office/powerpoint/2010/main" val="6267237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mtClean="0">
                <a:latin typeface="Times New Roman" panose="02020603050405020304" pitchFamily="18" charset="0"/>
                <a:ea typeface="ＭＳ Ｐゴシック"/>
                <a:cs typeface="ＭＳ Ｐゴシック" pitchFamily="-1" charset="-128"/>
              </a:rPr>
              <a:t>Case Study </a:t>
            </a:r>
            <a:r>
              <a:rPr lang="en-IN" sz="2000" b="0" smtClean="0">
                <a:latin typeface="Times New Roman" panose="02020603050405020304" pitchFamily="18" charset="0"/>
                <a:ea typeface="ＭＳ Ｐゴシック"/>
                <a:cs typeface="ＭＳ Ｐゴシック" pitchFamily="-1" charset="-128"/>
              </a:rPr>
              <a:t>(5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236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anatomical and physiological differences should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keep in mind when assessing a patient of </a:t>
            </a:r>
            <a:r>
              <a:rPr lang="en-US" altLang="en-US" sz="2400" dirty="0" smtClean="0">
                <a:solidFill>
                  <a:srgbClr val="000000"/>
                </a:solidFill>
                <a:latin typeface="Arial (Body)"/>
                <a:ea typeface="ＭＳ Ｐゴシック"/>
              </a:rPr>
              <a:t>Sarah’s </a:t>
            </a:r>
            <a:r>
              <a:rPr lang="en-US" altLang="en-US" sz="2400" dirty="0">
                <a:solidFill>
                  <a:srgbClr val="000000"/>
                </a:solidFill>
                <a:latin typeface="Arial (Body)"/>
                <a:ea typeface="ＭＳ Ｐゴシック"/>
              </a:rPr>
              <a:t>age?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information is needed before the E</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T</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 consider administering medication by metered-dose inhaler?</a:t>
            </a:r>
          </a:p>
        </p:txBody>
      </p:sp>
    </p:spTree>
    <p:extLst>
      <p:ext uri="{BB962C8B-B14F-4D97-AF65-F5344CB8AC3E}">
        <p14:creationId xmlns:p14="http://schemas.microsoft.com/office/powerpoint/2010/main" val="203826182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mtClean="0">
                <a:latin typeface="Times New Roman" panose="02020603050405020304" pitchFamily="18" charset="0"/>
                <a:ea typeface="ＭＳ Ｐゴシック"/>
                <a:cs typeface="ＭＳ Ｐゴシック" pitchFamily="-1" charset="-128"/>
              </a:rPr>
              <a:t>Case Study </a:t>
            </a:r>
            <a:r>
              <a:rPr lang="en-IN" sz="2000" b="0" smtClean="0">
                <a:latin typeface="Times New Roman" panose="02020603050405020304" pitchFamily="18" charset="0"/>
                <a:ea typeface="ＭＳ Ｐゴシック"/>
                <a:cs typeface="ＭＳ Ｐゴシック" pitchFamily="-1" charset="-128"/>
              </a:rPr>
              <a:t>(6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Troy asks the teacher for the original packaging for the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 to </a:t>
            </a:r>
            <a:r>
              <a:rPr lang="en-US" altLang="en-US" sz="2400" dirty="0">
                <a:solidFill>
                  <a:srgbClr val="000000"/>
                </a:solidFill>
                <a:latin typeface="Arial (Body)"/>
                <a:ea typeface="ＭＳ Ｐゴシック"/>
              </a:rPr>
              <a:t>confirm the medication belongs to Sarah, and also confirms that Sarah has not already received any of the medication. Because of </a:t>
            </a:r>
            <a:r>
              <a:rPr lang="en-US" altLang="en-US" sz="2400" dirty="0" smtClean="0">
                <a:solidFill>
                  <a:srgbClr val="000000"/>
                </a:solidFill>
                <a:latin typeface="Arial (Body)"/>
                <a:ea typeface="ＭＳ Ｐゴシック"/>
              </a:rPr>
              <a:t>Sarah’s </a:t>
            </a:r>
            <a:r>
              <a:rPr lang="en-US" altLang="en-US" sz="2400" dirty="0">
                <a:solidFill>
                  <a:srgbClr val="000000"/>
                </a:solidFill>
                <a:latin typeface="Arial (Body)"/>
                <a:ea typeface="ＭＳ Ｐゴシック"/>
              </a:rPr>
              <a:t>age, protocol requires Troy to contact medical direction for an order, which he does. After hearing the report on </a:t>
            </a:r>
            <a:r>
              <a:rPr lang="en-US" altLang="en-US" sz="2400" dirty="0" smtClean="0">
                <a:solidFill>
                  <a:srgbClr val="000000"/>
                </a:solidFill>
                <a:latin typeface="Arial (Body)"/>
                <a:ea typeface="ＭＳ Ｐゴシック"/>
              </a:rPr>
              <a:t>Sarah’s </a:t>
            </a:r>
            <a:r>
              <a:rPr lang="en-US" altLang="en-US" sz="2400" dirty="0">
                <a:solidFill>
                  <a:srgbClr val="000000"/>
                </a:solidFill>
                <a:latin typeface="Arial (Body)"/>
                <a:ea typeface="ＭＳ Ｐゴシック"/>
              </a:rPr>
              <a:t>condition, the physician orders the use of the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8959649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mtClean="0">
                <a:latin typeface="Times New Roman" panose="02020603050405020304" pitchFamily="18" charset="0"/>
                <a:ea typeface="ＭＳ Ｐゴシック"/>
                <a:cs typeface="ＭＳ Ｐゴシック" pitchFamily="-1" charset="-128"/>
              </a:rPr>
              <a:t>Case Study </a:t>
            </a:r>
            <a:r>
              <a:rPr lang="en-IN" sz="2000" b="0" smtClean="0">
                <a:latin typeface="Times New Roman" panose="02020603050405020304" pitchFamily="18" charset="0"/>
                <a:ea typeface="ＭＳ Ｐゴシック"/>
                <a:cs typeface="ＭＳ Ｐゴシック" pitchFamily="-1" charset="-128"/>
              </a:rPr>
              <a:t>(7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359254"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are the steps Troy will use in administering the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a:t>
            </a:r>
            <a:endParaRPr lang="en-US" altLang="en-US" sz="2400" dirty="0">
              <a:solidFill>
                <a:srgbClr val="000000"/>
              </a:solidFill>
              <a:latin typeface="Arial (Body)"/>
              <a:ea typeface="ＭＳ Ｐゴシック"/>
            </a:endParaRP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will Troy look for to determine the effect of the medication?</a:t>
            </a:r>
          </a:p>
        </p:txBody>
      </p:sp>
    </p:spTree>
    <p:extLst>
      <p:ext uri="{BB962C8B-B14F-4D97-AF65-F5344CB8AC3E}">
        <p14:creationId xmlns:p14="http://schemas.microsoft.com/office/powerpoint/2010/main" val="3617273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Conclusion </a:t>
            </a:r>
            <a:r>
              <a:rPr lang="en-IN" sz="2000" b="0" dirty="0" smtClean="0">
                <a:latin typeface="Times New Roman" panose="02020603050405020304" pitchFamily="18" charset="0"/>
                <a:ea typeface="ＭＳ Ｐゴシック"/>
                <a:cs typeface="ＭＳ Ｐゴシック" pitchFamily="-1" charset="-128"/>
              </a:rPr>
              <a:t>(4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Troy coaches Sarah through two inhalations from the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 </a:t>
            </a:r>
            <a:r>
              <a:rPr lang="en-US" altLang="en-US" sz="2400" dirty="0">
                <a:solidFill>
                  <a:srgbClr val="000000"/>
                </a:solidFill>
                <a:latin typeface="Arial (Body)"/>
                <a:ea typeface="ＭＳ Ｐゴシック"/>
              </a:rPr>
              <a:t>En route to the hospital, Troy reassesses Sarah, and finds that her wheezing has nearly resolved, with only faint, scattered expiratory wheezes heard on </a:t>
            </a:r>
            <a:r>
              <a:rPr lang="en-US" altLang="en-US" sz="2400" dirty="0" smtClean="0">
                <a:solidFill>
                  <a:srgbClr val="000000"/>
                </a:solidFill>
                <a:latin typeface="Arial (Body)"/>
                <a:ea typeface="ＭＳ Ｐゴシック"/>
              </a:rPr>
              <a:t>auscultation.</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04387475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Conclusion </a:t>
            </a:r>
            <a:r>
              <a:rPr lang="en-IN" sz="2000" b="0" dirty="0" smtClean="0">
                <a:latin typeface="Times New Roman" panose="02020603050405020304" pitchFamily="18" charset="0"/>
                <a:ea typeface="ＭＳ Ｐゴシック"/>
                <a:cs typeface="ＭＳ Ｐゴシック" pitchFamily="-1" charset="-128"/>
              </a:rPr>
              <a:t>(5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Sarah’s </a:t>
            </a:r>
            <a:r>
              <a:rPr lang="en-US" altLang="en-US" sz="2400" dirty="0">
                <a:solidFill>
                  <a:srgbClr val="000000"/>
                </a:solidFill>
                <a:latin typeface="Arial (Body)"/>
                <a:ea typeface="ＭＳ Ｐゴシック"/>
              </a:rPr>
              <a:t>respiratory rate has decreased from 24 to 20 per minute, her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2400" baseline="-25000" dirty="0" smtClean="0">
                <a:solidFill>
                  <a:srgbClr val="000000"/>
                </a:solidFill>
                <a:latin typeface="Arial (Body)"/>
                <a:ea typeface="ＭＳ Ｐゴシック"/>
              </a:rPr>
              <a:t>2</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has remained steady at 98 percent, and her heart rate has increased from 88 to 96.</a:t>
            </a:r>
          </a:p>
        </p:txBody>
      </p:sp>
    </p:spTree>
    <p:extLst>
      <p:ext uri="{BB962C8B-B14F-4D97-AF65-F5344CB8AC3E}">
        <p14:creationId xmlns:p14="http://schemas.microsoft.com/office/powerpoint/2010/main" val="39348937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Lesson Summary </a:t>
            </a:r>
            <a:r>
              <a:rPr lang="en-IN" sz="2000" b="0" dirty="0" smtClean="0">
                <a:latin typeface="Times New Roman" panose="02020603050405020304" pitchFamily="18" charset="0"/>
                <a:ea typeface="ＭＳ Ｐゴシック"/>
                <a:cs typeface="ＭＳ Ｐゴシック" pitchFamily="-1" charset="-128"/>
              </a:rPr>
              <a:t>(1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Respiratory emergencies range from respiratory distress, to respiratory failure, to respiratory arrest.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There are many causes of respiratory emergencies.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Infants, children, and geriatric patients can present differently than adults when experiencing a respiratory emergency.</a:t>
            </a:r>
          </a:p>
        </p:txBody>
      </p:sp>
    </p:spTree>
    <p:extLst>
      <p:ext uri="{BB962C8B-B14F-4D97-AF65-F5344CB8AC3E}">
        <p14:creationId xmlns:p14="http://schemas.microsoft.com/office/powerpoint/2010/main" val="189138021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Lesson Summary </a:t>
            </a:r>
            <a:r>
              <a:rPr lang="en-IN" sz="2000" b="0" dirty="0" smtClean="0">
                <a:latin typeface="Times New Roman" panose="02020603050405020304" pitchFamily="18" charset="0"/>
                <a:ea typeface="ＭＳ Ｐゴシック"/>
                <a:cs typeface="ＭＳ Ｐゴシック" pitchFamily="-1" charset="-128"/>
              </a:rPr>
              <a:t>(2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No matter the underlying cause, respiratory emergencies have many signs and symptoms in common.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E</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T</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 must know when to administer oxygen and must recognize when to provide positive pressure ventilation.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Respiratory compromise is the most common cause of cardiac arrest in pediatric patients.</a:t>
            </a:r>
          </a:p>
        </p:txBody>
      </p:sp>
    </p:spTree>
    <p:extLst>
      <p:ext uri="{BB962C8B-B14F-4D97-AF65-F5344CB8AC3E}">
        <p14:creationId xmlns:p14="http://schemas.microsoft.com/office/powerpoint/2010/main" val="352318936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mtClean="0">
                <a:latin typeface="Times New Roman" panose="02020603050405020304" pitchFamily="18" charset="0"/>
                <a:ea typeface="ＭＳ Ｐゴシック"/>
                <a:cs typeface="ＭＳ Ｐゴシック" pitchFamily="-1" charset="-128"/>
              </a:rPr>
              <a:t>Lesson Summary </a:t>
            </a:r>
            <a:r>
              <a:rPr lang="en-IN" sz="2000" b="0" smtClean="0">
                <a:latin typeface="Times New Roman" panose="02020603050405020304" pitchFamily="18" charset="0"/>
                <a:ea typeface="ＭＳ Ｐゴシック"/>
                <a:cs typeface="ＭＳ Ｐゴシック" pitchFamily="-1" charset="-128"/>
              </a:rPr>
              <a:t>(3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Some patients with histories of respiratory conditions have metered-dose inhalers or small-volume nebulizers to deliver beta</a:t>
            </a:r>
            <a:r>
              <a:rPr lang="en-US" altLang="en-US" sz="2400" baseline="-25000" dirty="0">
                <a:solidFill>
                  <a:srgbClr val="000000"/>
                </a:solidFill>
                <a:latin typeface="Arial (Body)"/>
                <a:ea typeface="ＭＳ Ｐゴシック"/>
              </a:rPr>
              <a:t>2</a:t>
            </a:r>
            <a:r>
              <a:rPr lang="en-US" altLang="en-US" sz="2400" dirty="0">
                <a:solidFill>
                  <a:srgbClr val="000000"/>
                </a:solidFill>
                <a:latin typeface="Arial (Body)"/>
                <a:ea typeface="ＭＳ Ｐゴシック"/>
              </a:rPr>
              <a:t> agonists, which act as bronchodilators.</a:t>
            </a:r>
          </a:p>
        </p:txBody>
      </p:sp>
    </p:spTree>
    <p:extLst>
      <p:ext uri="{BB962C8B-B14F-4D97-AF65-F5344CB8AC3E}">
        <p14:creationId xmlns:p14="http://schemas.microsoft.com/office/powerpoint/2010/main" val="1385274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sz="3200" dirty="0" smtClean="0">
                <a:latin typeface="Times New Roman" panose="02020603050405020304" pitchFamily="18" charset="0"/>
                <a:ea typeface="ＭＳ Ｐゴシック"/>
              </a:rPr>
              <a:t>Auscultate the Posterior Chest Below the Tip of the Scapula on Each Midscapular Line</a:t>
            </a:r>
            <a:endParaRPr lang="en-US" altLang="en-US" sz="3200" dirty="0">
              <a:latin typeface="Times New Roman" panose="02020603050405020304" pitchFamily="18" charset="0"/>
              <a:ea typeface="ＭＳ Ｐゴシック"/>
            </a:endParaRPr>
          </a:p>
        </p:txBody>
      </p:sp>
      <p:pic>
        <p:nvPicPr>
          <p:cNvPr id="4" name="Picture 1" descr="The E M T auscultates at the patient’s back on the right midscapular line, which runs vertically from the middle of the trapezius through the scapula to the wais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4644" y="1867619"/>
            <a:ext cx="3434711" cy="412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682984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Lesson Summary </a:t>
            </a:r>
            <a:r>
              <a:rPr lang="en-IN" sz="2000" b="0" dirty="0" smtClean="0">
                <a:latin typeface="Times New Roman" panose="02020603050405020304" pitchFamily="18" charset="0"/>
                <a:ea typeface="ＭＳ Ｐゴシック"/>
                <a:cs typeface="ＭＳ Ｐゴシック" pitchFamily="-1" charset="-128"/>
              </a:rPr>
              <a:t>(4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2365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Infants, children, and geriatric patients may present differently than adults with respiratory problems, and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 must </a:t>
            </a:r>
            <a:r>
              <a:rPr lang="en-US" altLang="en-US" sz="2400" dirty="0">
                <a:solidFill>
                  <a:srgbClr val="000000"/>
                </a:solidFill>
                <a:latin typeface="Arial (Body)"/>
                <a:ea typeface="ＭＳ Ｐゴシック"/>
              </a:rPr>
              <a:t>be prepared to intervene promptly.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Reassessment is a critical step in the management of patients with respiratory emergencies.</a:t>
            </a:r>
          </a:p>
        </p:txBody>
      </p:sp>
    </p:spTree>
    <p:extLst>
      <p:ext uri="{BB962C8B-B14F-4D97-AF65-F5344CB8AC3E}">
        <p14:creationId xmlns:p14="http://schemas.microsoft.com/office/powerpoint/2010/main" val="89428827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Correct! </a:t>
            </a:r>
            <a:r>
              <a:rPr lang="en-US"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2160916"/>
          </a:xfrm>
        </p:spPr>
        <p:txBody>
          <a:bodyPr wrap="square" lIns="91425" tIns="91425" rIns="91425" bIns="91425">
            <a:noAutofit/>
          </a:bodyPr>
          <a:lstStyle/>
          <a:p>
            <a:pPr marL="0" lvl="0" indent="0" fontAlgn="base">
              <a:spcBef>
                <a:spcPts val="1000"/>
              </a:spcBef>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rPr>
              <a:t>Emphysema is characterized by destruction of alveolar walls with loss of elasticity and distention of the alveoli, which impairs gas exchange and increases resistance in the airway.</a:t>
            </a:r>
          </a:p>
          <a:p>
            <a:pPr marL="0" indent="0" fontAlgn="base">
              <a:spcBef>
                <a:spcPts val="1000"/>
              </a:spcBef>
              <a:spcAft>
                <a:spcPct val="0"/>
              </a:spcAft>
              <a:buSzPts val="2400"/>
              <a:buNone/>
            </a:pPr>
            <a:r>
              <a:rPr lang="en-US" altLang="en-US" sz="2400" kern="1200" dirty="0">
                <a:solidFill>
                  <a:srgbClr val="000000"/>
                </a:solidFill>
                <a:latin typeface="Arial (Body)"/>
                <a:ea typeface="ＭＳ Ｐゴシック" panose="020B0600070205080204" pitchFamily="34" charset="-128"/>
                <a:hlinkClick r:id="rId2" action="ppaction://hlinksldjump"/>
              </a:rPr>
              <a:t>Click here to return to the program</a:t>
            </a:r>
            <a:r>
              <a:rPr lang="en-US" altLang="en-US" sz="2400" kern="1200" dirty="0" smtClean="0">
                <a:solidFill>
                  <a:srgbClr val="000000"/>
                </a:solidFill>
                <a:latin typeface="Arial (Body)"/>
                <a:ea typeface="ＭＳ Ｐゴシック" panose="020B0600070205080204" pitchFamily="34" charset="-128"/>
                <a:hlinkClick r:id="rId2" action="ppaction://hlinksldjump"/>
              </a:rPr>
              <a:t>.</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60377612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Incorrect </a:t>
            </a:r>
            <a:r>
              <a:rPr lang="en-US" sz="2000" b="0" smtClean="0">
                <a:latin typeface="Times New Roman" panose="02020603050405020304" pitchFamily="18" charset="0"/>
                <a:ea typeface="ＭＳ Ｐゴシック"/>
                <a:cs typeface="ＭＳ Ｐゴシック" pitchFamily="-1" charset="-128"/>
              </a:rPr>
              <a:t>(1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29927"/>
          </a:xfrm>
        </p:spPr>
        <p:txBody>
          <a:bodyPr wrap="square" lIns="91425" tIns="91425" rIns="91425" bIns="91425">
            <a:noAutofit/>
          </a:bodyPr>
          <a:lstStyle/>
          <a:p>
            <a:pPr marL="0" lvl="0" indent="0" fontAlgn="base">
              <a:spcBef>
                <a:spcPts val="100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The obstruction of blood flow through the pulmonary arteries, often from a blood clot, is called a pulmonary embolism, which leads to decreased lung perfusion, despite normal ventilation</a:t>
            </a:r>
            <a:r>
              <a:rPr lang="en-US" altLang="en-US" sz="2400" kern="1200" dirty="0" smtClean="0">
                <a:solidFill>
                  <a:srgbClr val="000000"/>
                </a:solidFill>
                <a:latin typeface="Arial (Body)"/>
                <a:ea typeface="ＭＳ Ｐゴシック" panose="020B0600070205080204" pitchFamily="34" charset="-128"/>
              </a:rPr>
              <a:t>.</a:t>
            </a:r>
          </a:p>
          <a:p>
            <a:pPr marL="0" indent="0" fontAlgn="base">
              <a:spcBef>
                <a:spcPts val="1000"/>
              </a:spcBef>
              <a:spcAft>
                <a:spcPct val="0"/>
              </a:spcAft>
              <a:buSzPts val="2400"/>
              <a:buNone/>
            </a:pPr>
            <a:r>
              <a:rPr lang="en-US" altLang="en-US" sz="2400" kern="1200" dirty="0">
                <a:solidFill>
                  <a:srgbClr val="000000"/>
                </a:solidFill>
                <a:latin typeface="Arial (Body)"/>
                <a:ea typeface="ＭＳ Ｐゴシック" panose="020B0600070205080204" pitchFamily="34" charset="-128"/>
                <a:hlinkClick r:id="rId2" action="ppaction://hlinksldjump"/>
              </a:rPr>
              <a:t>Click here to return to the quiz</a:t>
            </a:r>
            <a:r>
              <a:rPr lang="en-US" altLang="en-US" sz="2400" kern="1200" dirty="0" smtClean="0">
                <a:solidFill>
                  <a:srgbClr val="000000"/>
                </a:solidFill>
                <a:latin typeface="Arial (Body)"/>
                <a:ea typeface="ＭＳ Ｐゴシック" panose="020B0600070205080204" pitchFamily="34" charset="-128"/>
                <a:hlinkClick r:id="rId2" action="ppaction://hlinksldjump"/>
              </a:rPr>
              <a:t>.</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192304166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Incorrect </a:t>
            </a:r>
            <a:r>
              <a:rPr lang="en-US" sz="2000" b="0" smtClean="0">
                <a:latin typeface="Times New Roman" panose="02020603050405020304" pitchFamily="18" charset="0"/>
                <a:ea typeface="ＭＳ Ｐゴシック"/>
                <a:cs typeface="ＭＳ Ｐゴシック" pitchFamily="-1" charset="-128"/>
              </a:rPr>
              <a:t>(2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15859"/>
          </a:xfrm>
        </p:spPr>
        <p:txBody>
          <a:bodyPr wrap="square" lIns="91425" tIns="91425" rIns="91425" bIns="91425">
            <a:noAutofit/>
          </a:bodyPr>
          <a:lstStyle/>
          <a:p>
            <a:pPr marL="0" lvl="0" indent="0" fontAlgn="base">
              <a:spcBef>
                <a:spcPts val="1000"/>
              </a:spcBef>
              <a:spcAft>
                <a:spcPct val="0"/>
              </a:spcAft>
              <a:buSzPts val="2400"/>
              <a:buNone/>
              <a:tabLst/>
            </a:pPr>
            <a:r>
              <a:rPr lang="en-US" altLang="en-US" sz="2400" kern="1200" dirty="0" smtClean="0">
                <a:solidFill>
                  <a:srgbClr val="000000"/>
                </a:solidFill>
                <a:latin typeface="Arial (Body)"/>
                <a:ea typeface="ＭＳ Ｐゴシック" panose="020B0600070205080204" pitchFamily="34" charset="-128"/>
              </a:rPr>
              <a:t>Inflammation of the bronchi and bronchioles, with increased mucus production and persistent coughing is characteristic of chronic bronchitis.</a:t>
            </a:r>
          </a:p>
          <a:p>
            <a:pPr marL="0" indent="0" fontAlgn="base">
              <a:spcBef>
                <a:spcPts val="1000"/>
              </a:spcBef>
              <a:spcAft>
                <a:spcPct val="0"/>
              </a:spcAft>
              <a:buSzPts val="2400"/>
              <a:buNone/>
            </a:pPr>
            <a:r>
              <a:rPr lang="en-US" altLang="en-US" sz="2400" kern="1200" dirty="0">
                <a:solidFill>
                  <a:srgbClr val="000000"/>
                </a:solidFill>
                <a:latin typeface="Arial (Body)"/>
                <a:ea typeface="ＭＳ Ｐゴシック" panose="020B0600070205080204" pitchFamily="34" charset="-128"/>
                <a:hlinkClick r:id="rId2" action="ppaction://hlinksldjump"/>
              </a:rPr>
              <a:t>Click here to return to the quiz</a:t>
            </a:r>
            <a:r>
              <a:rPr lang="en-US" altLang="en-US" sz="2400" kern="1200" dirty="0" smtClean="0">
                <a:solidFill>
                  <a:srgbClr val="000000"/>
                </a:solidFill>
                <a:latin typeface="Arial (Body)"/>
                <a:ea typeface="ＭＳ Ｐゴシック" panose="020B0600070205080204" pitchFamily="34" charset="-128"/>
                <a:hlinkClick r:id="rId2" action="ppaction://hlinksldjump"/>
              </a:rPr>
              <a:t>.</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262924795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Incorrect </a:t>
            </a:r>
            <a:r>
              <a:rPr lang="en-US" sz="2000" b="0" smtClean="0">
                <a:latin typeface="Times New Roman" panose="02020603050405020304" pitchFamily="18" charset="0"/>
                <a:ea typeface="ＭＳ Ｐゴシック"/>
                <a:cs typeface="ＭＳ Ｐゴシック" pitchFamily="-1" charset="-128"/>
              </a:rPr>
              <a:t>(3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1902124"/>
          </a:xfrm>
        </p:spPr>
        <p:txBody>
          <a:bodyPr wrap="square" lIns="91425" tIns="91425" rIns="91425" bIns="91425">
            <a:noAutofit/>
          </a:bodyPr>
          <a:lstStyle/>
          <a:p>
            <a:pPr marL="0" lvl="0" indent="0" fontAlgn="base">
              <a:spcBef>
                <a:spcPts val="100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When a lung suddenly partially collapses without a history of trauma, this is known as spontaneous pneumothorax</a:t>
            </a:r>
            <a:r>
              <a:rPr lang="en-US" altLang="en-US" sz="2400" kern="1200" dirty="0" smtClean="0">
                <a:solidFill>
                  <a:srgbClr val="000000"/>
                </a:solidFill>
                <a:latin typeface="Arial (Body)"/>
                <a:ea typeface="ＭＳ Ｐゴシック" panose="020B0600070205080204" pitchFamily="34" charset="-128"/>
              </a:rPr>
              <a:t>.</a:t>
            </a:r>
          </a:p>
          <a:p>
            <a:pPr marL="0" indent="0" fontAlgn="base">
              <a:spcBef>
                <a:spcPts val="1000"/>
              </a:spcBef>
              <a:spcAft>
                <a:spcPct val="0"/>
              </a:spcAft>
              <a:buSzPts val="2400"/>
              <a:buNone/>
            </a:pPr>
            <a:r>
              <a:rPr lang="en-US" altLang="en-US" sz="2400" kern="1200" dirty="0">
                <a:solidFill>
                  <a:srgbClr val="000000"/>
                </a:solidFill>
                <a:latin typeface="Arial (Body)"/>
                <a:ea typeface="ＭＳ Ｐゴシック" panose="020B0600070205080204" pitchFamily="34" charset="-128"/>
                <a:hlinkClick r:id="rId2" action="ppaction://hlinksldjump"/>
              </a:rPr>
              <a:t>Click here to return to the quiz</a:t>
            </a:r>
            <a:r>
              <a:rPr lang="en-US" altLang="en-US" sz="2400" kern="1200" dirty="0" smtClean="0">
                <a:solidFill>
                  <a:srgbClr val="000000"/>
                </a:solidFill>
                <a:latin typeface="Arial (Body)"/>
                <a:ea typeface="ＭＳ Ｐゴシック" panose="020B0600070205080204" pitchFamily="34" charset="-128"/>
                <a:hlinkClick r:id="rId2" action="ppaction://hlinksldjump"/>
              </a:rPr>
              <a:t>.</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27536291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Correct! </a:t>
            </a:r>
            <a:r>
              <a:rPr lang="en-US" sz="2000" b="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1833112"/>
          </a:xfrm>
        </p:spPr>
        <p:txBody>
          <a:bodyPr wrap="square" lIns="91425" tIns="91425" rIns="91425" bIns="91425">
            <a:noAutofit/>
          </a:bodyPr>
          <a:lstStyle/>
          <a:p>
            <a:pPr marL="0" lvl="0" indent="0" fontAlgn="base">
              <a:spcBef>
                <a:spcPts val="100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Advair Diskus is a combination of a long-acting beta</a:t>
            </a:r>
            <a:r>
              <a:rPr lang="en-US" altLang="en-US" sz="2400" kern="1200" baseline="-25000" dirty="0">
                <a:solidFill>
                  <a:srgbClr val="000000"/>
                </a:solidFill>
                <a:latin typeface="Arial (Body)"/>
                <a:ea typeface="ＭＳ Ｐゴシック" panose="020B0600070205080204" pitchFamily="34" charset="-128"/>
              </a:rPr>
              <a:t>2</a:t>
            </a:r>
            <a:r>
              <a:rPr lang="en-US" altLang="en-US" sz="2400" kern="1200" dirty="0">
                <a:solidFill>
                  <a:srgbClr val="000000"/>
                </a:solidFill>
                <a:latin typeface="Arial (Body)"/>
                <a:ea typeface="ＭＳ Ｐゴシック" panose="020B0600070205080204" pitchFamily="34" charset="-128"/>
              </a:rPr>
              <a:t> agonist and a steroid and is not intended for use in a respiratory emergency</a:t>
            </a:r>
            <a:r>
              <a:rPr lang="en-US" altLang="en-US" sz="2400" kern="1200" dirty="0" smtClean="0">
                <a:solidFill>
                  <a:srgbClr val="000000"/>
                </a:solidFill>
                <a:latin typeface="Arial (Body)"/>
                <a:ea typeface="ＭＳ Ｐゴシック" panose="020B0600070205080204" pitchFamily="34" charset="-128"/>
              </a:rPr>
              <a:t>.</a:t>
            </a:r>
          </a:p>
          <a:p>
            <a:pPr marL="0" indent="0" fontAlgn="base">
              <a:spcBef>
                <a:spcPts val="1000"/>
              </a:spcBef>
              <a:spcAft>
                <a:spcPct val="0"/>
              </a:spcAft>
              <a:buSzPts val="2400"/>
              <a:buNone/>
            </a:pPr>
            <a:r>
              <a:rPr lang="en-US" altLang="en-US" sz="2400" kern="1200" dirty="0">
                <a:solidFill>
                  <a:srgbClr val="000000"/>
                </a:solidFill>
                <a:latin typeface="Arial (Body)"/>
                <a:ea typeface="ＭＳ Ｐゴシック" panose="020B0600070205080204" pitchFamily="34" charset="-128"/>
                <a:hlinkClick r:id="rId2" action="ppaction://hlinksldjump"/>
              </a:rPr>
              <a:t>Click here to return to the program</a:t>
            </a:r>
            <a:r>
              <a:rPr lang="en-US" altLang="en-US" sz="2400" kern="1200" dirty="0" smtClean="0">
                <a:solidFill>
                  <a:srgbClr val="000000"/>
                </a:solidFill>
                <a:latin typeface="Arial (Body)"/>
                <a:ea typeface="ＭＳ Ｐゴシック" panose="020B0600070205080204" pitchFamily="34" charset="-128"/>
                <a:hlinkClick r:id="rId2" action="ppaction://hlinksldjump"/>
              </a:rPr>
              <a:t>.</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60421010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Incorrect </a:t>
            </a:r>
            <a:r>
              <a:rPr lang="en-US" sz="2000" b="0" smtClean="0">
                <a:latin typeface="Times New Roman" panose="02020603050405020304" pitchFamily="18" charset="0"/>
                <a:ea typeface="ＭＳ Ｐゴシック"/>
                <a:cs typeface="ＭＳ Ｐゴシック" pitchFamily="-1" charset="-128"/>
              </a:rPr>
              <a:t>(4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1488056"/>
          </a:xfrm>
        </p:spPr>
        <p:txBody>
          <a:bodyPr wrap="square" lIns="91425" tIns="91425" rIns="91425" bIns="91425">
            <a:noAutofit/>
          </a:bodyPr>
          <a:lstStyle/>
          <a:p>
            <a:pPr marL="0" lvl="0" indent="0" fontAlgn="base">
              <a:spcBef>
                <a:spcPts val="1000"/>
              </a:spcBef>
              <a:buSzPts val="2400"/>
              <a:buNone/>
              <a:tabLst/>
            </a:pPr>
            <a:r>
              <a:rPr lang="en-US" altLang="en-US" sz="2400" kern="1200" dirty="0">
                <a:solidFill>
                  <a:srgbClr val="000000"/>
                </a:solidFill>
                <a:latin typeface="Arial (Body)"/>
                <a:ea typeface="ＭＳ Ｐゴシック" panose="020B0600070205080204" pitchFamily="34" charset="-128"/>
              </a:rPr>
              <a:t>Albuterol is a beta</a:t>
            </a:r>
            <a:r>
              <a:rPr lang="en-US" altLang="en-US" sz="2400" kern="1200" baseline="-25000" dirty="0">
                <a:solidFill>
                  <a:srgbClr val="000000"/>
                </a:solidFill>
                <a:latin typeface="Arial (Body)"/>
                <a:ea typeface="ＭＳ Ｐゴシック" panose="020B0600070205080204" pitchFamily="34" charset="-128"/>
              </a:rPr>
              <a:t>2</a:t>
            </a:r>
            <a:r>
              <a:rPr lang="en-US" altLang="en-US" sz="2400" kern="1200" dirty="0">
                <a:solidFill>
                  <a:srgbClr val="000000"/>
                </a:solidFill>
                <a:latin typeface="Arial (Body)"/>
                <a:ea typeface="ＭＳ Ｐゴシック" panose="020B0600070205080204" pitchFamily="34" charset="-128"/>
              </a:rPr>
              <a:t> agonist that may be used in a respiratory emergency</a:t>
            </a:r>
            <a:r>
              <a:rPr lang="en-US" altLang="en-US" sz="2400" kern="1200" dirty="0" smtClean="0">
                <a:solidFill>
                  <a:srgbClr val="000000"/>
                </a:solidFill>
                <a:latin typeface="Arial (Body)"/>
                <a:ea typeface="ＭＳ Ｐゴシック" panose="020B0600070205080204" pitchFamily="34" charset="-128"/>
              </a:rPr>
              <a:t>.</a:t>
            </a:r>
          </a:p>
          <a:p>
            <a:pPr marL="0" indent="0" fontAlgn="base">
              <a:spcBef>
                <a:spcPts val="1000"/>
              </a:spcBef>
              <a:buSzPts val="2400"/>
              <a:buNone/>
            </a:pPr>
            <a:r>
              <a:rPr lang="en-US" altLang="en-US" sz="2400" kern="1200" dirty="0">
                <a:solidFill>
                  <a:srgbClr val="000000"/>
                </a:solidFill>
                <a:latin typeface="Arial (Body)"/>
                <a:ea typeface="ＭＳ Ｐゴシック" panose="020B0600070205080204" pitchFamily="34" charset="-128"/>
                <a:hlinkClick r:id="rId2" action="ppaction://hlinksldjump"/>
              </a:rPr>
              <a:t>Click here to return to the quiz</a:t>
            </a:r>
            <a:r>
              <a:rPr lang="en-US" altLang="en-US" sz="2400" kern="1200" dirty="0" smtClean="0">
                <a:solidFill>
                  <a:srgbClr val="000000"/>
                </a:solidFill>
                <a:latin typeface="Arial (Body)"/>
                <a:ea typeface="ＭＳ Ｐゴシック" panose="020B0600070205080204" pitchFamily="34" charset="-128"/>
                <a:hlinkClick r:id="rId2" action="ppaction://hlinksldjump"/>
              </a:rPr>
              <a:t>.</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97611936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Incorrect </a:t>
            </a:r>
            <a:r>
              <a:rPr lang="en-US" sz="2000" b="0" smtClean="0">
                <a:latin typeface="Times New Roman" panose="02020603050405020304" pitchFamily="18" charset="0"/>
                <a:ea typeface="ＭＳ Ｐゴシック"/>
                <a:cs typeface="ＭＳ Ｐゴシック" pitchFamily="-1" charset="-128"/>
              </a:rPr>
              <a:t>(5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1"/>
            <a:ext cx="8229600" cy="1531188"/>
          </a:xfrm>
        </p:spPr>
        <p:txBody>
          <a:bodyPr wrap="square" lIns="91425" tIns="91425" rIns="91425" bIns="91425">
            <a:noAutofit/>
          </a:bodyPr>
          <a:lstStyle/>
          <a:p>
            <a:pPr marL="0" lvl="0" indent="0" fontAlgn="base">
              <a:spcBef>
                <a:spcPts val="100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Levalbuterol is a beta</a:t>
            </a:r>
            <a:r>
              <a:rPr lang="en-US" altLang="en-US" sz="2400" kern="1200" baseline="-25000" dirty="0">
                <a:solidFill>
                  <a:srgbClr val="000000"/>
                </a:solidFill>
                <a:latin typeface="Arial (Body)"/>
                <a:ea typeface="ＭＳ Ｐゴシック" panose="020B0600070205080204" pitchFamily="34" charset="-128"/>
              </a:rPr>
              <a:t>2</a:t>
            </a:r>
            <a:r>
              <a:rPr lang="en-US" altLang="en-US" sz="2400" kern="1200" dirty="0">
                <a:solidFill>
                  <a:srgbClr val="000000"/>
                </a:solidFill>
                <a:latin typeface="Arial (Body)"/>
                <a:ea typeface="ＭＳ Ｐゴシック" panose="020B0600070205080204" pitchFamily="34" charset="-128"/>
              </a:rPr>
              <a:t> agonist that may be used in a respiratory emergency</a:t>
            </a:r>
            <a:r>
              <a:rPr lang="en-US" altLang="en-US" sz="2400" kern="1200" dirty="0" smtClean="0">
                <a:solidFill>
                  <a:srgbClr val="000000"/>
                </a:solidFill>
                <a:latin typeface="Arial (Body)"/>
                <a:ea typeface="ＭＳ Ｐゴシック" panose="020B0600070205080204" pitchFamily="34" charset="-128"/>
              </a:rPr>
              <a:t>.</a:t>
            </a:r>
          </a:p>
          <a:p>
            <a:pPr marL="0" indent="0" fontAlgn="base">
              <a:spcBef>
                <a:spcPts val="1000"/>
              </a:spcBef>
              <a:spcAft>
                <a:spcPct val="0"/>
              </a:spcAft>
              <a:buSzPts val="2400"/>
              <a:buNone/>
            </a:pPr>
            <a:r>
              <a:rPr lang="en-US" altLang="en-US" sz="2400" kern="1200" dirty="0">
                <a:solidFill>
                  <a:srgbClr val="000000"/>
                </a:solidFill>
                <a:latin typeface="Arial (Body)"/>
                <a:ea typeface="ＭＳ Ｐゴシック" panose="020B0600070205080204" pitchFamily="34" charset="-128"/>
                <a:hlinkClick r:id="rId2" action="ppaction://hlinksldjump"/>
              </a:rPr>
              <a:t>Click here to return to the quiz</a:t>
            </a:r>
            <a:r>
              <a:rPr lang="en-US" altLang="en-US" sz="2400" kern="1200" dirty="0" smtClean="0">
                <a:solidFill>
                  <a:srgbClr val="000000"/>
                </a:solidFill>
                <a:latin typeface="Arial (Body)"/>
                <a:ea typeface="ＭＳ Ｐゴシック" panose="020B0600070205080204" pitchFamily="34" charset="-128"/>
                <a:hlinkClick r:id="rId2" action="ppaction://hlinksldjump"/>
              </a:rPr>
              <a:t>.</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53633761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Incorrect </a:t>
            </a:r>
            <a:r>
              <a:rPr lang="en-US" sz="2000" b="0" smtClean="0">
                <a:latin typeface="Times New Roman" panose="02020603050405020304" pitchFamily="18" charset="0"/>
                <a:ea typeface="ＭＳ Ｐゴシック"/>
                <a:cs typeface="ＭＳ Ｐゴシック" pitchFamily="-1" charset="-128"/>
              </a:rPr>
              <a:t>(6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384539"/>
          </a:xfrm>
        </p:spPr>
        <p:txBody>
          <a:bodyPr wrap="square" lIns="91425" tIns="91425" rIns="91425" bIns="91425">
            <a:noAutofit/>
          </a:bodyPr>
          <a:lstStyle/>
          <a:p>
            <a:pPr marL="0" lvl="0" indent="0" fontAlgn="base">
              <a:spcBef>
                <a:spcPts val="1000"/>
              </a:spcBef>
              <a:spcAft>
                <a:spcPct val="0"/>
              </a:spcAft>
              <a:buSzPts val="2400"/>
              <a:buNone/>
              <a:tabLst/>
            </a:pPr>
            <a:r>
              <a:rPr lang="en-US" altLang="en-US" sz="2400" kern="1200" dirty="0">
                <a:solidFill>
                  <a:srgbClr val="000000"/>
                </a:solidFill>
                <a:latin typeface="Arial (Body)"/>
                <a:ea typeface="ＭＳ Ｐゴシック" panose="020B0600070205080204" pitchFamily="34" charset="-128"/>
              </a:rPr>
              <a:t>Metaproterenol is a beta</a:t>
            </a:r>
            <a:r>
              <a:rPr lang="en-US" altLang="en-US" sz="2400" kern="1200" baseline="-25000" dirty="0">
                <a:solidFill>
                  <a:srgbClr val="000000"/>
                </a:solidFill>
                <a:latin typeface="Arial (Body)"/>
                <a:ea typeface="ＭＳ Ｐゴシック" panose="020B0600070205080204" pitchFamily="34" charset="-128"/>
              </a:rPr>
              <a:t>2</a:t>
            </a:r>
            <a:r>
              <a:rPr lang="en-US" altLang="en-US" sz="2400" kern="1200" dirty="0">
                <a:solidFill>
                  <a:srgbClr val="000000"/>
                </a:solidFill>
                <a:latin typeface="Arial (Body)"/>
                <a:ea typeface="ＭＳ Ｐゴシック" panose="020B0600070205080204" pitchFamily="34" charset="-128"/>
              </a:rPr>
              <a:t> agonist that may be used in a respiratory emergency</a:t>
            </a:r>
            <a:r>
              <a:rPr lang="en-US" altLang="en-US" sz="2400" kern="1200" dirty="0" smtClean="0">
                <a:solidFill>
                  <a:srgbClr val="000000"/>
                </a:solidFill>
                <a:latin typeface="Arial (Body)"/>
                <a:ea typeface="ＭＳ Ｐゴシック" panose="020B0600070205080204" pitchFamily="34" charset="-128"/>
              </a:rPr>
              <a:t>.</a:t>
            </a:r>
          </a:p>
          <a:p>
            <a:pPr marL="0" indent="0" fontAlgn="base">
              <a:spcBef>
                <a:spcPts val="1000"/>
              </a:spcBef>
              <a:spcAft>
                <a:spcPct val="0"/>
              </a:spcAft>
              <a:buSzPts val="2400"/>
              <a:buNone/>
            </a:pPr>
            <a:r>
              <a:rPr lang="en-US" altLang="en-US" sz="2400" kern="1200" dirty="0">
                <a:solidFill>
                  <a:srgbClr val="000000"/>
                </a:solidFill>
                <a:latin typeface="Arial (Body)"/>
                <a:ea typeface="ＭＳ Ｐゴシック" panose="020B0600070205080204" pitchFamily="34" charset="-128"/>
                <a:hlinkClick r:id="rId2" action="ppaction://hlinksldjump"/>
              </a:rPr>
              <a:t>Click here to return to the quiz</a:t>
            </a:r>
            <a:r>
              <a:rPr lang="en-US" altLang="en-US" sz="2400" kern="1200" dirty="0" smtClean="0">
                <a:solidFill>
                  <a:srgbClr val="000000"/>
                </a:solidFill>
                <a:latin typeface="Arial (Body)"/>
                <a:ea typeface="ＭＳ Ｐゴシック" panose="020B0600070205080204" pitchFamily="34" charset="-128"/>
                <a:hlinkClick r:id="rId2" action="ppaction://hlinksldjump"/>
              </a:rPr>
              <a:t>.</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364225481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r>
              <a:rPr lang="en-US" dirty="0"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2"/>
          <a:srcRect/>
          <a:stretch>
            <a:fillRect/>
          </a:stretch>
        </p:blipFill>
        <p:spPr bwMode="auto">
          <a:xfrm>
            <a:off x="767157"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9643619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z="3200" smtClean="0">
                <a:latin typeface="Times New Roman" panose="02020603050405020304" pitchFamily="18" charset="0"/>
                <a:ea typeface="ＭＳ Ｐゴシック"/>
                <a:cs typeface="ＭＳ Ｐゴシック" pitchFamily="-1" charset="-128"/>
              </a:rPr>
              <a:t>Respiratory Anatomy, Physiology, and Pathophysiology </a:t>
            </a:r>
            <a:r>
              <a:rPr lang="en-IN" sz="2000" b="0" smtClean="0">
                <a:latin typeface="Times New Roman" panose="02020603050405020304" pitchFamily="18" charset="0"/>
                <a:ea typeface="ＭＳ Ｐゴシック"/>
                <a:cs typeface="ＭＳ Ｐゴシック" pitchFamily="-1" charset="-128"/>
              </a:rPr>
              <a:t>(4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Abnormal Breathing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Assessing Breath Sounds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Abnormal breath sounds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Wheezing</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Rhonchi</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Crackles</a:t>
            </a:r>
          </a:p>
        </p:txBody>
      </p:sp>
    </p:spTree>
    <p:extLst>
      <p:ext uri="{BB962C8B-B14F-4D97-AF65-F5344CB8AC3E}">
        <p14:creationId xmlns:p14="http://schemas.microsoft.com/office/powerpoint/2010/main" val="1109784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Respiratory Distress </a:t>
            </a:r>
            <a:r>
              <a:rPr lang="en-IN" sz="2000" b="0" dirty="0" smtClean="0">
                <a:latin typeface="Times New Roman" panose="02020603050405020304" pitchFamily="18" charset="0"/>
                <a:ea typeface="ＭＳ Ｐゴシック"/>
                <a:cs typeface="ＭＳ Ｐゴシック" pitchFamily="-1" charset="-128"/>
              </a:rPr>
              <a:t>(1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Inadequate breathing leads to hypoxemia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2400" baseline="-25000" dirty="0" smtClean="0">
                <a:solidFill>
                  <a:srgbClr val="000000"/>
                </a:solidFill>
                <a:latin typeface="Arial (Body)"/>
                <a:ea typeface="ＭＳ Ｐゴシック"/>
              </a:rPr>
              <a:t>2 </a:t>
            </a:r>
            <a:r>
              <a:rPr lang="en-US" altLang="en-US" sz="2400" dirty="0">
                <a:solidFill>
                  <a:srgbClr val="000000"/>
                </a:solidFill>
                <a:latin typeface="Arial (Body)"/>
                <a:ea typeface="ＭＳ Ｐゴシック"/>
              </a:rPr>
              <a:t>&lt;94%) and hypercarbia.</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Hypoxemia leads to cardiovascular failure and hypoperfusion.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Untreated, inadequate breathing leads to death.</a:t>
            </a:r>
          </a:p>
        </p:txBody>
      </p:sp>
    </p:spTree>
    <p:extLst>
      <p:ext uri="{BB962C8B-B14F-4D97-AF65-F5344CB8AC3E}">
        <p14:creationId xmlns:p14="http://schemas.microsoft.com/office/powerpoint/2010/main" val="3313334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mtClean="0">
                <a:latin typeface="Times New Roman" panose="02020603050405020304" pitchFamily="18" charset="0"/>
                <a:ea typeface="ＭＳ Ｐゴシック"/>
                <a:cs typeface="ＭＳ Ｐゴシック" pitchFamily="-1" charset="-128"/>
              </a:rPr>
              <a:t>Respiratory Distress </a:t>
            </a:r>
            <a:r>
              <a:rPr lang="en-IN" sz="2000" b="0" smtClean="0">
                <a:latin typeface="Times New Roman" panose="02020603050405020304" pitchFamily="18" charset="0"/>
                <a:ea typeface="ＭＳ Ｐゴシック"/>
                <a:cs typeface="ＭＳ Ｐゴシック" pitchFamily="-1" charset="-128"/>
              </a:rPr>
              <a:t>(2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Common findings in respiratory distress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Complaint of shortness of breath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Restlessness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Increased or decreased pulse rate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Changes in breathing rate or depth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Skin color changes</a:t>
            </a:r>
          </a:p>
        </p:txBody>
      </p:sp>
    </p:spTree>
    <p:extLst>
      <p:ext uri="{BB962C8B-B14F-4D97-AF65-F5344CB8AC3E}">
        <p14:creationId xmlns:p14="http://schemas.microsoft.com/office/powerpoint/2010/main" val="2693066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mtClean="0">
                <a:latin typeface="Times New Roman" panose="02020603050405020304" pitchFamily="18" charset="0"/>
                <a:ea typeface="ＭＳ Ｐゴシック"/>
                <a:cs typeface="ＭＳ Ｐゴシック" pitchFamily="-1" charset="-128"/>
              </a:rPr>
              <a:t>Respiratory Distress </a:t>
            </a:r>
            <a:r>
              <a:rPr lang="en-IN" sz="2000" b="0" smtClean="0">
                <a:latin typeface="Times New Roman" panose="02020603050405020304" pitchFamily="18" charset="0"/>
                <a:ea typeface="ＭＳ Ｐゴシック"/>
                <a:cs typeface="ＭＳ Ｐゴシック" pitchFamily="-1" charset="-128"/>
              </a:rPr>
              <a:t>(3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defRPr/>
            </a:pPr>
            <a:r>
              <a:rPr lang="en-US" altLang="en-US" sz="2400">
                <a:solidFill>
                  <a:srgbClr val="000000"/>
                </a:solidFill>
                <a:latin typeface="Arial (Body)"/>
                <a:ea typeface="ＭＳ Ｐゴシック"/>
              </a:rPr>
              <a:t>Causes</a:t>
            </a:r>
          </a:p>
          <a:p>
            <a:pPr marL="741553" lvl="1" indent="-284353" eaLnBrk="0" fontAlgn="base" hangingPunct="0">
              <a:spcAft>
                <a:spcPct val="0"/>
              </a:spcAft>
              <a:buSzPts val="2400"/>
              <a:defRPr/>
            </a:pPr>
            <a:r>
              <a:rPr lang="en-US" altLang="en-US" sz="2400">
                <a:solidFill>
                  <a:srgbClr val="000000"/>
                </a:solidFill>
                <a:latin typeface="Arial (Body)"/>
                <a:ea typeface="ＭＳ Ｐゴシック"/>
              </a:rPr>
              <a:t>Narrowing of the bronchioles from inflammation, swelling, or bronchoconstriction.</a:t>
            </a:r>
          </a:p>
          <a:p>
            <a:pPr marL="741553" lvl="1" indent="-284353" eaLnBrk="0" fontAlgn="base" hangingPunct="0">
              <a:spcAft>
                <a:spcPct val="0"/>
              </a:spcAft>
              <a:buSzPts val="2400"/>
              <a:defRPr/>
            </a:pPr>
            <a:r>
              <a:rPr lang="en-US" altLang="en-US" sz="2400">
                <a:solidFill>
                  <a:srgbClr val="000000"/>
                </a:solidFill>
                <a:latin typeface="Arial (Body)"/>
                <a:ea typeface="ＭＳ Ｐゴシック"/>
              </a:rPr>
              <a:t>Bronchodilators can provide relief</a:t>
            </a:r>
          </a:p>
          <a:p>
            <a:pPr marL="741553" lvl="1" indent="-284353" eaLnBrk="0" fontAlgn="base" hangingPunct="0">
              <a:spcAft>
                <a:spcPct val="0"/>
              </a:spcAft>
              <a:buSzPts val="2400"/>
              <a:defRPr/>
            </a:pPr>
            <a:r>
              <a:rPr lang="en-US" altLang="en-US" sz="2400">
                <a:solidFill>
                  <a:srgbClr val="000000"/>
                </a:solidFill>
                <a:latin typeface="Arial (Body)"/>
                <a:ea typeface="ＭＳ Ｐゴシック"/>
              </a:rPr>
              <a:t>Injuries to the head, neck, face, spine, chest, or abdomen.</a:t>
            </a:r>
          </a:p>
          <a:p>
            <a:pPr marL="741553" lvl="1" indent="-284353" eaLnBrk="0" fontAlgn="base" hangingPunct="0">
              <a:spcAft>
                <a:spcPct val="0"/>
              </a:spcAft>
              <a:buSzPts val="2400"/>
              <a:defRPr/>
            </a:pPr>
            <a:r>
              <a:rPr lang="en-US" altLang="en-US" sz="2400">
                <a:solidFill>
                  <a:srgbClr val="000000"/>
                </a:solidFill>
                <a:latin typeface="Arial (Body)"/>
                <a:ea typeface="ＭＳ Ｐゴシック"/>
              </a:rPr>
              <a:t>Cardiac compromise.</a:t>
            </a:r>
          </a:p>
          <a:p>
            <a:pPr marL="741553" lvl="1" indent="-284353" eaLnBrk="0" fontAlgn="base" hangingPunct="0">
              <a:spcAft>
                <a:spcPct val="0"/>
              </a:spcAft>
              <a:buSzPts val="2400"/>
              <a:defRPr/>
            </a:pPr>
            <a:r>
              <a:rPr lang="en-US" altLang="en-US" sz="2400">
                <a:solidFill>
                  <a:srgbClr val="000000"/>
                </a:solidFill>
                <a:latin typeface="Arial (Body)"/>
                <a:ea typeface="ＭＳ Ｐゴシック"/>
              </a:rPr>
              <a:t>Hyperventilation</a:t>
            </a:r>
            <a:r>
              <a:rPr lang="en-US" altLang="en-US" sz="240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755097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rgbClr val="007FA3"/>
                </a:solidFill>
                <a:latin typeface="Times New Roman" panose="02020603050405020304" pitchFamily="18" charset="0"/>
                <a:ea typeface="ＭＳ Ｐゴシック"/>
                <a:cs typeface="ＭＳ Ｐゴシック" pitchFamily="-1" charset="-128"/>
              </a:rPr>
              <a:t>Learning Readiness</a:t>
            </a:r>
            <a:endParaRPr lang="en-US" dirty="0">
              <a:solidFill>
                <a:srgbClr val="007FA3"/>
              </a:solidFill>
              <a:latin typeface="Times New Roman" panose="02020603050405020304" pitchFamily="18" charset="0"/>
              <a:ea typeface="ＭＳ Ｐゴシック"/>
              <a:cs typeface="ＭＳ Ｐゴシック" pitchFamily="-1" charset="-128"/>
            </a:endParaRPr>
          </a:p>
        </p:txBody>
      </p:sp>
      <p:sp>
        <p:nvSpPr>
          <p:cNvPr id="3" name="Content Placeholder 2"/>
          <p:cNvSpPr>
            <a:spLocks noGrp="1"/>
          </p:cNvSpPr>
          <p:nvPr>
            <p:ph idx="1"/>
          </p:nvPr>
        </p:nvSpPr>
        <p:spPr>
          <a:xfrm>
            <a:off x="457200" y="1600200"/>
            <a:ext cx="8229600" cy="2608376"/>
          </a:xfrm>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Education </a:t>
            </a:r>
            <a:r>
              <a:rPr lang="en-US" altLang="en-US" sz="2400" dirty="0">
                <a:solidFill>
                  <a:srgbClr val="000000"/>
                </a:solidFill>
                <a:latin typeface="Arial (Body)"/>
                <a:ea typeface="ＭＳ Ｐゴシック"/>
              </a:rPr>
              <a:t>Standards, text p. 472</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Chapter </a:t>
            </a:r>
            <a:r>
              <a:rPr lang="en-US" altLang="en-US" sz="2400" b="1" dirty="0">
                <a:solidFill>
                  <a:srgbClr val="000000"/>
                </a:solidFill>
                <a:latin typeface="Arial (Body)"/>
                <a:ea typeface="ＭＳ Ｐゴシック"/>
              </a:rPr>
              <a:t>Objectives</a:t>
            </a:r>
            <a:r>
              <a:rPr lang="en-US" altLang="en-US" sz="2400" dirty="0">
                <a:solidFill>
                  <a:srgbClr val="000000"/>
                </a:solidFill>
                <a:latin typeface="Arial (Body)"/>
                <a:ea typeface="ＭＳ Ｐゴシック"/>
              </a:rPr>
              <a:t>, text p. 472.</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Key </a:t>
            </a:r>
            <a:r>
              <a:rPr lang="en-US" altLang="en-US" sz="2400" b="1" dirty="0">
                <a:solidFill>
                  <a:srgbClr val="000000"/>
                </a:solidFill>
                <a:latin typeface="Arial (Body)"/>
                <a:ea typeface="ＭＳ Ｐゴシック"/>
              </a:rPr>
              <a:t>Terms</a:t>
            </a:r>
            <a:r>
              <a:rPr lang="en-US" altLang="en-US" sz="2400" dirty="0">
                <a:solidFill>
                  <a:srgbClr val="000000"/>
                </a:solidFill>
                <a:latin typeface="Arial (Body)"/>
                <a:ea typeface="ＭＳ Ｐゴシック"/>
              </a:rPr>
              <a:t>, text p. 473.</a:t>
            </a:r>
          </a:p>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Purpose </a:t>
            </a:r>
            <a:r>
              <a:rPr lang="en-US" altLang="en-US" sz="2400" dirty="0">
                <a:solidFill>
                  <a:srgbClr val="000000"/>
                </a:solidFill>
                <a:latin typeface="Arial (Body)"/>
                <a:ea typeface="ＭＳ Ｐゴシック"/>
              </a:rPr>
              <a:t>of lecture presentation versus textbook reading assignments.</a:t>
            </a:r>
          </a:p>
        </p:txBody>
      </p:sp>
    </p:spTree>
    <p:extLst>
      <p:ext uri="{BB962C8B-B14F-4D97-AF65-F5344CB8AC3E}">
        <p14:creationId xmlns:p14="http://schemas.microsoft.com/office/powerpoint/2010/main" val="413818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mtClean="0">
                <a:latin typeface="Times New Roman" panose="02020603050405020304" pitchFamily="18" charset="0"/>
                <a:ea typeface="ＭＳ Ｐゴシック"/>
                <a:cs typeface="ＭＳ Ｐゴシック" pitchFamily="-1" charset="-128"/>
              </a:rPr>
              <a:t>Respiratory Distress </a:t>
            </a:r>
            <a:r>
              <a:rPr lang="en-IN" sz="2000" b="0" smtClean="0">
                <a:latin typeface="Times New Roman" panose="02020603050405020304" pitchFamily="18" charset="0"/>
                <a:ea typeface="ＭＳ Ｐゴシック"/>
                <a:cs typeface="ＭＳ Ｐゴシック" pitchFamily="-1" charset="-128"/>
              </a:rPr>
              <a:t>(4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Causes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Abdominal </a:t>
            </a:r>
            <a:r>
              <a:rPr lang="en-US" altLang="en-US" sz="2400" dirty="0">
                <a:solidFill>
                  <a:srgbClr val="000000"/>
                </a:solidFill>
                <a:latin typeface="+mn-lt"/>
                <a:ea typeface="ＭＳ Ｐゴシック"/>
              </a:rPr>
              <a:t>conditions</a:t>
            </a:r>
          </a:p>
          <a:p>
            <a:pPr marL="741553" lvl="1" indent="-284353" eaLnBrk="0" fontAlgn="base" hangingPunct="0">
              <a:spcAft>
                <a:spcPct val="0"/>
              </a:spcAft>
              <a:buSzPts val="2400"/>
            </a:pPr>
            <a:r>
              <a:rPr lang="en-US" altLang="en-US" sz="2400" dirty="0">
                <a:solidFill>
                  <a:srgbClr val="000000"/>
                </a:solidFill>
                <a:latin typeface="+mn-lt"/>
                <a:ea typeface="ＭＳ Ｐゴシック"/>
              </a:rPr>
              <a:t>Dysfunction of the respiratory system by: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Mechanical disruption to the airway, lung, or chest wall</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Stimulation of receptors in the lungs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Inadequate gas exchange related to a ventilation or perfusion </a:t>
            </a:r>
            <a:r>
              <a:rPr lang="en-US" altLang="en-US" sz="2400" dirty="0" smtClean="0">
                <a:solidFill>
                  <a:srgbClr val="000000"/>
                </a:solidFill>
                <a:latin typeface="+mn-lt"/>
                <a:ea typeface="ＭＳ Ｐゴシック"/>
              </a:rPr>
              <a:t>disturbance</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3466770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mtClean="0">
                <a:latin typeface="Times New Roman" panose="02020603050405020304" pitchFamily="18" charset="0"/>
                <a:ea typeface="ＭＳ Ｐゴシック"/>
                <a:cs typeface="ＭＳ Ｐゴシック" pitchFamily="-1" charset="-128"/>
              </a:rPr>
              <a:t>Respiratory Distress </a:t>
            </a:r>
            <a:r>
              <a:rPr lang="en-IN" sz="2000" b="0" smtClean="0">
                <a:latin typeface="Times New Roman" panose="02020603050405020304" pitchFamily="18" charset="0"/>
                <a:ea typeface="ＭＳ Ｐゴシック"/>
                <a:cs typeface="ＭＳ Ｐゴシック" pitchFamily="-1" charset="-128"/>
              </a:rPr>
              <a:t>(5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 breathing disturbance can be categorized in one of three ways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Respiratory distress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Adequate rate and tidal volume.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Patient is compensating.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Administer oxygen to maintain an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2400" baseline="-25000" dirty="0" smtClean="0">
                <a:solidFill>
                  <a:srgbClr val="000000"/>
                </a:solidFill>
                <a:latin typeface="Arial (Body)"/>
                <a:ea typeface="ＭＳ Ｐゴシック"/>
              </a:rPr>
              <a:t>2</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of 94 percent or higher.</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Consider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684165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mtClean="0">
                <a:latin typeface="Times New Roman" panose="02020603050405020304" pitchFamily="18" charset="0"/>
                <a:ea typeface="ＭＳ Ｐゴシック"/>
                <a:cs typeface="ＭＳ Ｐゴシック" pitchFamily="-1" charset="-128"/>
              </a:rPr>
              <a:t>Respiratory Distress </a:t>
            </a:r>
            <a:r>
              <a:rPr lang="en-IN" sz="2000" b="0" smtClean="0">
                <a:latin typeface="Times New Roman" panose="02020603050405020304" pitchFamily="18" charset="0"/>
                <a:ea typeface="ＭＳ Ｐゴシック"/>
                <a:cs typeface="ＭＳ Ｐゴシック" pitchFamily="-1" charset="-128"/>
              </a:rPr>
              <a:t>(6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9734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 breathing disturbance can be categorized in one of three </a:t>
            </a:r>
            <a:r>
              <a:rPr lang="en-US" altLang="en-US" sz="2400" dirty="0" smtClean="0">
                <a:latin typeface="+mn-lt"/>
              </a:rPr>
              <a:t>ways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Respiratory </a:t>
            </a:r>
            <a:r>
              <a:rPr lang="en-US" altLang="en-US" sz="2400" dirty="0">
                <a:solidFill>
                  <a:srgbClr val="000000"/>
                </a:solidFill>
                <a:latin typeface="+mn-lt"/>
                <a:ea typeface="ＭＳ Ｐゴシック"/>
              </a:rPr>
              <a:t>failure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Rate, tidal volume, or both are inadequate.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Assist ventilations with bag-valve-mask.</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Provide supplemental oxygen.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May deteriorate to respiratory arrest.</a:t>
            </a:r>
          </a:p>
        </p:txBody>
      </p:sp>
    </p:spTree>
    <p:extLst>
      <p:ext uri="{BB962C8B-B14F-4D97-AF65-F5344CB8AC3E}">
        <p14:creationId xmlns:p14="http://schemas.microsoft.com/office/powerpoint/2010/main" val="365969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mtClean="0">
                <a:latin typeface="Times New Roman" panose="02020603050405020304" pitchFamily="18" charset="0"/>
                <a:ea typeface="ＭＳ Ｐゴシック"/>
                <a:cs typeface="ＭＳ Ｐゴシック" pitchFamily="-1" charset="-128"/>
              </a:rPr>
              <a:t>Respiratory Distress </a:t>
            </a:r>
            <a:r>
              <a:rPr lang="en-IN" sz="2000" b="0" smtClean="0">
                <a:latin typeface="Times New Roman" panose="02020603050405020304" pitchFamily="18" charset="0"/>
                <a:ea typeface="ＭＳ Ｐゴシック"/>
                <a:cs typeface="ＭＳ Ｐゴシック" pitchFamily="-1" charset="-128"/>
              </a:rPr>
              <a:t>(7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A breathing disturbance can be categorized in one of three </a:t>
            </a:r>
            <a:r>
              <a:rPr lang="en-US" altLang="en-US" sz="2400" dirty="0" smtClean="0">
                <a:latin typeface="+mn-lt"/>
              </a:rPr>
              <a:t>ways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Respiratory </a:t>
            </a:r>
            <a:r>
              <a:rPr lang="en-US" altLang="en-US" sz="2400" dirty="0">
                <a:solidFill>
                  <a:srgbClr val="000000"/>
                </a:solidFill>
                <a:latin typeface="+mn-lt"/>
                <a:ea typeface="ＭＳ Ｐゴシック"/>
              </a:rPr>
              <a:t>arrest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Cessation of respiratory effort.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Leads to cardiac arrest in minutes.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Immediately intervene with bag-valve-mask ventilations and supplemental oxygen.</a:t>
            </a:r>
          </a:p>
        </p:txBody>
      </p:sp>
    </p:spTree>
    <p:extLst>
      <p:ext uri="{BB962C8B-B14F-4D97-AF65-F5344CB8AC3E}">
        <p14:creationId xmlns:p14="http://schemas.microsoft.com/office/powerpoint/2010/main" val="3183693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z="3200" smtClean="0">
                <a:latin typeface="Times New Roman" panose="02020603050405020304" pitchFamily="18" charset="0"/>
                <a:ea typeface="ＭＳ Ｐゴシック"/>
                <a:cs typeface="ＭＳ Ｐゴシック" pitchFamily="-1" charset="-128"/>
              </a:rPr>
              <a:t>Pathophysiology of Conditions That Cause Respiratory Distress </a:t>
            </a:r>
            <a:r>
              <a:rPr lang="en-IN" sz="2000" b="0" smtClean="0">
                <a:latin typeface="Times New Roman" panose="02020603050405020304" pitchFamily="18" charset="0"/>
                <a:ea typeface="ＭＳ Ｐゴシック"/>
                <a:cs typeface="ＭＳ Ｐゴシック" pitchFamily="-1" charset="-128"/>
              </a:rPr>
              <a:t>(1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92329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There are many causes of respiratory distress, but assessment and basic emergency care is the same.</a:t>
            </a:r>
          </a:p>
        </p:txBody>
      </p:sp>
    </p:spTree>
    <p:extLst>
      <p:ext uri="{BB962C8B-B14F-4D97-AF65-F5344CB8AC3E}">
        <p14:creationId xmlns:p14="http://schemas.microsoft.com/office/powerpoint/2010/main" val="1513733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sz="3200" dirty="0" smtClean="0">
                <a:latin typeface="Times New Roman" panose="02020603050405020304" pitchFamily="18" charset="0"/>
                <a:ea typeface="ＭＳ Ｐゴシック"/>
              </a:rPr>
              <a:t>Emphysema and Chronic Bronchitis are Chronic Obstructive Pulmonary Diseases </a:t>
            </a:r>
            <a:r>
              <a:rPr lang="en-IN" altLang="en-US" sz="2000" b="0" dirty="0" smtClean="0">
                <a:latin typeface="Times New Roman" panose="02020603050405020304" pitchFamily="18" charset="0"/>
                <a:ea typeface="ＭＳ Ｐゴシック"/>
              </a:rPr>
              <a:t>(1 of 3)</a:t>
            </a:r>
            <a:endParaRPr lang="en-US" altLang="en-US" sz="2000" b="0" dirty="0">
              <a:latin typeface="Times New Roman" panose="02020603050405020304" pitchFamily="18" charset="0"/>
              <a:ea typeface="ＭＳ Ｐゴシック"/>
            </a:endParaRPr>
          </a:p>
        </p:txBody>
      </p:sp>
      <p:pic>
        <p:nvPicPr>
          <p:cNvPr id="4" name="Picture 2" descr="Normal bronchioles and alveoli are clear of blockages with tissue walls creating appropriate surface are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29925" y="1727223"/>
            <a:ext cx="3484150" cy="412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509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sz="3200" dirty="0" smtClean="0">
                <a:latin typeface="Times New Roman" panose="02020603050405020304" pitchFamily="18" charset="0"/>
                <a:ea typeface="ＭＳ Ｐゴシック"/>
              </a:rPr>
              <a:t>Emphysema and Chronic Bronchitis are Chronic Obstructive Pulmonary Diseases </a:t>
            </a:r>
            <a:r>
              <a:rPr lang="en-IN" altLang="en-US" sz="2000" b="0" dirty="0" smtClean="0">
                <a:latin typeface="Times New Roman" panose="02020603050405020304" pitchFamily="18" charset="0"/>
                <a:ea typeface="ＭＳ Ｐゴシック"/>
              </a:rPr>
              <a:t>(2 of 3)</a:t>
            </a:r>
            <a:endParaRPr lang="en-US" altLang="en-US" sz="2000" b="0" dirty="0">
              <a:latin typeface="Times New Roman" panose="02020603050405020304" pitchFamily="18" charset="0"/>
              <a:ea typeface="ＭＳ Ｐゴシック"/>
            </a:endParaRPr>
          </a:p>
        </p:txBody>
      </p:sp>
      <p:pic>
        <p:nvPicPr>
          <p:cNvPr id="4" name="Picture 3" descr="Emphysema, tissue is inflamed, reducing the surface area inside the alveoli and constricting the bronchio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8759" y="1707533"/>
            <a:ext cx="3506482" cy="428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445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sz="3200" dirty="0" smtClean="0">
                <a:latin typeface="Times New Roman" panose="02020603050405020304" pitchFamily="18" charset="0"/>
                <a:ea typeface="ＭＳ Ｐゴシック"/>
              </a:rPr>
              <a:t>Emphysema and Chronic Bronchitis are Chronic Obstructive Pulmonary Diseases </a:t>
            </a:r>
            <a:r>
              <a:rPr lang="en-IN" altLang="en-US" sz="2000" b="0" dirty="0" smtClean="0">
                <a:latin typeface="Times New Roman" panose="02020603050405020304" pitchFamily="18" charset="0"/>
                <a:ea typeface="ＭＳ Ｐゴシック"/>
              </a:rPr>
              <a:t>(3 of 3)</a:t>
            </a:r>
            <a:endParaRPr lang="en-US" altLang="en-US" sz="2000" b="0" dirty="0">
              <a:latin typeface="Times New Roman" panose="02020603050405020304" pitchFamily="18" charset="0"/>
              <a:ea typeface="ＭＳ Ｐゴシック"/>
            </a:endParaRPr>
          </a:p>
        </p:txBody>
      </p:sp>
      <p:pic>
        <p:nvPicPr>
          <p:cNvPr id="4" name="Picture 2" descr="Chronic bronchitis, the bronchiole is obstructed by mucus plugs and inflamma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2489" y="1695995"/>
            <a:ext cx="3839022" cy="450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591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(2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Obstructive Pulmonary Diseases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Emphysema - Pathophysiology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Lung tissue loses its elasticity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Walls of the alveoli are destroyed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Disruption in gas exchange occurs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patient purses their lips while exhaling to create their own “physiologic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Patient usually complains of shortness of breath upon exertion</a:t>
            </a:r>
          </a:p>
        </p:txBody>
      </p:sp>
    </p:spTree>
    <p:extLst>
      <p:ext uri="{BB962C8B-B14F-4D97-AF65-F5344CB8AC3E}">
        <p14:creationId xmlns:p14="http://schemas.microsoft.com/office/powerpoint/2010/main" val="3968637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(3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Obstructive Pulmonary </a:t>
            </a:r>
            <a:r>
              <a:rPr lang="en-US" altLang="en-US" sz="2400" dirty="0" smtClean="0">
                <a:latin typeface="+mn-lt"/>
              </a:rPr>
              <a:t>Diseases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Emphysema </a:t>
            </a:r>
            <a:r>
              <a:rPr lang="en-US" altLang="en-US" sz="2400" dirty="0">
                <a:solidFill>
                  <a:srgbClr val="000000"/>
                </a:solidFill>
                <a:latin typeface="+mn-lt"/>
                <a:ea typeface="ＭＳ Ｐゴシック"/>
              </a:rPr>
              <a:t>- Assessment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Signs and symptoms</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Many of the signs and symptoms of emphysema are similar to those listed for respiratory distress.</a:t>
            </a:r>
          </a:p>
        </p:txBody>
      </p:sp>
    </p:spTree>
    <p:extLst>
      <p:ext uri="{BB962C8B-B14F-4D97-AF65-F5344CB8AC3E}">
        <p14:creationId xmlns:p14="http://schemas.microsoft.com/office/powerpoint/2010/main" val="345206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Setting the Stage </a:t>
            </a:r>
            <a:r>
              <a:rPr lang="en-IN" sz="2000" b="0" dirty="0" smtClean="0">
                <a:latin typeface="Times New Roman" panose="02020603050405020304" pitchFamily="18" charset="0"/>
                <a:ea typeface="ＭＳ Ｐゴシック"/>
                <a:cs typeface="ＭＳ Ｐゴシック" pitchFamily="-1" charset="-128"/>
              </a:rPr>
              <a:t>(1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Overview of Lesson Topics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Respiratory Anatomy, Physiology, and Pathophysiology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Respiratory Distress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Pathophysiology of Conditions that Cause Respiratory Distress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Metered-Dose Inhalers and Small-Volume Nebulizers</a:t>
            </a:r>
          </a:p>
        </p:txBody>
      </p:sp>
    </p:spTree>
    <p:extLst>
      <p:ext uri="{BB962C8B-B14F-4D97-AF65-F5344CB8AC3E}">
        <p14:creationId xmlns:p14="http://schemas.microsoft.com/office/powerpoint/2010/main" val="1415797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Man Suffering Respiratory Distress (Indicated by Tripod Position) From Obstructive Lung Disease</a:t>
            </a:r>
            <a:endParaRPr lang="en-US" altLang="en-US" sz="2800" dirty="0">
              <a:latin typeface="Times New Roman" panose="02020603050405020304" pitchFamily="18" charset="0"/>
              <a:ea typeface="ＭＳ Ｐゴシック"/>
            </a:endParaRPr>
          </a:p>
        </p:txBody>
      </p:sp>
      <p:pic>
        <p:nvPicPr>
          <p:cNvPr id="4" name="Picture 2" descr="A seated man leans forward with his mouth open, both his hands holding the seat of the chair in between his knees. Nearby is an ashtray and lit cigarett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7931" y="1615258"/>
            <a:ext cx="3448137" cy="4418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060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sz="3200" dirty="0" smtClean="0">
                <a:latin typeface="Times New Roman" panose="02020603050405020304" pitchFamily="18" charset="0"/>
                <a:ea typeface="ＭＳ Ｐゴシック"/>
              </a:rPr>
              <a:t>C</a:t>
            </a:r>
            <a:r>
              <a:rPr lang="en-IN" altLang="en-US" sz="100" dirty="0" smtClean="0">
                <a:latin typeface="Times New Roman" panose="02020603050405020304" pitchFamily="18" charset="0"/>
                <a:ea typeface="ＭＳ Ｐゴシック"/>
              </a:rPr>
              <a:t> </a:t>
            </a:r>
            <a:r>
              <a:rPr lang="en-IN" altLang="en-US" sz="3200" dirty="0" smtClean="0">
                <a:latin typeface="Times New Roman" panose="02020603050405020304" pitchFamily="18" charset="0"/>
                <a:ea typeface="ＭＳ Ｐゴシック"/>
              </a:rPr>
              <a:t>P</a:t>
            </a:r>
            <a:r>
              <a:rPr lang="en-IN" altLang="en-US" sz="100" dirty="0" smtClean="0">
                <a:latin typeface="Times New Roman" panose="02020603050405020304" pitchFamily="18" charset="0"/>
                <a:ea typeface="ＭＳ Ｐゴシック"/>
              </a:rPr>
              <a:t> </a:t>
            </a:r>
            <a:r>
              <a:rPr lang="en-IN" altLang="en-US" sz="3200" dirty="0" smtClean="0">
                <a:latin typeface="Times New Roman" panose="02020603050405020304" pitchFamily="18" charset="0"/>
                <a:ea typeface="ＭＳ Ｐゴシック"/>
              </a:rPr>
              <a:t>A</a:t>
            </a:r>
            <a:r>
              <a:rPr lang="en-IN" altLang="en-US" sz="100" dirty="0" smtClean="0">
                <a:latin typeface="Times New Roman" panose="02020603050405020304" pitchFamily="18" charset="0"/>
                <a:ea typeface="ＭＳ Ｐゴシック"/>
              </a:rPr>
              <a:t> </a:t>
            </a:r>
            <a:r>
              <a:rPr lang="en-IN" altLang="en-US" sz="3200" dirty="0" smtClean="0">
                <a:latin typeface="Times New Roman" panose="02020603050405020304" pitchFamily="18" charset="0"/>
                <a:ea typeface="ＭＳ Ｐゴシック"/>
              </a:rPr>
              <a:t>P or BiP</a:t>
            </a:r>
            <a:r>
              <a:rPr lang="en-IN" altLang="en-US" sz="100" dirty="0" smtClean="0">
                <a:latin typeface="Times New Roman" panose="02020603050405020304" pitchFamily="18" charset="0"/>
                <a:ea typeface="ＭＳ Ｐゴシック"/>
              </a:rPr>
              <a:t> </a:t>
            </a:r>
            <a:r>
              <a:rPr lang="en-IN" altLang="en-US" sz="3200" dirty="0" smtClean="0">
                <a:latin typeface="Times New Roman" panose="02020603050405020304" pitchFamily="18" charset="0"/>
                <a:ea typeface="ＭＳ Ｐゴシック"/>
              </a:rPr>
              <a:t>A</a:t>
            </a:r>
            <a:r>
              <a:rPr lang="en-IN" altLang="en-US" sz="100" dirty="0" smtClean="0">
                <a:latin typeface="Times New Roman" panose="02020603050405020304" pitchFamily="18" charset="0"/>
                <a:ea typeface="ＭＳ Ｐゴシック"/>
              </a:rPr>
              <a:t> </a:t>
            </a:r>
            <a:r>
              <a:rPr lang="en-IN" altLang="en-US" sz="3200" dirty="0" smtClean="0">
                <a:latin typeface="Times New Roman" panose="02020603050405020304" pitchFamily="18" charset="0"/>
                <a:ea typeface="ＭＳ Ｐゴシック"/>
              </a:rPr>
              <a:t>P May Be Used to Improve Oxygenation</a:t>
            </a:r>
            <a:endParaRPr lang="en-US" altLang="en-US" sz="3200" dirty="0">
              <a:latin typeface="Times New Roman" panose="02020603050405020304" pitchFamily="18" charset="0"/>
              <a:ea typeface="ＭＳ Ｐゴシック"/>
            </a:endParaRPr>
          </a:p>
        </p:txBody>
      </p:sp>
      <p:pic>
        <p:nvPicPr>
          <p:cNvPr id="4" name="Picture 1" descr="An E M T auscultates the upper right chest of a patient secured upright to a stretcher, wearing a finger clip and C pap or bi pap ma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644" y="1839710"/>
            <a:ext cx="6097053" cy="404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896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(4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Obstructive Pulmonary Diseases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Chronic Bronchitis - Pathophysiology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Swelling, and thickening of bronchi and bronchiole lining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Alveoli remain unaffected by the disease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Associated with smoking</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Narrowed bronchioles reduce airflow</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Reduced lung ventilation with increased lung perfusion</a:t>
            </a:r>
          </a:p>
        </p:txBody>
      </p:sp>
    </p:spTree>
    <p:extLst>
      <p:ext uri="{BB962C8B-B14F-4D97-AF65-F5344CB8AC3E}">
        <p14:creationId xmlns:p14="http://schemas.microsoft.com/office/powerpoint/2010/main" val="122121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(5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Obstructive Pulmonary </a:t>
            </a:r>
            <a:r>
              <a:rPr lang="en-US" altLang="en-US" sz="2400" dirty="0" smtClean="0">
                <a:latin typeface="+mn-lt"/>
              </a:rPr>
              <a:t>Diseases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Chronic </a:t>
            </a:r>
            <a:r>
              <a:rPr lang="en-US" altLang="en-US" sz="2400" dirty="0">
                <a:solidFill>
                  <a:srgbClr val="000000"/>
                </a:solidFill>
                <a:latin typeface="+mn-lt"/>
                <a:ea typeface="ＭＳ Ｐゴシック"/>
              </a:rPr>
              <a:t>Bronchitis – Assessment.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Productive cough.</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The increase in bronchiole obstruction, there is a reduction in the residual volume in the lungs that can lead to bloating and a cyanotic appearance</a:t>
            </a:r>
          </a:p>
        </p:txBody>
      </p:sp>
    </p:spTree>
    <p:extLst>
      <p:ext uri="{BB962C8B-B14F-4D97-AF65-F5344CB8AC3E}">
        <p14:creationId xmlns:p14="http://schemas.microsoft.com/office/powerpoint/2010/main" val="19492350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(6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Obstructive Pulmonary </a:t>
            </a:r>
            <a:r>
              <a:rPr lang="en-US" altLang="en-US" sz="2400" dirty="0" smtClean="0">
                <a:latin typeface="+mn-lt"/>
              </a:rPr>
              <a:t>Diseases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Chronic </a:t>
            </a:r>
            <a:r>
              <a:rPr lang="en-US" altLang="en-US" sz="2400" dirty="0">
                <a:solidFill>
                  <a:srgbClr val="000000"/>
                </a:solidFill>
                <a:latin typeface="+mn-lt"/>
                <a:ea typeface="ＭＳ Ｐゴシック"/>
              </a:rPr>
              <a:t>Bronchitis – Emergency Care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Same guidelines as any patient suffering from difficulty breathing</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C</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O</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D patients </a:t>
            </a:r>
            <a:r>
              <a:rPr lang="en-US" altLang="en-US" sz="2400" dirty="0">
                <a:solidFill>
                  <a:srgbClr val="000000"/>
                </a:solidFill>
                <a:latin typeface="+mn-lt"/>
                <a:ea typeface="ＭＳ Ｐゴシック"/>
              </a:rPr>
              <a:t>can develop hypoxic drive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Maintain the </a:t>
            </a:r>
            <a:r>
              <a:rPr lang="en-US" altLang="en-US" sz="2400" dirty="0" smtClean="0">
                <a:solidFill>
                  <a:srgbClr val="000000"/>
                </a:solidFill>
                <a:latin typeface="+mn-lt"/>
                <a:ea typeface="ＭＳ Ｐゴシック"/>
              </a:rPr>
              <a:t>S</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O</a:t>
            </a:r>
            <a:r>
              <a:rPr lang="en-US" altLang="en-US" sz="2400" baseline="-25000" dirty="0" smtClean="0">
                <a:solidFill>
                  <a:srgbClr val="000000"/>
                </a:solidFill>
                <a:latin typeface="+mn-lt"/>
                <a:ea typeface="ＭＳ Ｐゴシック"/>
              </a:rPr>
              <a:t>2</a:t>
            </a:r>
            <a:r>
              <a:rPr lang="en-US" altLang="en-US" sz="2400" dirty="0" smtClean="0">
                <a:solidFill>
                  <a:srgbClr val="000000"/>
                </a:solidFill>
                <a:latin typeface="+mn-lt"/>
                <a:ea typeface="ＭＳ Ｐゴシック"/>
              </a:rPr>
              <a:t> </a:t>
            </a:r>
            <a:r>
              <a:rPr lang="en-US" altLang="en-US" sz="2400" dirty="0">
                <a:solidFill>
                  <a:srgbClr val="000000"/>
                </a:solidFill>
                <a:latin typeface="+mn-lt"/>
                <a:ea typeface="ＭＳ Ｐゴシック"/>
              </a:rPr>
              <a:t>between 88%–92%</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Consider the use of </a:t>
            </a:r>
            <a:r>
              <a:rPr lang="en-US" altLang="en-US" sz="2400" dirty="0" smtClean="0">
                <a:solidFill>
                  <a:srgbClr val="000000"/>
                </a:solidFill>
                <a:latin typeface="+mn-lt"/>
                <a:ea typeface="ＭＳ Ｐゴシック"/>
              </a:rPr>
              <a:t>C</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A</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27402537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mtClean="0">
                <a:latin typeface="Times New Roman" panose="02020603050405020304" pitchFamily="18" charset="0"/>
                <a:ea typeface="ＭＳ Ｐゴシック"/>
                <a:cs typeface="ＭＳ Ｐゴシック" pitchFamily="-1" charset="-128"/>
              </a:rPr>
              <a:t>Case Study </a:t>
            </a:r>
            <a:r>
              <a:rPr lang="en-IN" sz="2000" b="0" smtClean="0">
                <a:latin typeface="Times New Roman" panose="02020603050405020304" pitchFamily="18" charset="0"/>
                <a:ea typeface="ＭＳ Ｐゴシック"/>
                <a:cs typeface="ＭＳ Ｐゴシック" pitchFamily="-1" charset="-128"/>
              </a:rPr>
              <a:t>(2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Jake quickly notes the following as Paul applies oxygen by nasal cannula and begins asking Mrs. </a:t>
            </a:r>
            <a:r>
              <a:rPr lang="en-US" altLang="en-US" sz="2400" dirty="0" smtClean="0">
                <a:solidFill>
                  <a:srgbClr val="000000"/>
                </a:solidFill>
                <a:latin typeface="Arial (Body)"/>
                <a:ea typeface="ＭＳ Ｐゴシック"/>
              </a:rPr>
              <a:t>Brown’s </a:t>
            </a:r>
            <a:r>
              <a:rPr lang="en-US" altLang="en-US" sz="2400" dirty="0">
                <a:solidFill>
                  <a:srgbClr val="000000"/>
                </a:solidFill>
                <a:latin typeface="Arial (Body)"/>
                <a:ea typeface="ＭＳ Ｐゴシック"/>
              </a:rPr>
              <a:t>friend some questions. Mrs. Brown is in tripod position, using pursed-lip breathing. She is anxious, and is able to speak three to four words at a time. Her respiratory rate is 28, with adequate tidal </a:t>
            </a:r>
            <a:r>
              <a:rPr lang="en-US" altLang="en-US" sz="2400" dirty="0" smtClean="0">
                <a:solidFill>
                  <a:srgbClr val="000000"/>
                </a:solidFill>
                <a:latin typeface="Arial (Body)"/>
                <a:ea typeface="ＭＳ Ｐゴシック"/>
              </a:rPr>
              <a:t>volume.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751265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a:t>
            </a:r>
            <a:r>
              <a:rPr lang="en-IN" sz="2000" b="0" dirty="0" smtClean="0">
                <a:latin typeface="Times New Roman" panose="02020603050405020304" pitchFamily="18" charset="0"/>
                <a:ea typeface="ＭＳ Ｐゴシック"/>
                <a:cs typeface="ＭＳ Ｐゴシック" pitchFamily="-1" charset="-128"/>
              </a:rPr>
              <a:t>(3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031295"/>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Auscultation reveals scattered wheezing and rhonchi throughout both lungs. Mrs. Brown’s 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2400" baseline="-25000" dirty="0" smtClean="0">
                <a:solidFill>
                  <a:srgbClr val="000000"/>
                </a:solidFill>
                <a:latin typeface="Arial (Body)"/>
                <a:ea typeface="ＭＳ Ｐゴシック"/>
              </a:rPr>
              <a:t>2</a:t>
            </a:r>
            <a:r>
              <a:rPr lang="en-US" altLang="en-US" sz="2400" dirty="0" smtClean="0">
                <a:solidFill>
                  <a:srgbClr val="000000"/>
                </a:solidFill>
                <a:latin typeface="Arial (Body)"/>
                <a:ea typeface="ＭＳ Ｐゴシック"/>
              </a:rPr>
              <a:t> is 94 percent. The friend states that Mrs. Brown has emphysema, and has been more short of breath than usual since early this morning.</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4777284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Case Study </a:t>
            </a:r>
            <a:r>
              <a:rPr lang="en-IN" sz="2000" b="0" dirty="0" smtClean="0">
                <a:latin typeface="Times New Roman" panose="02020603050405020304" pitchFamily="18" charset="0"/>
                <a:ea typeface="ＭＳ Ｐゴシック"/>
                <a:cs typeface="ＭＳ Ｐゴシック" pitchFamily="-1" charset="-128"/>
              </a:rPr>
              <a:t>(4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Would you characterize Mrs. </a:t>
            </a:r>
            <a:r>
              <a:rPr lang="en-US" altLang="en-US" sz="2400" dirty="0" smtClean="0">
                <a:solidFill>
                  <a:srgbClr val="000000"/>
                </a:solidFill>
                <a:latin typeface="Arial (Body)"/>
                <a:ea typeface="ＭＳ Ｐゴシック"/>
              </a:rPr>
              <a:t>Brown’s </a:t>
            </a:r>
            <a:r>
              <a:rPr lang="en-US" altLang="en-US" sz="2400" dirty="0">
                <a:solidFill>
                  <a:srgbClr val="000000"/>
                </a:solidFill>
                <a:latin typeface="Arial (Body)"/>
                <a:ea typeface="ＭＳ Ｐゴシック"/>
              </a:rPr>
              <a:t>condition as respiratory distress, respiratory failure, or respiratory arrest?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treatments may be appropriate for Mrs. Brown?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How should treatments be integrated with plans for transport?</a:t>
            </a:r>
          </a:p>
        </p:txBody>
      </p:sp>
    </p:spTree>
    <p:extLst>
      <p:ext uri="{BB962C8B-B14F-4D97-AF65-F5344CB8AC3E}">
        <p14:creationId xmlns:p14="http://schemas.microsoft.com/office/powerpoint/2010/main" val="139718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(7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33961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Obstructive Pulmonary Diseases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Asthma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Increased sensitivity of lower airways leads to narrowing of the bronchioles and increased resistance to airflow</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Bronchospasm</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Edema of the airways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Increased mucus production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Acute severe asthma or status asthmaticus is a prolonged, life-threatening attack</a:t>
            </a:r>
          </a:p>
        </p:txBody>
      </p:sp>
    </p:spTree>
    <p:extLst>
      <p:ext uri="{BB962C8B-B14F-4D97-AF65-F5344CB8AC3E}">
        <p14:creationId xmlns:p14="http://schemas.microsoft.com/office/powerpoint/2010/main" val="38476750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Conditions Contributing to Airflow Resistance in Asthma</a:t>
            </a:r>
            <a:endParaRPr lang="en-US" altLang="en-US" dirty="0">
              <a:latin typeface="Times New Roman" panose="02020603050405020304" pitchFamily="18" charset="0"/>
              <a:ea typeface="ＭＳ Ｐゴシック"/>
            </a:endParaRPr>
          </a:p>
        </p:txBody>
      </p:sp>
      <p:pic>
        <p:nvPicPr>
          <p:cNvPr id="4" name="Picture 2" descr="Cross section of bronchioles connection to alveoli. Smooth muscles wrapping the bronchioles are constricted, and mucus has accumulated in the bronchioles, resulting in plugs. Edema has occurred in the bronchial lin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2268" y="1683573"/>
            <a:ext cx="4639462" cy="412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9859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mtClean="0">
                <a:latin typeface="Times New Roman" panose="02020603050405020304" pitchFamily="18" charset="0"/>
                <a:ea typeface="ＭＳ Ｐゴシック"/>
                <a:cs typeface="ＭＳ Ｐゴシック" pitchFamily="-1" charset="-128"/>
              </a:rPr>
              <a:t>Setting the Stage </a:t>
            </a:r>
            <a:r>
              <a:rPr lang="en-IN" sz="2000" b="0" smtClean="0">
                <a:latin typeface="Times New Roman" panose="02020603050405020304" pitchFamily="18" charset="0"/>
                <a:ea typeface="ＭＳ Ｐゴシック"/>
                <a:cs typeface="ＭＳ Ｐゴシック" pitchFamily="-1" charset="-128"/>
              </a:rPr>
              <a:t>(2 of 2)</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446520"/>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Overview of Lesson </a:t>
            </a:r>
            <a:r>
              <a:rPr lang="en-US" altLang="en-US" sz="2400" dirty="0" smtClean="0">
                <a:latin typeface="+mn-lt"/>
              </a:rPr>
              <a:t>Topics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Age </a:t>
            </a:r>
            <a:r>
              <a:rPr lang="en-US" altLang="en-US" sz="2400" dirty="0">
                <a:solidFill>
                  <a:srgbClr val="000000"/>
                </a:solidFill>
                <a:latin typeface="+mn-lt"/>
                <a:ea typeface="ＭＳ Ｐゴシック"/>
              </a:rPr>
              <a:t>Related Variations: Pediatrics and Geriatrics</a:t>
            </a:r>
          </a:p>
          <a:p>
            <a:pPr marL="741553" lvl="1" indent="-284353" eaLnBrk="0" fontAlgn="base" hangingPunct="0">
              <a:spcAft>
                <a:spcPct val="0"/>
              </a:spcAft>
              <a:buSzPts val="2400"/>
            </a:pPr>
            <a:r>
              <a:rPr lang="en-US" altLang="en-US" sz="2400" dirty="0">
                <a:solidFill>
                  <a:srgbClr val="000000"/>
                </a:solidFill>
                <a:latin typeface="+mn-lt"/>
                <a:ea typeface="ＭＳ Ｐゴシック"/>
              </a:rPr>
              <a:t>Assessment and Care: General Guidelines.</a:t>
            </a:r>
          </a:p>
        </p:txBody>
      </p:sp>
    </p:spTree>
    <p:extLst>
      <p:ext uri="{BB962C8B-B14F-4D97-AF65-F5344CB8AC3E}">
        <p14:creationId xmlns:p14="http://schemas.microsoft.com/office/powerpoint/2010/main" val="2441060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(8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Obstructive Pulmonary Diseases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Asthma –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Slow onset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80 percent of the cases of asthma have a slow onset.</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Deterioration over six hours to several days.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More prevalent in females.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Usually triggered by upper respiratory tract infection.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Learn signs and symptoms</a:t>
            </a:r>
          </a:p>
        </p:txBody>
      </p:sp>
    </p:spTree>
    <p:extLst>
      <p:ext uri="{BB962C8B-B14F-4D97-AF65-F5344CB8AC3E}">
        <p14:creationId xmlns:p14="http://schemas.microsoft.com/office/powerpoint/2010/main" val="12563715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(9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a:defRPr/>
            </a:pPr>
            <a:r>
              <a:rPr lang="en-US" altLang="en-US" sz="2400" dirty="0">
                <a:latin typeface="+mn-lt"/>
              </a:rPr>
              <a:t>Obstructive Pulmonary Diseases</a:t>
            </a:r>
          </a:p>
          <a:p>
            <a:pPr lvl="1">
              <a:defRPr/>
            </a:pPr>
            <a:r>
              <a:rPr lang="en-US" altLang="en-US" sz="2400" dirty="0">
                <a:latin typeface="+mn-lt"/>
              </a:rPr>
              <a:t>Asthma – </a:t>
            </a:r>
            <a:r>
              <a:rPr lang="en-US" altLang="en-US" sz="2400" dirty="0" smtClean="0">
                <a:latin typeface="+mn-lt"/>
              </a:rPr>
              <a:t>Assessment</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defRPr/>
            </a:pPr>
            <a:r>
              <a:rPr lang="en-US" altLang="en-US" sz="2400" dirty="0" smtClean="0">
                <a:solidFill>
                  <a:srgbClr val="000000"/>
                </a:solidFill>
                <a:latin typeface="+mn-lt"/>
                <a:ea typeface="ＭＳ Ｐゴシック"/>
              </a:rPr>
              <a:t>Rapid </a:t>
            </a:r>
            <a:r>
              <a:rPr lang="en-US" altLang="en-US" sz="2400" dirty="0">
                <a:solidFill>
                  <a:srgbClr val="000000"/>
                </a:solidFill>
                <a:latin typeface="+mn-lt"/>
                <a:ea typeface="ＭＳ Ｐゴシック"/>
              </a:rPr>
              <a:t>onset</a:t>
            </a:r>
          </a:p>
          <a:p>
            <a:pPr marL="1601978" lvl="3" indent="-230378" eaLnBrk="0" fontAlgn="base" hangingPunct="0">
              <a:spcAft>
                <a:spcPct val="0"/>
              </a:spcAft>
              <a:buSzPts val="2400"/>
              <a:defRPr/>
            </a:pPr>
            <a:r>
              <a:rPr lang="en-US" altLang="en-US" sz="2400" dirty="0">
                <a:solidFill>
                  <a:srgbClr val="000000"/>
                </a:solidFill>
                <a:latin typeface="+mn-lt"/>
                <a:ea typeface="ＭＳ Ｐゴシック"/>
              </a:rPr>
              <a:t>20 percent of the cases of asthma have a rapid onset.</a:t>
            </a:r>
          </a:p>
          <a:p>
            <a:pPr marL="1601978" lvl="3" indent="-230378" eaLnBrk="0" fontAlgn="base" hangingPunct="0">
              <a:spcAft>
                <a:spcPct val="0"/>
              </a:spcAft>
              <a:buSzPts val="2400"/>
              <a:defRPr/>
            </a:pPr>
            <a:r>
              <a:rPr lang="en-US" altLang="en-US" sz="2400" dirty="0">
                <a:solidFill>
                  <a:srgbClr val="000000"/>
                </a:solidFill>
                <a:latin typeface="+mn-lt"/>
                <a:ea typeface="ＭＳ Ｐゴシック"/>
              </a:rPr>
              <a:t>Deterioration in less than six hours.</a:t>
            </a:r>
          </a:p>
          <a:p>
            <a:pPr marL="1601978" lvl="3" indent="-230378" eaLnBrk="0" fontAlgn="base" hangingPunct="0">
              <a:spcAft>
                <a:spcPct val="0"/>
              </a:spcAft>
              <a:buSzPts val="2400"/>
              <a:defRPr/>
            </a:pPr>
            <a:r>
              <a:rPr lang="en-US" altLang="en-US" sz="2400" dirty="0">
                <a:solidFill>
                  <a:srgbClr val="000000"/>
                </a:solidFill>
                <a:latin typeface="+mn-lt"/>
                <a:ea typeface="ＭＳ Ｐゴシック"/>
              </a:rPr>
              <a:t>More prevalent in males.</a:t>
            </a:r>
          </a:p>
          <a:p>
            <a:pPr marL="1601978" lvl="3" indent="-230378" eaLnBrk="0" fontAlgn="base" hangingPunct="0">
              <a:spcAft>
                <a:spcPct val="0"/>
              </a:spcAft>
              <a:buSzPts val="2400"/>
              <a:defRPr/>
            </a:pPr>
            <a:r>
              <a:rPr lang="en-US" altLang="en-US" sz="2400" dirty="0">
                <a:solidFill>
                  <a:srgbClr val="000000"/>
                </a:solidFill>
                <a:latin typeface="+mn-lt"/>
                <a:ea typeface="ＭＳ Ｐゴシック"/>
              </a:rPr>
              <a:t>Usually triggered by allergens, exercise, or stress.</a:t>
            </a:r>
          </a:p>
          <a:p>
            <a:pPr marL="1144778" lvl="2" indent="-230378" eaLnBrk="0" fontAlgn="base" hangingPunct="0">
              <a:spcAft>
                <a:spcPct val="0"/>
              </a:spcAft>
              <a:buSzPts val="2400"/>
              <a:defRPr/>
            </a:pPr>
            <a:r>
              <a:rPr lang="en-US" altLang="en-US" sz="2400" dirty="0">
                <a:solidFill>
                  <a:srgbClr val="000000"/>
                </a:solidFill>
                <a:latin typeface="+mn-lt"/>
                <a:ea typeface="ＭＳ Ｐゴシック"/>
              </a:rPr>
              <a:t>Learn signs and </a:t>
            </a:r>
            <a:r>
              <a:rPr lang="en-US" altLang="en-US" sz="2400" dirty="0" smtClean="0">
                <a:solidFill>
                  <a:srgbClr val="000000"/>
                </a:solidFill>
                <a:latin typeface="+mn-lt"/>
                <a:ea typeface="ＭＳ Ｐゴシック"/>
              </a:rPr>
              <a:t>symptoms</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23401457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(10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Obstructive Pulmonary Diseases</a:t>
            </a:r>
            <a:endParaRPr lang="en-US" altLang="en-US" sz="2400" dirty="0">
              <a:solidFill>
                <a:srgbClr val="000000"/>
              </a:solidFill>
              <a:latin typeface="+mn-lt"/>
              <a:ea typeface="ＭＳ Ｐゴシック"/>
            </a:endParaRPr>
          </a:p>
          <a:p>
            <a:pPr lvl="1">
              <a:buFont typeface="Arial" panose="020B0604020202020204" pitchFamily="34" charset="0"/>
              <a:buChar char="–"/>
              <a:defRPr/>
            </a:pPr>
            <a:r>
              <a:rPr lang="en-US" altLang="en-US" sz="2400" dirty="0" smtClean="0">
                <a:latin typeface="+mn-lt"/>
              </a:rPr>
              <a:t>Asthma </a:t>
            </a:r>
            <a:r>
              <a:rPr lang="en-US" altLang="en-US" sz="2400" dirty="0">
                <a:latin typeface="+mn-lt"/>
              </a:rPr>
              <a:t>– </a:t>
            </a:r>
            <a:r>
              <a:rPr lang="en-US" altLang="en-US" sz="2400" dirty="0" smtClean="0">
                <a:latin typeface="+mn-lt"/>
              </a:rPr>
              <a:t>Assessment</a:t>
            </a:r>
            <a:endParaRPr lang="en-US" altLang="en-US" sz="2400" dirty="0" smtClean="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Rapid </a:t>
            </a:r>
            <a:r>
              <a:rPr lang="en-US" altLang="en-US" sz="2400" dirty="0">
                <a:solidFill>
                  <a:srgbClr val="000000"/>
                </a:solidFill>
                <a:latin typeface="+mn-lt"/>
                <a:ea typeface="ＭＳ Ｐゴシック"/>
              </a:rPr>
              <a:t>onset asthma more likely to result in death.</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Be prepared for this patient to develop respiratory failure or respiratory arrest.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Critically ill patients require positive pressure ventilation with supplemental oxygen.</a:t>
            </a:r>
          </a:p>
        </p:txBody>
      </p:sp>
    </p:spTree>
    <p:extLst>
      <p:ext uri="{BB962C8B-B14F-4D97-AF65-F5344CB8AC3E}">
        <p14:creationId xmlns:p14="http://schemas.microsoft.com/office/powerpoint/2010/main" val="42918792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(11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Obstructive Pulmonary </a:t>
            </a:r>
            <a:r>
              <a:rPr lang="en-US" altLang="en-US" sz="2400" dirty="0" smtClean="0">
                <a:latin typeface="+mn-lt"/>
              </a:rPr>
              <a:t>Diseases</a:t>
            </a:r>
            <a:endParaRPr lang="en-US" altLang="en-US" sz="2400" dirty="0" smtClean="0">
              <a:solidFill>
                <a:srgbClr val="000000"/>
              </a:solidFill>
              <a:latin typeface="+mn-lt"/>
              <a:ea typeface="ＭＳ Ｐゴシック"/>
            </a:endParaRPr>
          </a:p>
          <a:p>
            <a:pPr marL="741600" lvl="1" indent="-284400" eaLnBrk="0" fontAlgn="base" hangingPunct="0">
              <a:spcAft>
                <a:spcPct val="0"/>
              </a:spcAft>
              <a:buSzPts val="2400"/>
              <a:buFont typeface="Arial" panose="020B0604020202020204" pitchFamily="34" charset="0"/>
              <a:buChar char="–"/>
            </a:pPr>
            <a:r>
              <a:rPr lang="en-US" altLang="en-US" sz="2400" dirty="0" smtClean="0">
                <a:solidFill>
                  <a:srgbClr val="000000"/>
                </a:solidFill>
                <a:latin typeface="+mn-lt"/>
                <a:ea typeface="ＭＳ Ｐゴシック"/>
              </a:rPr>
              <a:t>Asthma </a:t>
            </a:r>
            <a:r>
              <a:rPr lang="en-US" altLang="en-US" sz="2400" dirty="0">
                <a:solidFill>
                  <a:srgbClr val="000000"/>
                </a:solidFill>
                <a:latin typeface="+mn-lt"/>
                <a:ea typeface="ＭＳ Ｐゴシック"/>
              </a:rPr>
              <a:t>- Emergency Care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Primary assessment interventions.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Supplemental oxygen to maintain </a:t>
            </a:r>
            <a:r>
              <a:rPr lang="en-US" altLang="en-US" sz="2400" dirty="0" smtClean="0">
                <a:solidFill>
                  <a:srgbClr val="000000"/>
                </a:solidFill>
                <a:latin typeface="+mn-lt"/>
                <a:ea typeface="ＭＳ Ｐゴシック"/>
              </a:rPr>
              <a:t>S</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O</a:t>
            </a:r>
            <a:r>
              <a:rPr lang="en-US" altLang="en-US" sz="2400" baseline="-25000" dirty="0" smtClean="0">
                <a:solidFill>
                  <a:srgbClr val="000000"/>
                </a:solidFill>
                <a:latin typeface="+mn-lt"/>
                <a:ea typeface="ＭＳ Ｐゴシック"/>
              </a:rPr>
              <a:t>2</a:t>
            </a:r>
            <a:r>
              <a:rPr lang="en-US" altLang="en-US" sz="2400" dirty="0" smtClean="0">
                <a:solidFill>
                  <a:srgbClr val="000000"/>
                </a:solidFill>
                <a:latin typeface="+mn-lt"/>
                <a:ea typeface="ＭＳ Ｐゴシック"/>
              </a:rPr>
              <a:t> </a:t>
            </a:r>
            <a:r>
              <a:rPr lang="en-US" altLang="en-US" sz="2400" dirty="0">
                <a:solidFill>
                  <a:srgbClr val="000000"/>
                </a:solidFill>
                <a:latin typeface="+mn-lt"/>
                <a:ea typeface="ＭＳ Ｐゴシック"/>
              </a:rPr>
              <a:t>of 94 percent or above.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Allow sufficient time for exhalation when providing positive pressure ventilation.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Consider </a:t>
            </a:r>
            <a:r>
              <a:rPr lang="en-US" altLang="en-US" sz="2400" dirty="0" smtClean="0">
                <a:solidFill>
                  <a:srgbClr val="000000"/>
                </a:solidFill>
                <a:latin typeface="+mn-lt"/>
                <a:ea typeface="ＭＳ Ｐゴシック"/>
              </a:rPr>
              <a:t>C</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A</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a:solidFill>
                  <a:srgbClr val="000000"/>
                </a:solidFill>
                <a:latin typeface="+mn-lt"/>
                <a:ea typeface="ＭＳ Ｐゴシック"/>
              </a:rPr>
              <a:t>Beta</a:t>
            </a:r>
            <a:r>
              <a:rPr lang="en-US" altLang="en-US" sz="2400" baseline="-25000" dirty="0">
                <a:solidFill>
                  <a:srgbClr val="000000"/>
                </a:solidFill>
                <a:latin typeface="+mn-lt"/>
                <a:ea typeface="ＭＳ Ｐゴシック"/>
              </a:rPr>
              <a:t>2</a:t>
            </a:r>
            <a:r>
              <a:rPr lang="en-US" altLang="en-US" sz="2400" dirty="0">
                <a:solidFill>
                  <a:srgbClr val="000000"/>
                </a:solidFill>
                <a:latin typeface="+mn-lt"/>
                <a:ea typeface="ＭＳ Ｐゴシック"/>
              </a:rPr>
              <a:t> agonist.</a:t>
            </a:r>
          </a:p>
        </p:txBody>
      </p:sp>
    </p:spTree>
    <p:extLst>
      <p:ext uri="{BB962C8B-B14F-4D97-AF65-F5344CB8AC3E}">
        <p14:creationId xmlns:p14="http://schemas.microsoft.com/office/powerpoint/2010/main" val="18434112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(12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Other Conditions That Cause Respiratory Distress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Pneumonia - Pathophysiology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Acute infectious disease of the lower respiratory tract.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Causes lung inflammation and fluid - or pus-filled alveoli.</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Leads to a ventilation disturbance and poor gas exchange.</a:t>
            </a:r>
          </a:p>
        </p:txBody>
      </p:sp>
    </p:spTree>
    <p:extLst>
      <p:ext uri="{BB962C8B-B14F-4D97-AF65-F5344CB8AC3E}">
        <p14:creationId xmlns:p14="http://schemas.microsoft.com/office/powerpoint/2010/main" val="16575485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Pathophysiology of Pneumonia</a:t>
            </a:r>
            <a:endParaRPr lang="en-US" altLang="en-US" dirty="0">
              <a:latin typeface="Times New Roman" panose="02020603050405020304" pitchFamily="18" charset="0"/>
              <a:ea typeface="ＭＳ Ｐゴシック"/>
            </a:endParaRPr>
          </a:p>
        </p:txBody>
      </p:sp>
      <p:pic>
        <p:nvPicPr>
          <p:cNvPr id="4" name="Picture 2" descr="Bronchioles and alveoli, surrounded by blood vessels with pneumonia. The alveoli are filled with fluid, and the capillaries are not well connected to the alveol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1956" y="2030838"/>
            <a:ext cx="6880087" cy="3455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56679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(13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a:t>
            </a:r>
            <a:r>
              <a:rPr lang="en-US" altLang="en-US" sz="2400" dirty="0" smtClean="0">
                <a:latin typeface="+mn-lt"/>
              </a:rPr>
              <a:t>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Pneumonia </a:t>
            </a:r>
            <a:r>
              <a:rPr lang="en-US" altLang="en-US" sz="2400" dirty="0">
                <a:solidFill>
                  <a:srgbClr val="000000"/>
                </a:solidFill>
                <a:latin typeface="+mn-lt"/>
                <a:ea typeface="ＭＳ Ｐゴシック"/>
              </a:rPr>
              <a:t>– Assessment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Generally appears ill</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May complain of fever and severe chills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Signs and symptoms</a:t>
            </a:r>
          </a:p>
        </p:txBody>
      </p:sp>
    </p:spTree>
    <p:extLst>
      <p:ext uri="{BB962C8B-B14F-4D97-AF65-F5344CB8AC3E}">
        <p14:creationId xmlns:p14="http://schemas.microsoft.com/office/powerpoint/2010/main" val="23571605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(14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7763774" cy="299767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a:t>
            </a:r>
            <a:r>
              <a:rPr lang="en-US" altLang="en-US" sz="2400" dirty="0" smtClean="0">
                <a:latin typeface="+mn-lt"/>
              </a:rPr>
              <a:t>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Pneumonia </a:t>
            </a:r>
            <a:r>
              <a:rPr lang="en-US" altLang="en-US" sz="2400" dirty="0">
                <a:solidFill>
                  <a:srgbClr val="000000"/>
                </a:solidFill>
                <a:latin typeface="+mn-lt"/>
                <a:ea typeface="ＭＳ Ｐゴシック"/>
              </a:rPr>
              <a:t>– Treatment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Not usually associated with severe bronchoconstriction.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Supplemental oxygen to maintain </a:t>
            </a:r>
            <a:r>
              <a:rPr lang="en-US" altLang="en-US" sz="2400" dirty="0" smtClean="0">
                <a:solidFill>
                  <a:srgbClr val="000000"/>
                </a:solidFill>
                <a:latin typeface="+mn-lt"/>
                <a:ea typeface="ＭＳ Ｐゴシック"/>
              </a:rPr>
              <a:t>S</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O</a:t>
            </a:r>
            <a:r>
              <a:rPr lang="en-US" altLang="en-US" sz="2400" baseline="-25000" dirty="0" smtClean="0">
                <a:solidFill>
                  <a:srgbClr val="000000"/>
                </a:solidFill>
                <a:latin typeface="+mn-lt"/>
                <a:ea typeface="ＭＳ Ｐゴシック"/>
              </a:rPr>
              <a:t>2</a:t>
            </a:r>
            <a:r>
              <a:rPr lang="en-US" altLang="en-US" sz="2400" dirty="0" smtClean="0">
                <a:solidFill>
                  <a:srgbClr val="000000"/>
                </a:solidFill>
                <a:latin typeface="+mn-lt"/>
                <a:ea typeface="ＭＳ Ｐゴシック"/>
              </a:rPr>
              <a:t> </a:t>
            </a:r>
            <a:r>
              <a:rPr lang="en-US" altLang="en-US" sz="2400" dirty="0">
                <a:solidFill>
                  <a:srgbClr val="000000"/>
                </a:solidFill>
                <a:latin typeface="+mn-lt"/>
                <a:ea typeface="ＭＳ Ｐゴシック"/>
              </a:rPr>
              <a:t>of 94 percent or higher.</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Follow protocols for use of beta</a:t>
            </a:r>
            <a:r>
              <a:rPr lang="en-US" altLang="en-US" sz="2400" baseline="-25000" dirty="0">
                <a:solidFill>
                  <a:srgbClr val="000000"/>
                </a:solidFill>
                <a:latin typeface="+mn-lt"/>
                <a:ea typeface="ＭＳ Ｐゴシック"/>
              </a:rPr>
              <a:t>2</a:t>
            </a:r>
            <a:r>
              <a:rPr lang="en-US" altLang="en-US" sz="2400" dirty="0">
                <a:solidFill>
                  <a:srgbClr val="000000"/>
                </a:solidFill>
                <a:latin typeface="+mn-lt"/>
                <a:ea typeface="ＭＳ Ｐゴシック"/>
              </a:rPr>
              <a:t> agonists and </a:t>
            </a:r>
            <a:r>
              <a:rPr lang="en-US" altLang="en-US" sz="2400" dirty="0" smtClean="0">
                <a:solidFill>
                  <a:srgbClr val="000000"/>
                </a:solidFill>
                <a:latin typeface="+mn-lt"/>
                <a:ea typeface="ＭＳ Ｐゴシック"/>
              </a:rPr>
              <a:t>C</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A</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37093791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(15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a:t>
            </a:r>
            <a:r>
              <a:rPr lang="en-US" altLang="en-US" sz="2400" dirty="0" smtClean="0">
                <a:latin typeface="+mn-lt"/>
              </a:rPr>
              <a:t>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Pulmonary </a:t>
            </a:r>
            <a:r>
              <a:rPr lang="en-US" altLang="en-US" sz="2400" dirty="0">
                <a:solidFill>
                  <a:srgbClr val="000000"/>
                </a:solidFill>
                <a:latin typeface="+mn-lt"/>
                <a:ea typeface="ＭＳ Ｐゴシック"/>
              </a:rPr>
              <a:t>Embolism - Pathophysiology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Obstruction of blood flow in the pulmonary arteries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Several factors increase the risk, including immobility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Usually caused by a blood clot</a:t>
            </a:r>
          </a:p>
        </p:txBody>
      </p:sp>
    </p:spTree>
    <p:extLst>
      <p:ext uri="{BB962C8B-B14F-4D97-AF65-F5344CB8AC3E}">
        <p14:creationId xmlns:p14="http://schemas.microsoft.com/office/powerpoint/2010/main" val="37034078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sz="2600" dirty="0" smtClean="0">
                <a:latin typeface="Times New Roman" panose="02020603050405020304" pitchFamily="18" charset="0"/>
                <a:ea typeface="ＭＳ Ｐゴシック"/>
              </a:rPr>
              <a:t>A Blood Clot, Air Bubble, Fat Particle, Foreign Body, or Amniotic Fluid Can Cause an Embolism, Blocking Blood Flow through a Pulmonary Artery</a:t>
            </a:r>
            <a:endParaRPr lang="en-US" altLang="en-US" sz="2600" dirty="0">
              <a:latin typeface="Times New Roman" panose="02020603050405020304" pitchFamily="18" charset="0"/>
              <a:ea typeface="ＭＳ Ｐゴシック"/>
            </a:endParaRPr>
          </a:p>
        </p:txBody>
      </p:sp>
      <p:pic>
        <p:nvPicPr>
          <p:cNvPr id="4" name="Picture 2" descr="Arteries of the lungs, with particles blocking vessels at several location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6138" y="1933442"/>
            <a:ext cx="5611723" cy="404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2528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mtClean="0">
                <a:latin typeface="Times New Roman" panose="02020603050405020304" pitchFamily="18" charset="0"/>
                <a:ea typeface="ＭＳ Ｐゴシック"/>
                <a:cs typeface="ＭＳ Ｐゴシック" pitchFamily="-1" charset="-128"/>
              </a:rPr>
              <a:t>Case Study Introduction </a:t>
            </a:r>
            <a:r>
              <a:rPr lang="en-IN" sz="2000" b="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031295"/>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Jake Pratt and and Paul Berg arrive at a residence to find 62-year-old Margaret Brown sitting at the kitchen table, leaning forward on her hands to breathe. They immediately note that she is a thin woman with a barrel-shaped chest who is using accessory muscles to </a:t>
            </a:r>
            <a:r>
              <a:rPr lang="en-US" altLang="en-US" sz="2400" dirty="0" smtClean="0">
                <a:solidFill>
                  <a:srgbClr val="000000"/>
                </a:solidFill>
                <a:latin typeface="Arial (Body)"/>
                <a:ea typeface="ＭＳ Ｐゴシック"/>
              </a:rPr>
              <a:t>breathe.</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2545404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(16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a:t>
            </a:r>
            <a:r>
              <a:rPr lang="en-US" altLang="en-US" sz="2400" dirty="0" smtClean="0">
                <a:latin typeface="+mn-lt"/>
              </a:rPr>
              <a:t>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Pulmonary </a:t>
            </a:r>
            <a:r>
              <a:rPr lang="en-US" altLang="en-US" sz="2400" dirty="0">
                <a:solidFill>
                  <a:srgbClr val="000000"/>
                </a:solidFill>
                <a:latin typeface="+mn-lt"/>
                <a:ea typeface="ＭＳ Ｐゴシック"/>
              </a:rPr>
              <a:t>Embolism – Assessment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Sudden onset of unexplained dyspnea and chest pain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Signs of hypoxia with normal breath sounds and adequate volume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Include lower legs assessment for </a:t>
            </a:r>
            <a:r>
              <a:rPr lang="en-US" altLang="en-US" sz="2400" dirty="0" smtClean="0">
                <a:solidFill>
                  <a:srgbClr val="000000"/>
                </a:solidFill>
                <a:latin typeface="+mn-lt"/>
                <a:ea typeface="ＭＳ Ｐゴシック"/>
              </a:rPr>
              <a:t>D</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V</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16679457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(17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a:t>
            </a:r>
            <a:r>
              <a:rPr lang="en-US" altLang="en-US" sz="2400" dirty="0" smtClean="0">
                <a:latin typeface="+mn-lt"/>
              </a:rPr>
              <a:t>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Pulmonary </a:t>
            </a:r>
            <a:r>
              <a:rPr lang="en-US" altLang="en-US" sz="2400" dirty="0">
                <a:solidFill>
                  <a:srgbClr val="000000"/>
                </a:solidFill>
                <a:latin typeface="+mn-lt"/>
                <a:ea typeface="ＭＳ Ｐゴシック"/>
              </a:rPr>
              <a:t>Embolism – Treatment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Open airway and administer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V</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a:solidFill>
                  <a:srgbClr val="000000"/>
                </a:solidFill>
                <a:latin typeface="+mn-lt"/>
                <a:ea typeface="ＭＳ Ｐゴシック"/>
              </a:rPr>
              <a:t>Maintain an </a:t>
            </a:r>
            <a:r>
              <a:rPr lang="en-US" altLang="en-US" sz="2400" dirty="0" smtClean="0">
                <a:solidFill>
                  <a:srgbClr val="000000"/>
                </a:solidFill>
                <a:latin typeface="+mn-lt"/>
                <a:ea typeface="ＭＳ Ｐゴシック"/>
              </a:rPr>
              <a:t>S</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O</a:t>
            </a:r>
            <a:r>
              <a:rPr lang="en-US" altLang="en-US" sz="2400" baseline="-25000" dirty="0" smtClean="0">
                <a:solidFill>
                  <a:srgbClr val="000000"/>
                </a:solidFill>
                <a:latin typeface="+mn-lt"/>
                <a:ea typeface="ＭＳ Ｐゴシック"/>
              </a:rPr>
              <a:t>2</a:t>
            </a:r>
            <a:r>
              <a:rPr lang="en-US" altLang="en-US" sz="2400" dirty="0" smtClean="0">
                <a:solidFill>
                  <a:srgbClr val="000000"/>
                </a:solidFill>
                <a:latin typeface="+mn-lt"/>
                <a:ea typeface="ＭＳ Ｐゴシック"/>
              </a:rPr>
              <a:t> </a:t>
            </a:r>
            <a:r>
              <a:rPr lang="en-US" altLang="en-US" sz="2400" dirty="0">
                <a:solidFill>
                  <a:srgbClr val="000000"/>
                </a:solidFill>
                <a:latin typeface="+mn-lt"/>
                <a:ea typeface="ＭＳ Ｐゴシック"/>
              </a:rPr>
              <a:t>of 94 percent or better</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Include lower legs assessment for </a:t>
            </a:r>
            <a:r>
              <a:rPr lang="en-US" altLang="en-US" sz="2400" dirty="0" smtClean="0">
                <a:solidFill>
                  <a:srgbClr val="000000"/>
                </a:solidFill>
                <a:latin typeface="+mn-lt"/>
                <a:ea typeface="ＭＳ Ｐゴシック"/>
              </a:rPr>
              <a:t>D</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V</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6989094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Click on the Item That Best Characterizes Emphysema</a:t>
            </a:r>
            <a:endParaRPr lang="en-US" dirty="0">
              <a:latin typeface="Times New Roman" panose="02020603050405020304" pitchFamily="18" charset="0"/>
              <a:ea typeface="ＭＳ Ｐゴシック"/>
              <a:cs typeface="ＭＳ Ｐゴシック" pitchFamily="-1" charset="-128"/>
            </a:endParaRPr>
          </a:p>
        </p:txBody>
      </p:sp>
      <p:sp>
        <p:nvSpPr>
          <p:cNvPr id="3" name="Content Placeholder 2"/>
          <p:cNvSpPr>
            <a:spLocks noGrp="1"/>
          </p:cNvSpPr>
          <p:nvPr>
            <p:ph idx="1"/>
          </p:nvPr>
        </p:nvSpPr>
        <p:spPr>
          <a:xfrm>
            <a:off x="457199" y="1586544"/>
            <a:ext cx="8229600" cy="553968"/>
          </a:xfrm>
        </p:spPr>
        <p:txBody>
          <a:bodyPr wrap="square" lIns="91425" tIns="91425" rIns="91425" bIns="91425">
            <a:noAutofit/>
          </a:bodyPr>
          <a:lstStyle/>
          <a:p>
            <a:pPr marL="0" lvl="0" indent="0" fontAlgn="base">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A. </a:t>
            </a:r>
            <a:r>
              <a:rPr lang="en-US" altLang="en-US" sz="2400" kern="1200" dirty="0" smtClean="0">
                <a:solidFill>
                  <a:srgbClr val="000000"/>
                </a:solidFill>
                <a:latin typeface="Arial (Body)"/>
                <a:ea typeface="ＭＳ Ｐゴシック" panose="020B0600070205080204" pitchFamily="34" charset="-128"/>
                <a:hlinkClick r:id="rId2" action="ppaction://hlinksldjump"/>
              </a:rPr>
              <a:t>Destruction of alveolar walls with distention of the alveoli</a:t>
            </a:r>
            <a:endParaRPr lang="en-US" altLang="en-US" sz="2400" kern="1200" dirty="0">
              <a:solidFill>
                <a:srgbClr val="000000"/>
              </a:solidFill>
              <a:latin typeface="Arial (Body)"/>
              <a:ea typeface="ＭＳ Ｐゴシック" panose="020B0600070205080204" pitchFamily="34" charset="-128"/>
            </a:endParaRPr>
          </a:p>
        </p:txBody>
      </p:sp>
      <p:sp>
        <p:nvSpPr>
          <p:cNvPr id="4" name="Content Placeholder 3"/>
          <p:cNvSpPr>
            <a:spLocks noGrp="1"/>
          </p:cNvSpPr>
          <p:nvPr>
            <p:ph idx="13"/>
          </p:nvPr>
        </p:nvSpPr>
        <p:spPr>
          <a:xfrm>
            <a:off x="457199" y="2352993"/>
            <a:ext cx="8229600" cy="553968"/>
          </a:xfrm>
        </p:spPr>
        <p:txBody>
          <a:bodyPr wrap="square" lIns="91425" tIns="91425" rIns="91425" bIns="91425">
            <a:noAutofit/>
          </a:bodyPr>
          <a:lstStyle/>
          <a:p>
            <a:pPr marL="0" lvl="0" indent="0" fontAlgn="base">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B. </a:t>
            </a:r>
            <a:r>
              <a:rPr lang="en-US" altLang="en-US" sz="2400" kern="1200" dirty="0" smtClean="0">
                <a:solidFill>
                  <a:srgbClr val="000000"/>
                </a:solidFill>
                <a:latin typeface="Arial (Body)"/>
                <a:ea typeface="ＭＳ Ｐゴシック" panose="020B0600070205080204" pitchFamily="34" charset="-128"/>
                <a:hlinkClick r:id="rId3" action="ppaction://hlinksldjump"/>
              </a:rPr>
              <a:t>An </a:t>
            </a:r>
            <a:r>
              <a:rPr lang="en-US" altLang="en-US" sz="2400" kern="1200" dirty="0">
                <a:solidFill>
                  <a:srgbClr val="000000"/>
                </a:solidFill>
                <a:latin typeface="Arial (Body)"/>
                <a:ea typeface="ＭＳ Ｐゴシック" panose="020B0600070205080204" pitchFamily="34" charset="-128"/>
                <a:hlinkClick r:id="rId3" action="ppaction://hlinksldjump"/>
              </a:rPr>
              <a:t>obstruction to blood flow in the pulmonary arteries</a:t>
            </a:r>
            <a:endParaRPr lang="en-US" altLang="en-US" sz="2400" kern="1200" dirty="0">
              <a:solidFill>
                <a:srgbClr val="000000"/>
              </a:solidFill>
              <a:latin typeface="Arial (Body)"/>
              <a:ea typeface="ＭＳ Ｐゴシック" panose="020B0600070205080204" pitchFamily="34" charset="-128"/>
            </a:endParaRPr>
          </a:p>
        </p:txBody>
      </p:sp>
      <p:sp>
        <p:nvSpPr>
          <p:cNvPr id="5" name="Content Placeholder 4"/>
          <p:cNvSpPr>
            <a:spLocks noGrp="1"/>
          </p:cNvSpPr>
          <p:nvPr>
            <p:ph idx="14"/>
          </p:nvPr>
        </p:nvSpPr>
        <p:spPr>
          <a:xfrm>
            <a:off x="457199" y="3038489"/>
            <a:ext cx="8229600" cy="923299"/>
          </a:xfrm>
        </p:spPr>
        <p:txBody>
          <a:bodyPr wrap="square" lIns="91425" tIns="91425" rIns="91425" bIns="91425">
            <a:noAutofit/>
          </a:bodyPr>
          <a:lstStyle/>
          <a:p>
            <a:pPr marL="355600" lvl="0" indent="-355600" fontAlgn="base">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C. </a:t>
            </a:r>
            <a:r>
              <a:rPr lang="en-US" altLang="en-US" sz="2400" kern="1200" dirty="0" smtClean="0">
                <a:solidFill>
                  <a:srgbClr val="000000"/>
                </a:solidFill>
                <a:latin typeface="Arial (Body)"/>
                <a:ea typeface="ＭＳ Ｐゴシック" panose="020B0600070205080204" pitchFamily="34" charset="-128"/>
                <a:hlinkClick r:id="rId4" action="ppaction://hlinksldjump"/>
              </a:rPr>
              <a:t>Inflammation </a:t>
            </a:r>
            <a:r>
              <a:rPr lang="en-US" altLang="en-US" sz="2400" kern="1200" dirty="0">
                <a:solidFill>
                  <a:srgbClr val="000000"/>
                </a:solidFill>
                <a:latin typeface="Arial (Body)"/>
                <a:ea typeface="ＭＳ Ｐゴシック" panose="020B0600070205080204" pitchFamily="34" charset="-128"/>
                <a:hlinkClick r:id="rId4" action="ppaction://hlinksldjump"/>
              </a:rPr>
              <a:t>of the bronchi and bronchioles with increased mucus production</a:t>
            </a:r>
            <a:endParaRPr lang="en-US" altLang="en-US" sz="2400" kern="1200" dirty="0">
              <a:solidFill>
                <a:srgbClr val="000000"/>
              </a:solidFill>
              <a:latin typeface="Arial (Body)"/>
              <a:ea typeface="ＭＳ Ｐゴシック" panose="020B0600070205080204" pitchFamily="34" charset="-128"/>
            </a:endParaRPr>
          </a:p>
        </p:txBody>
      </p:sp>
      <p:sp>
        <p:nvSpPr>
          <p:cNvPr id="6" name="Content Placeholder 5"/>
          <p:cNvSpPr>
            <a:spLocks noGrp="1"/>
          </p:cNvSpPr>
          <p:nvPr>
            <p:ph idx="15"/>
          </p:nvPr>
        </p:nvSpPr>
        <p:spPr>
          <a:xfrm>
            <a:off x="457200" y="4105343"/>
            <a:ext cx="8229600" cy="553968"/>
          </a:xfrm>
        </p:spPr>
        <p:txBody>
          <a:bodyPr wrap="square" lIns="91425" tIns="91425" rIns="91425" bIns="91425">
            <a:noAutofit/>
          </a:bodyPr>
          <a:lstStyle/>
          <a:p>
            <a:pPr marL="0" lvl="0" indent="0" fontAlgn="base">
              <a:spcAft>
                <a:spcPct val="0"/>
              </a:spcAft>
              <a:buSzPts val="2400"/>
              <a:buNone/>
            </a:pPr>
            <a:r>
              <a:rPr lang="en-US" altLang="en-US" sz="2400" kern="1200" dirty="0" smtClean="0">
                <a:solidFill>
                  <a:schemeClr val="tx2"/>
                </a:solidFill>
                <a:latin typeface="Arial (Body)"/>
                <a:ea typeface="ＭＳ Ｐゴシック" panose="020B0600070205080204" pitchFamily="34" charset="-128"/>
              </a:rPr>
              <a:t>D. </a:t>
            </a:r>
            <a:r>
              <a:rPr lang="en-US" altLang="en-US" sz="2400" kern="1200" dirty="0" smtClean="0">
                <a:solidFill>
                  <a:srgbClr val="000000"/>
                </a:solidFill>
                <a:latin typeface="Arial (Body)"/>
                <a:ea typeface="ＭＳ Ｐゴシック" panose="020B0600070205080204" pitchFamily="34" charset="-128"/>
                <a:hlinkClick r:id="rId5" action="ppaction://hlinksldjump"/>
              </a:rPr>
              <a:t>Sudden </a:t>
            </a:r>
            <a:r>
              <a:rPr lang="en-US" altLang="en-US" sz="2400" kern="1200" dirty="0">
                <a:solidFill>
                  <a:srgbClr val="000000"/>
                </a:solidFill>
                <a:latin typeface="Arial (Body)"/>
                <a:ea typeface="ＭＳ Ｐゴシック" panose="020B0600070205080204" pitchFamily="34" charset="-128"/>
                <a:hlinkClick r:id="rId5" action="ppaction://hlinksldjump"/>
              </a:rPr>
              <a:t>collapse of the lung without history of injury</a:t>
            </a:r>
            <a:endParaRPr lang="en-US" altLang="en-US" sz="2400" kern="1200" dirty="0">
              <a:solidFill>
                <a:srgbClr val="000000"/>
              </a:solidFill>
              <a:latin typeface="Arial (Body)"/>
              <a:ea typeface="ＭＳ Ｐゴシック" panose="020B0600070205080204" pitchFamily="34" charset="-128"/>
            </a:endParaRPr>
          </a:p>
        </p:txBody>
      </p:sp>
    </p:spTree>
    <p:extLst>
      <p:ext uri="{BB962C8B-B14F-4D97-AF65-F5344CB8AC3E}">
        <p14:creationId xmlns:p14="http://schemas.microsoft.com/office/powerpoint/2010/main" val="28383355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(18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342900" lvl="1" indent="-3429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Distress</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Acute </a:t>
            </a:r>
            <a:r>
              <a:rPr lang="en-US" altLang="en-US" sz="2400" dirty="0">
                <a:solidFill>
                  <a:srgbClr val="000000"/>
                </a:solidFill>
                <a:latin typeface="+mn-lt"/>
                <a:ea typeface="ＭＳ Ｐゴシック"/>
              </a:rPr>
              <a:t>Pulmonary Edema - Pathophysiology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Often due to cardiac dysfunction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Results in hypoxia</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Occurs when excessive fluid collects between the alveoli and pulmonary capillaries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Gas exchange is impaired</a:t>
            </a:r>
          </a:p>
        </p:txBody>
      </p:sp>
    </p:spTree>
    <p:extLst>
      <p:ext uri="{BB962C8B-B14F-4D97-AF65-F5344CB8AC3E}">
        <p14:creationId xmlns:p14="http://schemas.microsoft.com/office/powerpoint/2010/main" val="17051501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354637"/>
          </a:xfrm>
        </p:spPr>
        <p:txBody>
          <a:bodyPr tIns="91425" anchor="t">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Fluid That Collects Between the Alveoli and Capillaries, Preventing Normal Exchange of Oxygen and Carbon Dioxide</a:t>
            </a:r>
            <a:endParaRPr lang="en-US" altLang="en-US" sz="280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841736"/>
            <a:ext cx="8229600" cy="496019"/>
          </a:xfrm>
        </p:spPr>
        <p:txBody>
          <a:bodyPr/>
          <a:lstStyle/>
          <a:p>
            <a:pPr marL="0" indent="0">
              <a:buNone/>
            </a:pPr>
            <a:r>
              <a:rPr lang="en-IN" altLang="en-US" sz="2400" dirty="0" smtClean="0">
                <a:latin typeface="+mn-lt"/>
                <a:ea typeface="ＭＳ Ｐゴシック"/>
              </a:rPr>
              <a:t>The fluid may also invade the alveolar sacs</a:t>
            </a:r>
            <a:endParaRPr lang="en-US" sz="2400" dirty="0">
              <a:latin typeface="+mn-lt"/>
            </a:endParaRPr>
          </a:p>
        </p:txBody>
      </p:sp>
      <p:pic>
        <p:nvPicPr>
          <p:cNvPr id="4" name="Picture 2" descr="Gas exchange between normal, and impeded, alveoli and capillaries. With normal gas exchange, an alveolus shares a surface with a capillary, exchanging oxygen and carbon dioxide from blood cells. When the space between an alveolus and capillary is impeded by fluid, oxygen from the alveoli is unable to cross the fluid and enter the capillary, and carbon dioxide is unable to cross the fluid and enter the alveolu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9135" y="2481737"/>
            <a:ext cx="6105728" cy="353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69631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(19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t>Other Conditions That Cause Respiratory Distress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Acute </a:t>
            </a:r>
            <a:r>
              <a:rPr lang="en-US" altLang="en-US" sz="2400" dirty="0">
                <a:solidFill>
                  <a:srgbClr val="000000"/>
                </a:solidFill>
                <a:latin typeface="Arial (Body)"/>
                <a:ea typeface="ＭＳ Ｐゴシック"/>
              </a:rPr>
              <a:t>Pulmonary Edema -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Crackles are a sign of pulmonary </a:t>
            </a:r>
            <a:r>
              <a:rPr lang="en-US" altLang="en-US" sz="2400" dirty="0" smtClean="0">
                <a:solidFill>
                  <a:srgbClr val="000000"/>
                </a:solidFill>
                <a:latin typeface="Arial (Body)"/>
                <a:ea typeface="ＭＳ Ｐゴシック"/>
              </a:rPr>
              <a:t>edema</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Auscultate lower lobes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Cardiac symptoms does not occur with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R</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Anxiety, combativeness and confusion may complicate assessment</a:t>
            </a:r>
          </a:p>
        </p:txBody>
      </p:sp>
    </p:spTree>
    <p:extLst>
      <p:ext uri="{BB962C8B-B14F-4D97-AF65-F5344CB8AC3E}">
        <p14:creationId xmlns:p14="http://schemas.microsoft.com/office/powerpoint/2010/main" val="24994592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(20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a:t>
            </a:r>
            <a:r>
              <a:rPr lang="en-US" altLang="en-US" sz="2400" dirty="0" smtClean="0">
                <a:latin typeface="+mn-lt"/>
              </a:rPr>
              <a:t>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Acute </a:t>
            </a:r>
            <a:r>
              <a:rPr lang="en-US" altLang="en-US" sz="2400" dirty="0">
                <a:solidFill>
                  <a:srgbClr val="000000"/>
                </a:solidFill>
                <a:latin typeface="+mn-lt"/>
                <a:ea typeface="ＭＳ Ｐゴシック"/>
              </a:rPr>
              <a:t>Pulmonary Edema - Treatment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Positive pressure ventilation may be necessary.</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C</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A</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 may </a:t>
            </a:r>
            <a:r>
              <a:rPr lang="en-US" altLang="en-US" sz="2400" dirty="0">
                <a:solidFill>
                  <a:srgbClr val="000000"/>
                </a:solidFill>
                <a:latin typeface="+mn-lt"/>
                <a:ea typeface="ＭＳ Ｐゴシック"/>
              </a:rPr>
              <a:t>be beneficial.</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Administer oxygen.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Keep the patient in an upright sitting position.</a:t>
            </a:r>
          </a:p>
        </p:txBody>
      </p:sp>
    </p:spTree>
    <p:extLst>
      <p:ext uri="{BB962C8B-B14F-4D97-AF65-F5344CB8AC3E}">
        <p14:creationId xmlns:p14="http://schemas.microsoft.com/office/powerpoint/2010/main" val="527391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(21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a:t>
            </a:r>
            <a:r>
              <a:rPr lang="en-US" altLang="en-US" sz="2400" dirty="0" smtClean="0">
                <a:latin typeface="+mn-lt"/>
              </a:rPr>
              <a:t>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Spontaneous </a:t>
            </a:r>
            <a:r>
              <a:rPr lang="en-US" altLang="en-US" sz="2400" dirty="0">
                <a:solidFill>
                  <a:srgbClr val="000000"/>
                </a:solidFill>
                <a:latin typeface="+mn-lt"/>
                <a:ea typeface="ＭＳ Ｐゴシック"/>
              </a:rPr>
              <a:t>Pneumothorax -Pathophysiology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Sudden rupture of visceral lining of lung with partial collapse of lung.</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Gas exchange is impaired.</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Risk factors include smoking, connective tissue disorders, and </a:t>
            </a:r>
            <a:r>
              <a:rPr lang="en-US" altLang="en-US" sz="2400" dirty="0" smtClean="0">
                <a:solidFill>
                  <a:srgbClr val="000000"/>
                </a:solidFill>
                <a:latin typeface="+mn-lt"/>
                <a:ea typeface="ＭＳ Ｐゴシック"/>
              </a:rPr>
              <a:t>C</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O</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D.</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23819936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A Ruptured Bleb, or Weakened Area of Lung Tissue</a:t>
            </a:r>
            <a:endParaRPr lang="en-US" altLang="en-US"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1298275"/>
          </a:xfrm>
        </p:spPr>
        <p:txBody>
          <a:bodyPr/>
          <a:lstStyle/>
          <a:p>
            <a:pPr marL="0" indent="0">
              <a:buNone/>
            </a:pPr>
            <a:r>
              <a:rPr lang="en-IN" altLang="en-US" sz="2400" dirty="0">
                <a:latin typeface="+mn-lt"/>
                <a:ea typeface="ＭＳ Ｐゴシック"/>
              </a:rPr>
              <a:t>C</a:t>
            </a:r>
            <a:r>
              <a:rPr lang="en-IN" altLang="en-US" sz="2400" dirty="0" smtClean="0">
                <a:latin typeface="+mn-lt"/>
                <a:ea typeface="ＭＳ Ｐゴシック"/>
              </a:rPr>
              <a:t>auses a spontaneous pneumothorax in which air enters the pleural cavity and travels upward, beginning collapse of the lung from the top</a:t>
            </a:r>
            <a:endParaRPr lang="en-US" sz="2400" dirty="0">
              <a:latin typeface="+mn-lt"/>
            </a:endParaRPr>
          </a:p>
        </p:txBody>
      </p:sp>
      <p:pic>
        <p:nvPicPr>
          <p:cNvPr id="4" name="Picture 2" descr="A lung begins to collapse downward around a damaged area of lung tissue, as air enters and travels towards the top of the lu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680" y="2958175"/>
            <a:ext cx="3300639" cy="318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7444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(22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Distress </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Spontaneous </a:t>
            </a:r>
            <a:r>
              <a:rPr lang="en-US" altLang="en-US" sz="2400" dirty="0">
                <a:solidFill>
                  <a:srgbClr val="000000"/>
                </a:solidFill>
                <a:latin typeface="Arial (Body)"/>
                <a:ea typeface="ＭＳ Ｐゴシック"/>
              </a:rPr>
              <a:t>Pneumothorax - Pathophysiology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Primary spontaneous pneumothorax occurs in patients who have no underlying lung disease.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Secondary spontaneous pneumothorax occurs in patients in which there is underlying lung disease.</a:t>
            </a:r>
          </a:p>
        </p:txBody>
      </p:sp>
    </p:spTree>
    <p:extLst>
      <p:ext uri="{BB962C8B-B14F-4D97-AF65-F5344CB8AC3E}">
        <p14:creationId xmlns:p14="http://schemas.microsoft.com/office/powerpoint/2010/main" val="2639695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mtClean="0">
                <a:latin typeface="Times New Roman" panose="02020603050405020304" pitchFamily="18" charset="0"/>
                <a:ea typeface="ＭＳ Ｐゴシック"/>
                <a:cs typeface="ＭＳ Ｐゴシック" pitchFamily="-1" charset="-128"/>
              </a:rPr>
              <a:t>Case Study Introduction </a:t>
            </a:r>
            <a:r>
              <a:rPr lang="en-IN" sz="2000" b="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Despite an increased respiratory rate and increased work of breathing, Mrs. Brown's skin color is pink. Jake notices a portable oxygen concentrator, as well as a nebulizer, nearby.</a:t>
            </a:r>
          </a:p>
        </p:txBody>
      </p:sp>
    </p:spTree>
    <p:extLst>
      <p:ext uri="{BB962C8B-B14F-4D97-AF65-F5344CB8AC3E}">
        <p14:creationId xmlns:p14="http://schemas.microsoft.com/office/powerpoint/2010/main" val="14923186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(23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0079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a:t>
            </a:r>
            <a:r>
              <a:rPr lang="en-US" altLang="en-US" sz="2400" dirty="0" smtClean="0">
                <a:latin typeface="+mn-lt"/>
              </a:rPr>
              <a:t>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Spontaneous </a:t>
            </a:r>
            <a:r>
              <a:rPr lang="en-US" altLang="en-US" sz="2400" dirty="0">
                <a:solidFill>
                  <a:srgbClr val="000000"/>
                </a:solidFill>
                <a:latin typeface="+mn-lt"/>
                <a:ea typeface="ＭＳ Ｐゴシック"/>
              </a:rPr>
              <a:t>Pneumothorax -Assessment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Spontaneous pneumothorax shows with sudden onset shortness of breath without evidence of trauma and decreased breath sounds to one side.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When seated, absent breath sounds will be heard in the apex (top) of the lung.</a:t>
            </a:r>
          </a:p>
        </p:txBody>
      </p:sp>
    </p:spTree>
    <p:extLst>
      <p:ext uri="{BB962C8B-B14F-4D97-AF65-F5344CB8AC3E}">
        <p14:creationId xmlns:p14="http://schemas.microsoft.com/office/powerpoint/2010/main" val="2085157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(24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a:t>
            </a:r>
            <a:r>
              <a:rPr lang="en-US" altLang="en-US" sz="2400" dirty="0" smtClean="0">
                <a:latin typeface="+mn-lt"/>
              </a:rPr>
              <a:t>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Spontaneous </a:t>
            </a:r>
            <a:r>
              <a:rPr lang="en-US" altLang="en-US" sz="2400" dirty="0">
                <a:solidFill>
                  <a:srgbClr val="000000"/>
                </a:solidFill>
                <a:latin typeface="+mn-lt"/>
                <a:ea typeface="ＭＳ Ｐゴシック"/>
              </a:rPr>
              <a:t>Pneumothorax - Treatment</a:t>
            </a:r>
          </a:p>
          <a:p>
            <a:pPr marL="741553" lvl="1" indent="-284353" eaLnBrk="0" fontAlgn="base" hangingPunct="0">
              <a:spcAft>
                <a:spcPct val="0"/>
              </a:spcAft>
              <a:buSzPts val="2400"/>
            </a:pPr>
            <a:r>
              <a:rPr lang="en-US" altLang="en-US" sz="2400" dirty="0">
                <a:solidFill>
                  <a:srgbClr val="000000"/>
                </a:solidFill>
                <a:latin typeface="+mn-lt"/>
                <a:ea typeface="ＭＳ Ｐゴシック"/>
              </a:rPr>
              <a:t>If positive pressure ventilation is required, use the minimum tidal volume necessary.</a:t>
            </a: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C</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A</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 is contraindicated.</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5395507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(25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a:t>
            </a:r>
            <a:r>
              <a:rPr lang="en-US" altLang="en-US" sz="2400" dirty="0" smtClean="0">
                <a:latin typeface="+mn-lt"/>
              </a:rPr>
              <a:t>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Hyperventilation </a:t>
            </a:r>
            <a:r>
              <a:rPr lang="en-US" altLang="en-US" sz="2400" dirty="0">
                <a:solidFill>
                  <a:srgbClr val="000000"/>
                </a:solidFill>
                <a:latin typeface="+mn-lt"/>
                <a:ea typeface="ＭＳ Ｐゴシック"/>
              </a:rPr>
              <a:t>Syndrome - Pathophysiology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Associated emotional upset, excitation, and panic attacks.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Breathing is faster and deeper than normal.</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Carbon dioxide levels decrease.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Muscle cramps may occur in feet and hands.</a:t>
            </a:r>
          </a:p>
        </p:txBody>
      </p:sp>
    </p:spTree>
    <p:extLst>
      <p:ext uri="{BB962C8B-B14F-4D97-AF65-F5344CB8AC3E}">
        <p14:creationId xmlns:p14="http://schemas.microsoft.com/office/powerpoint/2010/main" val="14449651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(26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a:t>
            </a:r>
            <a:r>
              <a:rPr lang="en-US" altLang="en-US" sz="2400" dirty="0" smtClean="0">
                <a:latin typeface="+mn-lt"/>
              </a:rPr>
              <a:t>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Hyperventilation </a:t>
            </a:r>
            <a:r>
              <a:rPr lang="en-US" altLang="en-US" sz="2400" dirty="0">
                <a:solidFill>
                  <a:srgbClr val="000000"/>
                </a:solidFill>
                <a:latin typeface="+mn-lt"/>
                <a:ea typeface="ＭＳ Ｐゴシック"/>
              </a:rPr>
              <a:t>Syndrome – Assessment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The patient with true hyperventilation syndrome is in an emotionally charged situation</a:t>
            </a:r>
            <a:r>
              <a:rPr lang="en-US" altLang="en-US" sz="2400" dirty="0" smtClean="0">
                <a:solidFill>
                  <a:srgbClr val="000000"/>
                </a:solidFill>
                <a:latin typeface="+mn-lt"/>
                <a:ea typeface="ＭＳ Ｐゴシック"/>
              </a:rPr>
              <a: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15216178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(27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a:t>
            </a:r>
            <a:r>
              <a:rPr lang="en-US" altLang="en-US" sz="2400" dirty="0" smtClean="0">
                <a:latin typeface="+mn-lt"/>
              </a:rPr>
              <a:t>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Hyperventilation </a:t>
            </a:r>
            <a:r>
              <a:rPr lang="en-US" altLang="en-US" sz="2400" dirty="0">
                <a:solidFill>
                  <a:srgbClr val="000000"/>
                </a:solidFill>
                <a:latin typeface="+mn-lt"/>
                <a:ea typeface="ＭＳ Ｐゴシック"/>
              </a:rPr>
              <a:t>Syndrome –Treatment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Calm the patient and get them to slow their breathing.</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Administer oxygen if the </a:t>
            </a:r>
            <a:r>
              <a:rPr lang="en-US" altLang="en-US" sz="2400" dirty="0" smtClean="0">
                <a:solidFill>
                  <a:srgbClr val="000000"/>
                </a:solidFill>
                <a:latin typeface="+mn-lt"/>
                <a:ea typeface="ＭＳ Ｐゴシック"/>
              </a:rPr>
              <a:t>S</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O</a:t>
            </a:r>
            <a:r>
              <a:rPr lang="en-US" altLang="en-US" sz="2400" baseline="-25000" dirty="0" smtClean="0">
                <a:solidFill>
                  <a:srgbClr val="000000"/>
                </a:solidFill>
                <a:latin typeface="+mn-lt"/>
                <a:ea typeface="ＭＳ Ｐゴシック"/>
              </a:rPr>
              <a:t>2</a:t>
            </a:r>
            <a:r>
              <a:rPr lang="en-US" altLang="en-US" sz="2400" dirty="0" smtClean="0">
                <a:solidFill>
                  <a:srgbClr val="000000"/>
                </a:solidFill>
                <a:latin typeface="+mn-lt"/>
                <a:ea typeface="ＭＳ Ｐゴシック"/>
              </a:rPr>
              <a:t> </a:t>
            </a:r>
            <a:r>
              <a:rPr lang="en-US" altLang="en-US" sz="2400" dirty="0">
                <a:solidFill>
                  <a:srgbClr val="000000"/>
                </a:solidFill>
                <a:latin typeface="+mn-lt"/>
                <a:ea typeface="ＭＳ Ｐゴシック"/>
              </a:rPr>
              <a:t>is &lt;94%.</a:t>
            </a:r>
          </a:p>
        </p:txBody>
      </p:sp>
    </p:spTree>
    <p:extLst>
      <p:ext uri="{BB962C8B-B14F-4D97-AF65-F5344CB8AC3E}">
        <p14:creationId xmlns:p14="http://schemas.microsoft.com/office/powerpoint/2010/main" val="754396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(28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26212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a:t>
            </a:r>
            <a:r>
              <a:rPr lang="en-US" altLang="en-US" sz="2400" dirty="0" smtClean="0">
                <a:latin typeface="+mn-lt"/>
              </a:rPr>
              <a:t>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Epiglottitis </a:t>
            </a:r>
            <a:r>
              <a:rPr lang="en-US" altLang="en-US" sz="2400" dirty="0">
                <a:solidFill>
                  <a:srgbClr val="000000"/>
                </a:solidFill>
                <a:latin typeface="+mn-lt"/>
                <a:ea typeface="ＭＳ Ｐゴシック"/>
              </a:rPr>
              <a:t>- Pathophysiology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Infection of the epiglottis leads to swelling that can obstruct the airway.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Males and smokers are more commonly affected</a:t>
            </a:r>
            <a:r>
              <a:rPr lang="en-US" altLang="en-US" sz="2400" dirty="0" smtClean="0">
                <a:solidFill>
                  <a:srgbClr val="000000"/>
                </a:solidFill>
                <a:latin typeface="+mn-lt"/>
                <a:ea typeface="ＭＳ Ｐゴシック"/>
              </a:rPr>
              <a: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42361911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a:latin typeface="Times New Roman" panose="02020603050405020304" pitchFamily="18" charset="0"/>
                <a:ea typeface="ＭＳ Ｐゴシック"/>
                <a:cs typeface="ＭＳ Ｐゴシック" pitchFamily="-1" charset="-128"/>
              </a:rPr>
              <a:t>Pathophysiology of Epiglottitis</a:t>
            </a:r>
          </a:p>
        </p:txBody>
      </p:sp>
      <p:pic>
        <p:nvPicPr>
          <p:cNvPr id="4" name="Picture 2" descr="A sagittal cross section of the upper airway showing an inflamed epiglottis, enlarged and pressing against surrounding tissue at the back of the throa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4725" y="1810876"/>
            <a:ext cx="4654549" cy="400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76061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(29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00" lvl="1" indent="-255600" eaLnBrk="0" fontAlgn="base" hangingPunct="0">
              <a:spcAft>
                <a:spcPct val="0"/>
              </a:spcAft>
              <a:buSzPts val="2400"/>
              <a:buFont typeface="Arial" panose="020B0604020202020204" pitchFamily="34" charset="0"/>
              <a:buChar char="•"/>
            </a:pPr>
            <a:r>
              <a:rPr lang="en-US" altLang="en-US" sz="2400" dirty="0">
                <a:latin typeface="+mn-lt"/>
              </a:rPr>
              <a:t>Other Conditions That Cause Respiratory </a:t>
            </a:r>
            <a:r>
              <a:rPr lang="en-US" altLang="en-US" sz="2400" dirty="0" smtClean="0">
                <a:latin typeface="+mn-lt"/>
              </a:rPr>
              <a:t>Distress</a:t>
            </a:r>
            <a:endParaRPr lang="en-US" altLang="en-US" sz="2400" dirty="0">
              <a:latin typeface="+mn-lt"/>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Epiglottitis </a:t>
            </a:r>
            <a:r>
              <a:rPr lang="en-US" altLang="en-US" sz="2400" dirty="0">
                <a:solidFill>
                  <a:srgbClr val="000000"/>
                </a:solidFill>
                <a:latin typeface="+mn-lt"/>
                <a:ea typeface="ＭＳ Ｐゴシック"/>
              </a:rPr>
              <a:t>– Assessment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History of upper respiratory infection, usually for one to two days prior to onset.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Inspiratory stridor is an indication of an almost completely occluded airway.</a:t>
            </a:r>
          </a:p>
        </p:txBody>
      </p:sp>
    </p:spTree>
    <p:extLst>
      <p:ext uri="{BB962C8B-B14F-4D97-AF65-F5344CB8AC3E}">
        <p14:creationId xmlns:p14="http://schemas.microsoft.com/office/powerpoint/2010/main" val="32663653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(30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a:t>
            </a:r>
            <a:r>
              <a:rPr lang="en-US" altLang="en-US" sz="2400" dirty="0" smtClean="0">
                <a:latin typeface="+mn-lt"/>
              </a:rPr>
              <a:t>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Epiglottitis </a:t>
            </a:r>
            <a:r>
              <a:rPr lang="en-US" altLang="en-US" sz="2400" dirty="0">
                <a:solidFill>
                  <a:srgbClr val="000000"/>
                </a:solidFill>
                <a:latin typeface="+mn-lt"/>
                <a:ea typeface="ＭＳ Ｐゴシック"/>
              </a:rPr>
              <a:t>– Treatment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Administer oxygen.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Keep the patient calm and comfortable.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Do not inspect the airway.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If ventilation is required, squeeze the bag slowly.</a:t>
            </a:r>
          </a:p>
        </p:txBody>
      </p:sp>
    </p:spTree>
    <p:extLst>
      <p:ext uri="{BB962C8B-B14F-4D97-AF65-F5344CB8AC3E}">
        <p14:creationId xmlns:p14="http://schemas.microsoft.com/office/powerpoint/2010/main" val="3776314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(31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a:t>
            </a:r>
            <a:r>
              <a:rPr lang="en-US" altLang="en-US" sz="2400" dirty="0" smtClean="0">
                <a:latin typeface="+mn-lt"/>
              </a:rPr>
              <a:t>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Pertussis </a:t>
            </a:r>
            <a:r>
              <a:rPr lang="en-US" altLang="en-US" sz="2400" dirty="0">
                <a:solidFill>
                  <a:srgbClr val="000000"/>
                </a:solidFill>
                <a:latin typeface="+mn-lt"/>
                <a:ea typeface="ＭＳ Ｐゴシック"/>
              </a:rPr>
              <a:t>- Pathophysiology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Contagious disease characterized by uncontrollable coughing followed by a </a:t>
            </a:r>
            <a:r>
              <a:rPr lang="en-US" altLang="en-US" sz="2400" dirty="0" smtClean="0">
                <a:solidFill>
                  <a:srgbClr val="000000"/>
                </a:solidFill>
                <a:latin typeface="+mn-lt"/>
                <a:ea typeface="ＭＳ Ｐゴシック"/>
              </a:rPr>
              <a:t>“whooping” </a:t>
            </a:r>
            <a:r>
              <a:rPr lang="en-US" altLang="en-US" sz="2400" dirty="0">
                <a:solidFill>
                  <a:srgbClr val="000000"/>
                </a:solidFill>
                <a:latin typeface="+mn-lt"/>
                <a:ea typeface="ＭＳ Ｐゴシック"/>
              </a:rPr>
              <a:t>sound.</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Severe complications can lead to death.</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Preceded by signs and symptoms of upper respiratory infection.</a:t>
            </a:r>
          </a:p>
        </p:txBody>
      </p:sp>
    </p:spTree>
    <p:extLst>
      <p:ext uri="{BB962C8B-B14F-4D97-AF65-F5344CB8AC3E}">
        <p14:creationId xmlns:p14="http://schemas.microsoft.com/office/powerpoint/2010/main" val="1866570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mtClean="0">
                <a:latin typeface="Times New Roman" panose="02020603050405020304" pitchFamily="18" charset="0"/>
                <a:ea typeface="ＭＳ Ｐゴシック"/>
                <a:cs typeface="ＭＳ Ｐゴシック" pitchFamily="-1" charset="-128"/>
              </a:rPr>
              <a:t>Case Study </a:t>
            </a:r>
            <a:r>
              <a:rPr lang="en-IN" sz="2000" b="0" smtClean="0">
                <a:latin typeface="Times New Roman" panose="02020603050405020304" pitchFamily="18" charset="0"/>
                <a:ea typeface="ＭＳ Ｐゴシック"/>
                <a:cs typeface="ＭＳ Ｐゴシック" pitchFamily="-1" charset="-128"/>
              </a:rPr>
              <a:t>(1 of 7)</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is your general impression of this patient so far?</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additional information will help you complete your general impression?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immediate actions should the E</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M</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T</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s take while completing the primary assessment?</a:t>
            </a:r>
          </a:p>
        </p:txBody>
      </p:sp>
    </p:spTree>
    <p:extLst>
      <p:ext uri="{BB962C8B-B14F-4D97-AF65-F5344CB8AC3E}">
        <p14:creationId xmlns:p14="http://schemas.microsoft.com/office/powerpoint/2010/main" val="286560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(32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9334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Pertussis </a:t>
            </a:r>
            <a:r>
              <a:rPr lang="en-US" altLang="en-US" sz="2400" dirty="0">
                <a:solidFill>
                  <a:srgbClr val="000000"/>
                </a:solidFill>
                <a:latin typeface="+mn-lt"/>
                <a:ea typeface="ＭＳ Ｐゴシック"/>
              </a:rPr>
              <a:t>- Assessment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Three stages to </a:t>
            </a:r>
            <a:r>
              <a:rPr lang="en-US" altLang="en-US" sz="2400" dirty="0" smtClean="0">
                <a:solidFill>
                  <a:srgbClr val="000000"/>
                </a:solidFill>
                <a:latin typeface="+mn-lt"/>
                <a:ea typeface="ＭＳ Ｐゴシック"/>
              </a:rPr>
              <a:t>recover:</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Stage 1- symptoms of common cold or upper respiratory infection.</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Stage 2- coughing continues to worsen to the point that medical care is sought.</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Stage 3- the recovery stage, usually gradual, taking several weeks.</a:t>
            </a:r>
          </a:p>
        </p:txBody>
      </p:sp>
    </p:spTree>
    <p:extLst>
      <p:ext uri="{BB962C8B-B14F-4D97-AF65-F5344CB8AC3E}">
        <p14:creationId xmlns:p14="http://schemas.microsoft.com/office/powerpoint/2010/main" val="41416906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(33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Pertussis </a:t>
            </a:r>
            <a:r>
              <a:rPr lang="en-US" altLang="en-US" sz="2400" dirty="0">
                <a:solidFill>
                  <a:srgbClr val="000000"/>
                </a:solidFill>
                <a:latin typeface="+mn-lt"/>
                <a:ea typeface="ＭＳ Ｐゴシック"/>
              </a:rPr>
              <a:t>- Treatment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Place a surgical mask on the patient.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Position them </a:t>
            </a:r>
            <a:r>
              <a:rPr lang="en-US" altLang="en-US" sz="2400" dirty="0" smtClean="0">
                <a:solidFill>
                  <a:srgbClr val="000000"/>
                </a:solidFill>
                <a:latin typeface="+mn-lt"/>
                <a:ea typeface="ＭＳ Ｐゴシック"/>
              </a:rPr>
              <a:t>comfortably.</a:t>
            </a:r>
            <a:endParaRPr lang="en-US" altLang="en-US" sz="2400" dirty="0">
              <a:solidFill>
                <a:srgbClr val="000000"/>
              </a:solidFill>
              <a:latin typeface="+mn-lt"/>
              <a:ea typeface="ＭＳ Ｐゴシック"/>
            </a:endParaRPr>
          </a:p>
          <a:p>
            <a:pPr marL="1144778" lvl="2" indent="-230378" eaLnBrk="0" fontAlgn="base" hangingPunct="0">
              <a:spcAft>
                <a:spcPct val="0"/>
              </a:spcAft>
              <a:buSzPts val="2400"/>
            </a:pPr>
            <a:r>
              <a:rPr lang="en-US" altLang="en-US" sz="2400" dirty="0">
                <a:solidFill>
                  <a:srgbClr val="000000"/>
                </a:solidFill>
                <a:latin typeface="+mn-lt"/>
                <a:ea typeface="ＭＳ Ｐゴシック"/>
              </a:rPr>
              <a:t>Supplemental oxygen if </a:t>
            </a:r>
            <a:r>
              <a:rPr lang="en-US" altLang="en-US" sz="2400" dirty="0" smtClean="0">
                <a:solidFill>
                  <a:srgbClr val="000000"/>
                </a:solidFill>
                <a:latin typeface="+mn-lt"/>
                <a:ea typeface="ＭＳ Ｐゴシック"/>
              </a:rPr>
              <a:t>S</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O</a:t>
            </a:r>
            <a:r>
              <a:rPr lang="en-US" altLang="en-US" sz="2400" baseline="-25000" dirty="0" smtClean="0">
                <a:solidFill>
                  <a:srgbClr val="000000"/>
                </a:solidFill>
                <a:latin typeface="+mn-lt"/>
                <a:ea typeface="ＭＳ Ｐゴシック"/>
              </a:rPr>
              <a:t>2</a:t>
            </a:r>
            <a:r>
              <a:rPr lang="en-US" altLang="en-US" sz="2400" dirty="0" smtClean="0">
                <a:solidFill>
                  <a:srgbClr val="000000"/>
                </a:solidFill>
                <a:latin typeface="+mn-lt"/>
                <a:ea typeface="ＭＳ Ｐゴシック"/>
              </a:rPr>
              <a:t> </a:t>
            </a:r>
            <a:r>
              <a:rPr lang="en-US" altLang="en-US" sz="2400" dirty="0">
                <a:solidFill>
                  <a:srgbClr val="000000"/>
                </a:solidFill>
                <a:latin typeface="+mn-lt"/>
                <a:ea typeface="ＭＳ Ｐゴシック"/>
              </a:rPr>
              <a:t>is &lt;94%.</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Expectorate any mucus</a:t>
            </a:r>
            <a:r>
              <a:rPr lang="en-US" altLang="en-US" sz="2400" dirty="0" smtClean="0">
                <a:solidFill>
                  <a:srgbClr val="000000"/>
                </a:solidFill>
                <a:latin typeface="+mn-lt"/>
                <a:ea typeface="ＭＳ Ｐゴシック"/>
              </a:rPr>
              <a:t>.</a:t>
            </a:r>
            <a:endParaRPr lang="en-US" altLang="en-US" sz="2400" dirty="0">
              <a:solidFill>
                <a:srgbClr val="000000"/>
              </a:solidFill>
              <a:latin typeface="+mn-lt"/>
              <a:ea typeface="ＭＳ Ｐゴシック"/>
            </a:endParaRPr>
          </a:p>
        </p:txBody>
      </p:sp>
    </p:spTree>
    <p:extLst>
      <p:ext uri="{BB962C8B-B14F-4D97-AF65-F5344CB8AC3E}">
        <p14:creationId xmlns:p14="http://schemas.microsoft.com/office/powerpoint/2010/main" val="39764402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(34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Cystic </a:t>
            </a:r>
            <a:r>
              <a:rPr lang="en-US" altLang="en-US" sz="2400" dirty="0">
                <a:solidFill>
                  <a:srgbClr val="000000"/>
                </a:solidFill>
                <a:latin typeface="+mn-lt"/>
                <a:ea typeface="ＭＳ Ｐゴシック"/>
              </a:rPr>
              <a:t>Fibrosis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Hereditary disease affecting lungs, digestive system, and sweat glands.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Death occurs in young adulthood, usually from pulmonary failure.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Production of thick mucus leads to repeated respiratory infection.</a:t>
            </a:r>
          </a:p>
        </p:txBody>
      </p:sp>
    </p:spTree>
    <p:extLst>
      <p:ext uri="{BB962C8B-B14F-4D97-AF65-F5344CB8AC3E}">
        <p14:creationId xmlns:p14="http://schemas.microsoft.com/office/powerpoint/2010/main" val="18498897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(35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smtClean="0">
                <a:latin typeface="+mn-lt"/>
              </a:rPr>
              <a:t>Other Conditions That Cause Respiratory 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Poisonous </a:t>
            </a:r>
            <a:r>
              <a:rPr lang="en-US" altLang="en-US" sz="2400" dirty="0">
                <a:solidFill>
                  <a:srgbClr val="000000"/>
                </a:solidFill>
                <a:latin typeface="+mn-lt"/>
                <a:ea typeface="ＭＳ Ｐゴシック"/>
              </a:rPr>
              <a:t>Exposure - Pathophysiology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Inhalation of toxins leads to hypoxia by various mechanisms, including:</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Upper airway swelling</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Displacement of oxygen in the atmosphere</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Damage to the alveoli</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Effects on the body upon entering the bloodstream</a:t>
            </a:r>
          </a:p>
        </p:txBody>
      </p:sp>
    </p:spTree>
    <p:extLst>
      <p:ext uri="{BB962C8B-B14F-4D97-AF65-F5344CB8AC3E}">
        <p14:creationId xmlns:p14="http://schemas.microsoft.com/office/powerpoint/2010/main" val="10288001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(36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Poisonous </a:t>
            </a:r>
            <a:r>
              <a:rPr lang="en-US" altLang="en-US" sz="2400" dirty="0">
                <a:solidFill>
                  <a:srgbClr val="000000"/>
                </a:solidFill>
                <a:latin typeface="+mn-lt"/>
                <a:ea typeface="ＭＳ Ｐゴシック"/>
              </a:rPr>
              <a:t>Exposure - Assessment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Criticality </a:t>
            </a:r>
            <a:r>
              <a:rPr lang="en-US" altLang="en-US" sz="2400" dirty="0" smtClean="0">
                <a:solidFill>
                  <a:srgbClr val="000000"/>
                </a:solidFill>
                <a:latin typeface="+mn-lt"/>
                <a:ea typeface="ＭＳ Ｐゴシック"/>
              </a:rPr>
              <a:t>determinants</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Length of exposure.</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Open or enclosed space</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Exercise great personal caution when entering the scene of a potential toxic inhalation</a:t>
            </a:r>
          </a:p>
        </p:txBody>
      </p:sp>
    </p:spTree>
    <p:extLst>
      <p:ext uri="{BB962C8B-B14F-4D97-AF65-F5344CB8AC3E}">
        <p14:creationId xmlns:p14="http://schemas.microsoft.com/office/powerpoint/2010/main" val="14103108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(37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677900"/>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Poisonous </a:t>
            </a:r>
            <a:r>
              <a:rPr lang="en-US" altLang="en-US" sz="2400" dirty="0">
                <a:solidFill>
                  <a:srgbClr val="000000"/>
                </a:solidFill>
                <a:latin typeface="+mn-lt"/>
                <a:ea typeface="ＭＳ Ｐゴシック"/>
              </a:rPr>
              <a:t>Exposure – Treatment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Limit exposure to the toxin</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Open airway</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Position of comfort</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Oxygen at </a:t>
            </a:r>
            <a:r>
              <a:rPr lang="en-US" altLang="en-US" sz="2400" dirty="0" smtClean="0">
                <a:solidFill>
                  <a:srgbClr val="000000"/>
                </a:solidFill>
                <a:latin typeface="+mn-lt"/>
                <a:ea typeface="ＭＳ Ｐゴシック"/>
              </a:rPr>
              <a:t>15l</a:t>
            </a:r>
            <a:r>
              <a:rPr lang="en-US" altLang="en-US" sz="100" dirty="0" smtClean="0">
                <a:solidFill>
                  <a:schemeClr val="bg1"/>
                </a:solidFill>
                <a:latin typeface="+mn-lt"/>
                <a:ea typeface="ＭＳ Ｐゴシック"/>
              </a:rPr>
              <a:t>itre</a:t>
            </a:r>
            <a:r>
              <a:rPr lang="en-US" altLang="en-US" sz="2400" dirty="0" smtClean="0">
                <a:solidFill>
                  <a:srgbClr val="000000"/>
                </a:solidFill>
                <a:latin typeface="+mn-lt"/>
                <a:ea typeface="ＭＳ Ｐゴシック"/>
              </a:rPr>
              <a:t>p</a:t>
            </a:r>
            <a:r>
              <a:rPr lang="en-US" altLang="en-US" sz="100" dirty="0" smtClean="0">
                <a:solidFill>
                  <a:schemeClr val="bg1"/>
                </a:solidFill>
                <a:latin typeface="+mn-lt"/>
                <a:ea typeface="ＭＳ Ｐゴシック"/>
              </a:rPr>
              <a:t>er</a:t>
            </a:r>
            <a:r>
              <a:rPr lang="en-US" altLang="en-US" sz="2400" dirty="0" smtClean="0">
                <a:solidFill>
                  <a:srgbClr val="000000"/>
                </a:solidFill>
                <a:latin typeface="+mn-lt"/>
                <a:ea typeface="ＭＳ Ｐゴシック"/>
              </a:rPr>
              <a:t>m</a:t>
            </a:r>
            <a:r>
              <a:rPr lang="en-US" altLang="en-US" sz="100" dirty="0" smtClean="0">
                <a:solidFill>
                  <a:schemeClr val="bg1"/>
                </a:solidFill>
                <a:latin typeface="+mn-lt"/>
                <a:ea typeface="ＭＳ Ｐゴシック"/>
              </a:rPr>
              <a:t>inute</a:t>
            </a:r>
            <a:r>
              <a:rPr lang="en-US" altLang="en-US" sz="2400" dirty="0" smtClean="0">
                <a:solidFill>
                  <a:srgbClr val="000000"/>
                </a:solidFill>
                <a:latin typeface="+mn-lt"/>
                <a:ea typeface="ＭＳ Ｐゴシック"/>
              </a:rPr>
              <a:t> </a:t>
            </a:r>
            <a:r>
              <a:rPr lang="en-US" altLang="en-US" sz="2400" dirty="0">
                <a:solidFill>
                  <a:srgbClr val="000000"/>
                </a:solidFill>
                <a:latin typeface="+mn-lt"/>
                <a:ea typeface="ＭＳ Ｐゴシック"/>
              </a:rPr>
              <a:t>via non-rebreather</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V if </a:t>
            </a:r>
            <a:r>
              <a:rPr lang="en-US" altLang="en-US" sz="2400" dirty="0">
                <a:solidFill>
                  <a:srgbClr val="000000"/>
                </a:solidFill>
                <a:latin typeface="+mn-lt"/>
                <a:ea typeface="ＭＳ Ｐゴシック"/>
              </a:rPr>
              <a:t>needed</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Gather information about the poison</a:t>
            </a:r>
          </a:p>
        </p:txBody>
      </p:sp>
    </p:spTree>
    <p:extLst>
      <p:ext uri="{BB962C8B-B14F-4D97-AF65-F5344CB8AC3E}">
        <p14:creationId xmlns:p14="http://schemas.microsoft.com/office/powerpoint/2010/main" val="427593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(38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Viral </a:t>
            </a:r>
            <a:r>
              <a:rPr lang="en-US" altLang="en-US" sz="2400" dirty="0">
                <a:solidFill>
                  <a:srgbClr val="000000"/>
                </a:solidFill>
                <a:latin typeface="+mn-lt"/>
                <a:ea typeface="ＭＳ Ｐゴシック"/>
              </a:rPr>
              <a:t>Respiratory Infections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Includes colds, the flu, and bronchiolitis.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Usually mild, but significant infections can occur.</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Assess for and treat both hypoxia and respiratory distress.</a:t>
            </a:r>
          </a:p>
        </p:txBody>
      </p:sp>
    </p:spTree>
    <p:extLst>
      <p:ext uri="{BB962C8B-B14F-4D97-AF65-F5344CB8AC3E}">
        <p14:creationId xmlns:p14="http://schemas.microsoft.com/office/powerpoint/2010/main" val="22751965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a:latin typeface="Times New Roman" panose="02020603050405020304" pitchFamily="18" charset="0"/>
                <a:ea typeface="ＭＳ Ｐゴシック"/>
                <a:cs typeface="ＭＳ Ｐゴシック" pitchFamily="-1" charset="-128"/>
              </a:rPr>
              <a:t>Pathophysiology of Conditions That Cause Respiratory Distress </a:t>
            </a:r>
            <a:r>
              <a:rPr lang="en-IN" sz="2000" b="0" dirty="0" smtClean="0">
                <a:latin typeface="Times New Roman" panose="02020603050405020304" pitchFamily="18" charset="0"/>
                <a:ea typeface="ＭＳ Ｐゴシック"/>
                <a:cs typeface="ＭＳ Ｐゴシック" pitchFamily="-1" charset="-128"/>
              </a:rPr>
              <a:t>(39 of 39)</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latin typeface="+mn-lt"/>
              </a:rPr>
              <a:t>Other Conditions That Cause Respiratory Distress</a:t>
            </a:r>
            <a:endParaRPr lang="en-US" altLang="en-US" sz="2400" dirty="0" smtClean="0">
              <a:solidFill>
                <a:srgbClr val="000000"/>
              </a:solidFill>
              <a:latin typeface="+mn-lt"/>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mn-lt"/>
                <a:ea typeface="ＭＳ Ｐゴシック"/>
              </a:rPr>
              <a:t>Viral </a:t>
            </a:r>
            <a:r>
              <a:rPr lang="en-US" altLang="en-US" sz="2400" dirty="0">
                <a:solidFill>
                  <a:srgbClr val="000000"/>
                </a:solidFill>
                <a:latin typeface="+mn-lt"/>
                <a:ea typeface="ＭＳ Ｐゴシック"/>
              </a:rPr>
              <a:t>Respiratory Infections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Maintain an </a:t>
            </a:r>
            <a:r>
              <a:rPr lang="en-US" altLang="en-US" sz="2400" dirty="0" smtClean="0">
                <a:solidFill>
                  <a:srgbClr val="000000"/>
                </a:solidFill>
                <a:latin typeface="+mn-lt"/>
                <a:ea typeface="ＭＳ Ｐゴシック"/>
              </a:rPr>
              <a:t>S</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p</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O</a:t>
            </a:r>
            <a:r>
              <a:rPr lang="en-US" altLang="en-US" sz="2400" baseline="-25000" dirty="0" smtClean="0">
                <a:solidFill>
                  <a:srgbClr val="000000"/>
                </a:solidFill>
                <a:latin typeface="+mn-lt"/>
                <a:ea typeface="ＭＳ Ｐゴシック"/>
              </a:rPr>
              <a:t>2</a:t>
            </a:r>
            <a:r>
              <a:rPr lang="en-US" altLang="en-US" sz="2400" dirty="0" smtClean="0">
                <a:solidFill>
                  <a:srgbClr val="000000"/>
                </a:solidFill>
                <a:latin typeface="+mn-lt"/>
                <a:ea typeface="ＭＳ Ｐゴシック"/>
              </a:rPr>
              <a:t> </a:t>
            </a:r>
            <a:r>
              <a:rPr lang="en-US" altLang="en-US" sz="2400" dirty="0">
                <a:solidFill>
                  <a:srgbClr val="000000"/>
                </a:solidFill>
                <a:latin typeface="+mn-lt"/>
                <a:ea typeface="ＭＳ Ｐゴシック"/>
              </a:rPr>
              <a:t>of 94 percent or greater.</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Supplemental oxygen and, occasionally, mechanical ventilation can become warranted.</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Contact </a:t>
            </a:r>
            <a:r>
              <a:rPr lang="en-US" altLang="en-US" sz="2400" dirty="0" smtClean="0">
                <a:solidFill>
                  <a:srgbClr val="000000"/>
                </a:solidFill>
                <a:latin typeface="+mn-lt"/>
                <a:ea typeface="ＭＳ Ｐゴシック"/>
              </a:rPr>
              <a:t>A</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L</a:t>
            </a:r>
            <a:r>
              <a:rPr lang="en-US" altLang="en-US" sz="100" dirty="0" smtClean="0">
                <a:solidFill>
                  <a:srgbClr val="000000"/>
                </a:solidFill>
                <a:latin typeface="+mn-lt"/>
                <a:ea typeface="ＭＳ Ｐゴシック"/>
              </a:rPr>
              <a:t> </a:t>
            </a:r>
            <a:r>
              <a:rPr lang="en-US" altLang="en-US" sz="2400" dirty="0" smtClean="0">
                <a:solidFill>
                  <a:srgbClr val="000000"/>
                </a:solidFill>
                <a:latin typeface="+mn-lt"/>
                <a:ea typeface="ＭＳ Ｐゴシック"/>
              </a:rPr>
              <a:t>S for </a:t>
            </a:r>
            <a:r>
              <a:rPr lang="en-US" altLang="en-US" sz="2400" dirty="0">
                <a:solidFill>
                  <a:srgbClr val="000000"/>
                </a:solidFill>
                <a:latin typeface="+mn-lt"/>
                <a:ea typeface="ＭＳ Ｐゴシック"/>
              </a:rPr>
              <a:t>medication administration in patients with potential deterioration.</a:t>
            </a:r>
          </a:p>
        </p:txBody>
      </p:sp>
    </p:spTree>
    <p:extLst>
      <p:ext uri="{BB962C8B-B14F-4D97-AF65-F5344CB8AC3E}">
        <p14:creationId xmlns:p14="http://schemas.microsoft.com/office/powerpoint/2010/main" val="26793738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mtClean="0">
                <a:latin typeface="Times New Roman" panose="02020603050405020304" pitchFamily="18" charset="0"/>
                <a:ea typeface="ＭＳ Ｐゴシック"/>
                <a:cs typeface="ＭＳ Ｐゴシック" pitchFamily="-1" charset="-128"/>
              </a:rPr>
              <a:t>Case Study Conclusion </a:t>
            </a:r>
            <a:r>
              <a:rPr lang="en-IN" sz="2000" b="0" smtClean="0">
                <a:latin typeface="Times New Roman" panose="02020603050405020304" pitchFamily="18" charset="0"/>
                <a:ea typeface="ＭＳ Ｐゴシック"/>
                <a:cs typeface="ＭＳ Ｐゴシック" pitchFamily="-1" charset="-128"/>
              </a:rPr>
              <a:t>(1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00627"/>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Paul locates Mrs. </a:t>
            </a:r>
            <a:r>
              <a:rPr lang="en-US" altLang="en-US" sz="2400" dirty="0" smtClean="0">
                <a:solidFill>
                  <a:srgbClr val="000000"/>
                </a:solidFill>
                <a:latin typeface="Arial (Body)"/>
                <a:ea typeface="ＭＳ Ｐゴシック"/>
              </a:rPr>
              <a:t>Brown’s </a:t>
            </a:r>
            <a:r>
              <a:rPr lang="en-US" altLang="en-US" sz="2400" dirty="0">
                <a:solidFill>
                  <a:srgbClr val="000000"/>
                </a:solidFill>
                <a:latin typeface="Arial (Body)"/>
                <a:ea typeface="ＭＳ Ｐゴシック"/>
              </a:rPr>
              <a:t>medications, finding that she has both metered-dose inhalers and medications for use in a small-volume nebulizer. Jake questions Mrs. Brown about her recent use of the medications to determine if she is eligible for additional treatment, as Paul consults a drug reference to confirm the nature of the </a:t>
            </a:r>
            <a:r>
              <a:rPr lang="en-US" altLang="en-US" sz="2400" dirty="0" smtClean="0">
                <a:solidFill>
                  <a:srgbClr val="000000"/>
                </a:solidFill>
                <a:latin typeface="Arial (Body)"/>
                <a:ea typeface="ＭＳ Ｐゴシック"/>
              </a:rPr>
              <a:t>medications.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9723175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mtClean="0">
                <a:latin typeface="Times New Roman" panose="02020603050405020304" pitchFamily="18" charset="0"/>
                <a:ea typeface="ＭＳ Ｐゴシック"/>
                <a:cs typeface="ＭＳ Ｐゴシック" pitchFamily="-1" charset="-128"/>
              </a:rPr>
              <a:t>Case Study Conclusion </a:t>
            </a:r>
            <a:r>
              <a:rPr lang="en-IN" sz="2000" b="0" smtClean="0">
                <a:latin typeface="Times New Roman" panose="02020603050405020304" pitchFamily="18" charset="0"/>
                <a:ea typeface="ＭＳ Ｐゴシック"/>
                <a:cs typeface="ＭＳ Ｐゴシック" pitchFamily="-1" charset="-128"/>
              </a:rPr>
              <a:t>(2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031295"/>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Jake consults medical direction, and receives an order to administer medication from the metered-dose inhaler. As Jake assists Mrs. Brown with the medication, Paul completes baseline vital signs. They then assist Mrs. Brown to the stretcher and prepare for </a:t>
            </a:r>
            <a:r>
              <a:rPr lang="en-US" altLang="en-US" sz="2400" dirty="0" smtClean="0">
                <a:solidFill>
                  <a:srgbClr val="000000"/>
                </a:solidFill>
                <a:latin typeface="Arial (Body)"/>
                <a:ea typeface="ＭＳ Ｐゴシック"/>
              </a:rPr>
              <a:t>transport.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718703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Introduction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543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Respiratory distress is frightening, and potentially life threatening.</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You must be able to recognize signs and symptoms of respiratory distress and provide immediate intervention.</a:t>
            </a:r>
          </a:p>
        </p:txBody>
      </p:sp>
    </p:spTree>
    <p:extLst>
      <p:ext uri="{BB962C8B-B14F-4D97-AF65-F5344CB8AC3E}">
        <p14:creationId xmlns:p14="http://schemas.microsoft.com/office/powerpoint/2010/main" val="9909966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mtClean="0">
                <a:latin typeface="Times New Roman" panose="02020603050405020304" pitchFamily="18" charset="0"/>
                <a:ea typeface="ＭＳ Ｐゴシック"/>
                <a:cs typeface="ＭＳ Ｐゴシック" pitchFamily="-1" charset="-128"/>
              </a:rPr>
              <a:t>Case Study Conclusion </a:t>
            </a:r>
            <a:r>
              <a:rPr lang="en-IN" sz="2000" b="0" smtClean="0">
                <a:latin typeface="Times New Roman" panose="02020603050405020304" pitchFamily="18" charset="0"/>
                <a:ea typeface="ＭＳ Ｐゴシック"/>
                <a:cs typeface="ＭＳ Ｐゴシック" pitchFamily="-1" charset="-128"/>
              </a:rPr>
              <a:t>(3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292631"/>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Jake reassesses Mrs. Brown en route to the hospital, noticing some decrease in wheezing and a respiratory rate of 24, with an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2400" baseline="-25000" dirty="0" smtClean="0">
                <a:solidFill>
                  <a:srgbClr val="000000"/>
                </a:solidFill>
                <a:latin typeface="Arial (Body)"/>
                <a:ea typeface="ＭＳ Ｐゴシック"/>
              </a:rPr>
              <a:t>2</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of 96 percent on 4 </a:t>
            </a:r>
            <a:r>
              <a:rPr lang="en-US" altLang="en-US" sz="2400" dirty="0" smtClean="0">
                <a:solidFill>
                  <a:srgbClr val="000000"/>
                </a:solidFill>
                <a:latin typeface="Arial (Body)"/>
                <a:ea typeface="ＭＳ Ｐゴシック"/>
              </a:rPr>
              <a:t>l</a:t>
            </a:r>
            <a:r>
              <a:rPr lang="en-US" altLang="en-US" sz="100" dirty="0" smtClean="0">
                <a:solidFill>
                  <a:schemeClr val="bg1"/>
                </a:solidFill>
                <a:latin typeface="Arial (Body)"/>
                <a:ea typeface="ＭＳ Ｐゴシック"/>
              </a:rPr>
              <a:t>itre</a:t>
            </a:r>
            <a:r>
              <a:rPr lang="en-US" altLang="en-US" sz="2400" dirty="0" smtClean="0">
                <a:solidFill>
                  <a:srgbClr val="000000"/>
                </a:solidFill>
                <a:latin typeface="Arial (Body)"/>
                <a:ea typeface="ＭＳ Ｐゴシック"/>
              </a:rPr>
              <a:t>p</a:t>
            </a:r>
            <a:r>
              <a:rPr lang="en-US" altLang="en-US" sz="100" dirty="0" smtClean="0">
                <a:solidFill>
                  <a:schemeClr val="bg1"/>
                </a:solidFill>
                <a:latin typeface="Arial (Body)"/>
                <a:ea typeface="ＭＳ Ｐゴシック"/>
              </a:rPr>
              <a:t>er</a:t>
            </a:r>
            <a:r>
              <a:rPr lang="en-US" altLang="en-US" sz="2400" dirty="0" smtClean="0">
                <a:solidFill>
                  <a:srgbClr val="000000"/>
                </a:solidFill>
                <a:latin typeface="Arial (Body)"/>
                <a:ea typeface="ＭＳ Ｐゴシック"/>
              </a:rPr>
              <a:t>m</a:t>
            </a:r>
            <a:r>
              <a:rPr lang="en-US" altLang="en-US" sz="100" dirty="0" smtClean="0">
                <a:solidFill>
                  <a:schemeClr val="bg1"/>
                </a:solidFill>
                <a:latin typeface="Arial (Body)"/>
                <a:ea typeface="ＭＳ Ｐゴシック"/>
              </a:rPr>
              <a:t>inute</a:t>
            </a:r>
            <a:r>
              <a:rPr lang="en-US" altLang="en-US" sz="2400" dirty="0" smtClean="0">
                <a:solidFill>
                  <a:srgbClr val="000000"/>
                </a:solidFill>
                <a:latin typeface="Arial (Body)"/>
                <a:ea typeface="ＭＳ Ｐゴシック"/>
              </a:rPr>
              <a:t> </a:t>
            </a:r>
            <a:r>
              <a:rPr lang="en-US" altLang="en-US" sz="2400" dirty="0">
                <a:solidFill>
                  <a:srgbClr val="000000"/>
                </a:solidFill>
                <a:latin typeface="Arial (Body)"/>
                <a:ea typeface="ＭＳ Ｐゴシック"/>
              </a:rPr>
              <a:t>of oxygen.</a:t>
            </a:r>
          </a:p>
        </p:txBody>
      </p:sp>
    </p:spTree>
    <p:extLst>
      <p:ext uri="{BB962C8B-B14F-4D97-AF65-F5344CB8AC3E}">
        <p14:creationId xmlns:p14="http://schemas.microsoft.com/office/powerpoint/2010/main" val="12160086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sz="3200" smtClean="0">
                <a:latin typeface="Times New Roman" panose="02020603050405020304" pitchFamily="18" charset="0"/>
                <a:ea typeface="ＭＳ Ｐゴシック"/>
                <a:cs typeface="ＭＳ Ｐゴシック" pitchFamily="-1" charset="-128"/>
              </a:rPr>
              <a:t>Metered-Dose Inhalers and Small-Volume Nebulizers </a:t>
            </a:r>
            <a:r>
              <a:rPr lang="en-IN" sz="2000" b="0" smtClean="0">
                <a:latin typeface="Times New Roman" panose="02020603050405020304" pitchFamily="18" charset="0"/>
                <a:ea typeface="ＭＳ Ｐゴシック"/>
                <a:cs typeface="ＭＳ Ｐゴシック" pitchFamily="-1" charset="-128"/>
              </a:rPr>
              <a:t>(1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7985760" cy="334704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Beta</a:t>
            </a:r>
            <a:r>
              <a:rPr lang="en-US" altLang="en-US" sz="2400" baseline="-25000" dirty="0">
                <a:solidFill>
                  <a:srgbClr val="000000"/>
                </a:solidFill>
                <a:latin typeface="Arial (Body)"/>
                <a:ea typeface="ＭＳ Ｐゴシック"/>
              </a:rPr>
              <a:t>2</a:t>
            </a:r>
            <a:r>
              <a:rPr lang="en-US" altLang="en-US" sz="2400" dirty="0">
                <a:solidFill>
                  <a:srgbClr val="000000"/>
                </a:solidFill>
                <a:latin typeface="Arial (Body)"/>
                <a:ea typeface="ＭＳ Ｐゴシック"/>
              </a:rPr>
              <a:t> specific bronchodilators can be administered by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D</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or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V</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N</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r>
              <a:rPr lang="en-US" altLang="en-US" sz="2400" dirty="0">
                <a:solidFill>
                  <a:srgbClr val="000000"/>
                </a:solidFill>
                <a:latin typeface="Arial (Body)"/>
                <a:ea typeface="ＭＳ Ｐゴシック"/>
              </a:rPr>
              <a: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Bronchodilators cause relaxation of the bronchial smooth muscle.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Medication is dispensed as an aerosol, or mist, that the patient inhales.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Most bronchodilators begin to work almost immediately.</a:t>
            </a:r>
          </a:p>
        </p:txBody>
      </p:sp>
    </p:spTree>
    <p:extLst>
      <p:ext uri="{BB962C8B-B14F-4D97-AF65-F5344CB8AC3E}">
        <p14:creationId xmlns:p14="http://schemas.microsoft.com/office/powerpoint/2010/main" val="10554565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Meter-Dosed Inhaler</a:t>
            </a:r>
            <a:endParaRPr lang="en-US" altLang="en-US" dirty="0">
              <a:latin typeface="Times New Roman" panose="02020603050405020304" pitchFamily="18" charset="0"/>
              <a:ea typeface="ＭＳ Ｐゴシック"/>
            </a:endParaRPr>
          </a:p>
        </p:txBody>
      </p:sp>
      <p:pic>
        <p:nvPicPr>
          <p:cNvPr id="4" name="Picture 3" descr="Several inhalers, with clear cylinders of various sizes, mouth adapter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1956" y="1862515"/>
            <a:ext cx="6880087" cy="3718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1952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Small-Volume Nebulizer</a:t>
            </a:r>
            <a:endParaRPr lang="en-US" altLang="en-US" dirty="0">
              <a:latin typeface="Times New Roman" panose="02020603050405020304" pitchFamily="18" charset="0"/>
              <a:ea typeface="ＭＳ Ｐゴシック"/>
            </a:endParaRPr>
          </a:p>
        </p:txBody>
      </p:sp>
      <p:pic>
        <p:nvPicPr>
          <p:cNvPr id="4" name="Picture 4" descr="A nebulizer with a mouthpiece and a face mask for medicine administra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4155" y="1853807"/>
            <a:ext cx="5435690" cy="412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38132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Metered-Dose Inhalers and Small-Volume Nebulizers </a:t>
            </a:r>
            <a:r>
              <a:rPr lang="en-IN" sz="2000" b="0" dirty="0" smtClean="0">
                <a:latin typeface="Times New Roman" panose="02020603050405020304" pitchFamily="18" charset="0"/>
                <a:ea typeface="ＭＳ Ｐゴシック"/>
                <a:cs typeface="ＭＳ Ｐゴシック" pitchFamily="-1" charset="-128"/>
              </a:rPr>
              <a:t>(2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Medications include: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Albuterol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Metaproterenol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Isoetharine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Bitolterol mesylate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Salmeterol xinafoate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Ipratropium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Levalbuterol</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Pirbuterol</a:t>
            </a:r>
          </a:p>
        </p:txBody>
      </p:sp>
    </p:spTree>
    <p:extLst>
      <p:ext uri="{BB962C8B-B14F-4D97-AF65-F5344CB8AC3E}">
        <p14:creationId xmlns:p14="http://schemas.microsoft.com/office/powerpoint/2010/main" val="35096319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Metered-Dose Inhalers and Small-Volume Nebulizers </a:t>
            </a:r>
            <a:r>
              <a:rPr lang="en-IN" sz="2000" b="0" dirty="0" smtClean="0">
                <a:latin typeface="Times New Roman" panose="02020603050405020304" pitchFamily="18" charset="0"/>
                <a:ea typeface="ＭＳ Ｐゴシック"/>
                <a:cs typeface="ＭＳ Ｐゴシック" pitchFamily="-1" charset="-128"/>
              </a:rPr>
              <a:t>(3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Indications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Patient is in respiratory distress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Patient has physician-prescribed medication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Approval from medical direction</a:t>
            </a:r>
          </a:p>
        </p:txBody>
      </p:sp>
    </p:spTree>
    <p:extLst>
      <p:ext uri="{BB962C8B-B14F-4D97-AF65-F5344CB8AC3E}">
        <p14:creationId xmlns:p14="http://schemas.microsoft.com/office/powerpoint/2010/main" val="27529136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Metered-Dose Inhalers and Small-Volume Nebulizers </a:t>
            </a:r>
            <a:r>
              <a:rPr lang="en-IN" sz="2000" b="0" dirty="0" smtClean="0">
                <a:latin typeface="Times New Roman" panose="02020603050405020304" pitchFamily="18" charset="0"/>
                <a:ea typeface="ＭＳ Ｐゴシック"/>
                <a:cs typeface="ＭＳ Ｐゴシック" pitchFamily="-1" charset="-128"/>
              </a:rPr>
              <a:t>(4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Contraindications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Patient is not responsive enough to use the medication.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medication is not prescribed to the patient.</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Medical direction has not given permission.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patient has taken the maximum number of doses.</a:t>
            </a:r>
          </a:p>
        </p:txBody>
      </p:sp>
    </p:spTree>
    <p:extLst>
      <p:ext uri="{BB962C8B-B14F-4D97-AF65-F5344CB8AC3E}">
        <p14:creationId xmlns:p14="http://schemas.microsoft.com/office/powerpoint/2010/main" val="449402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Metered-Dose Inhalers and Small-Volume Nebulizers </a:t>
            </a:r>
            <a:r>
              <a:rPr lang="en-IN" sz="2000" b="0" dirty="0" smtClean="0">
                <a:latin typeface="Times New Roman" panose="02020603050405020304" pitchFamily="18" charset="0"/>
                <a:ea typeface="ＭＳ Ｐゴシック"/>
                <a:cs typeface="ＭＳ Ｐゴシック" pitchFamily="-1" charset="-128"/>
              </a:rPr>
              <a:t>(5 of 6)</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Side effects: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Tachycardia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Tremors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Nervousness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Dry mouth</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Nausea, vomiting</a:t>
            </a:r>
          </a:p>
        </p:txBody>
      </p:sp>
    </p:spTree>
    <p:extLst>
      <p:ext uri="{BB962C8B-B14F-4D97-AF65-F5344CB8AC3E}">
        <p14:creationId xmlns:p14="http://schemas.microsoft.com/office/powerpoint/2010/main" val="37814031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Table </a:t>
            </a:r>
            <a:r>
              <a:rPr lang="en-US" dirty="0"/>
              <a:t>16-3 Signs of Improvement During </a:t>
            </a:r>
            <a:r>
              <a:rPr lang="en-US" dirty="0" smtClean="0"/>
              <a:t>the Administration </a:t>
            </a:r>
            <a:r>
              <a:rPr lang="en-US" dirty="0"/>
              <a:t>of </a:t>
            </a:r>
            <a:r>
              <a:rPr lang="en-US" dirty="0" smtClean="0"/>
              <a:t>C</a:t>
            </a:r>
            <a:r>
              <a:rPr lang="en-US" sz="100" dirty="0" smtClean="0"/>
              <a:t> </a:t>
            </a:r>
            <a:r>
              <a:rPr lang="en-US" dirty="0" smtClean="0"/>
              <a:t>P</a:t>
            </a:r>
            <a:r>
              <a:rPr lang="en-US" sz="100" dirty="0" smtClean="0"/>
              <a:t> </a:t>
            </a:r>
            <a:r>
              <a:rPr lang="en-US" dirty="0" smtClean="0"/>
              <a:t>A</a:t>
            </a:r>
            <a:r>
              <a:rPr lang="en-US" sz="100" dirty="0" smtClean="0"/>
              <a:t> </a:t>
            </a:r>
            <a:r>
              <a:rPr lang="en-US" dirty="0" smtClean="0"/>
              <a:t>P</a:t>
            </a:r>
            <a:endParaRPr lang="en-IN" dirty="0"/>
          </a:p>
        </p:txBody>
      </p:sp>
      <p:sp>
        <p:nvSpPr>
          <p:cNvPr id="2" name="Text Placeholder 1"/>
          <p:cNvSpPr>
            <a:spLocks noGrp="1"/>
          </p:cNvSpPr>
          <p:nvPr>
            <p:ph type="body" idx="1"/>
          </p:nvPr>
        </p:nvSpPr>
        <p:spPr/>
        <p:txBody>
          <a:bodyPr/>
          <a:lstStyle/>
          <a:p>
            <a:r>
              <a:rPr lang="en-US" sz="2400" dirty="0" smtClean="0">
                <a:latin typeface="+mn-lt"/>
              </a:rPr>
              <a:t>Reduction </a:t>
            </a:r>
            <a:r>
              <a:rPr lang="en-US" sz="2400" dirty="0">
                <a:latin typeface="+mn-lt"/>
              </a:rPr>
              <a:t>in the complaint of dyspnea</a:t>
            </a:r>
          </a:p>
          <a:p>
            <a:r>
              <a:rPr lang="en-US" sz="2400" dirty="0" smtClean="0">
                <a:latin typeface="+mn-lt"/>
              </a:rPr>
              <a:t>Improved S</a:t>
            </a:r>
            <a:r>
              <a:rPr lang="en-US" sz="100" dirty="0" smtClean="0">
                <a:latin typeface="+mn-lt"/>
              </a:rPr>
              <a:t> </a:t>
            </a:r>
            <a:r>
              <a:rPr lang="en-US" sz="2400" dirty="0" smtClean="0">
                <a:latin typeface="+mn-lt"/>
              </a:rPr>
              <a:t>p</a:t>
            </a:r>
            <a:r>
              <a:rPr lang="en-US" sz="100" dirty="0" smtClean="0">
                <a:latin typeface="+mn-lt"/>
              </a:rPr>
              <a:t> </a:t>
            </a:r>
            <a:r>
              <a:rPr lang="en-US" sz="2400" dirty="0" smtClean="0">
                <a:latin typeface="+mn-lt"/>
              </a:rPr>
              <a:t>O</a:t>
            </a:r>
            <a:r>
              <a:rPr lang="en-US" sz="2400" baseline="-25000" dirty="0" smtClean="0">
                <a:latin typeface="+mn-lt"/>
              </a:rPr>
              <a:t>2</a:t>
            </a:r>
            <a:r>
              <a:rPr lang="en-US" sz="2400" dirty="0" smtClean="0">
                <a:latin typeface="+mn-lt"/>
              </a:rPr>
              <a:t> </a:t>
            </a:r>
            <a:r>
              <a:rPr lang="en-US" sz="2400" dirty="0">
                <a:latin typeface="+mn-lt"/>
              </a:rPr>
              <a:t>reading</a:t>
            </a:r>
          </a:p>
          <a:p>
            <a:r>
              <a:rPr lang="en-US" sz="2400" dirty="0" smtClean="0">
                <a:latin typeface="+mn-lt"/>
              </a:rPr>
              <a:t>Normal </a:t>
            </a:r>
            <a:r>
              <a:rPr lang="en-US" sz="2400" dirty="0">
                <a:latin typeface="+mn-lt"/>
              </a:rPr>
              <a:t>respiratory effort</a:t>
            </a:r>
          </a:p>
          <a:p>
            <a:r>
              <a:rPr lang="en-US" sz="2400" dirty="0" smtClean="0">
                <a:latin typeface="+mn-lt"/>
              </a:rPr>
              <a:t>Patient </a:t>
            </a:r>
            <a:r>
              <a:rPr lang="en-US" sz="2400" dirty="0">
                <a:latin typeface="+mn-lt"/>
              </a:rPr>
              <a:t>becomes more alert</a:t>
            </a:r>
          </a:p>
        </p:txBody>
      </p:sp>
    </p:spTree>
    <p:extLst>
      <p:ext uri="{BB962C8B-B14F-4D97-AF65-F5344CB8AC3E}">
        <p14:creationId xmlns:p14="http://schemas.microsoft.com/office/powerpoint/2010/main" val="39183490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16-2</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Administering Medication by Metered-Dose Inhaler</a:t>
            </a:r>
          </a:p>
        </p:txBody>
      </p:sp>
    </p:spTree>
    <p:extLst>
      <p:ext uri="{BB962C8B-B14F-4D97-AF65-F5344CB8AC3E}">
        <p14:creationId xmlns:p14="http://schemas.microsoft.com/office/powerpoint/2010/main" val="1109750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IN" dirty="0" smtClean="0">
                <a:latin typeface="Times New Roman" panose="02020603050405020304" pitchFamily="18" charset="0"/>
                <a:ea typeface="ＭＳ Ｐゴシック"/>
                <a:cs typeface="ＭＳ Ｐゴシック" pitchFamily="-1" charset="-128"/>
              </a:rPr>
              <a:t>Respiratory Anatomy, Physiology, and Pathophysiology </a:t>
            </a:r>
            <a:r>
              <a:rPr lang="en-IN" sz="2000" b="0" dirty="0" smtClean="0">
                <a:latin typeface="Times New Roman" panose="02020603050405020304" pitchFamily="18" charset="0"/>
                <a:ea typeface="ＭＳ Ｐゴシック"/>
                <a:cs typeface="ＭＳ Ｐゴシック" pitchFamily="-1" charset="-128"/>
              </a:rPr>
              <a:t>(1 of 4)</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85704"/>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respiratory system consists of:</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Upper airway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Lower airway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Lungs</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Normal Breathing</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Normal respiratory rates are based on patient age and medical history.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Certain findings are consistent with a person who is breathing adequately.</a:t>
            </a:r>
          </a:p>
        </p:txBody>
      </p:sp>
    </p:spTree>
    <p:extLst>
      <p:ext uri="{BB962C8B-B14F-4D97-AF65-F5344CB8AC3E}">
        <p14:creationId xmlns:p14="http://schemas.microsoft.com/office/powerpoint/2010/main" val="25181904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Consult with Medical Direction for an Order to Administer the Medication</a:t>
            </a:r>
            <a:endParaRPr lang="en-US" altLang="en-US" dirty="0">
              <a:latin typeface="Times New Roman" panose="02020603050405020304" pitchFamily="18" charset="0"/>
              <a:ea typeface="ＭＳ Ｐゴシック"/>
            </a:endParaRPr>
          </a:p>
        </p:txBody>
      </p:sp>
      <p:pic>
        <p:nvPicPr>
          <p:cNvPr id="5" name="Picture 4" descr="An E M T speaks on a two-way radio, holding a medication inhaler while kneeling in front of a seated patient who is receiving oxygen from a nasal cannu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852" y="1632820"/>
            <a:ext cx="6610297" cy="4426545"/>
          </a:xfrm>
          <a:prstGeom prst="rect">
            <a:avLst/>
          </a:prstGeom>
        </p:spPr>
      </p:pic>
    </p:spTree>
    <p:extLst>
      <p:ext uri="{BB962C8B-B14F-4D97-AF65-F5344CB8AC3E}">
        <p14:creationId xmlns:p14="http://schemas.microsoft.com/office/powerpoint/2010/main" val="361064327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381417"/>
          </a:xfrm>
        </p:spPr>
        <p:txBody>
          <a:bodyPr tIns="91425">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Check to Make Sure the Medication is for the Patient, That It is the Proper One to Administer, and That It Has Not Reached Its Expiration Date</a:t>
            </a:r>
            <a:endParaRPr lang="en-US" altLang="en-US" sz="2800" dirty="0">
              <a:latin typeface="Times New Roman" panose="02020603050405020304" pitchFamily="18" charset="0"/>
              <a:ea typeface="ＭＳ Ｐゴシック"/>
            </a:endParaRPr>
          </a:p>
        </p:txBody>
      </p:sp>
      <p:pic>
        <p:nvPicPr>
          <p:cNvPr id="5" name="Picture 4" descr="The E M T reads the inhaler label while the patient wai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228" y="1902653"/>
            <a:ext cx="6165544" cy="4128719"/>
          </a:xfrm>
          <a:prstGeom prst="rect">
            <a:avLst/>
          </a:prstGeom>
        </p:spPr>
      </p:pic>
    </p:spTree>
    <p:extLst>
      <p:ext uri="{BB962C8B-B14F-4D97-AF65-F5344CB8AC3E}">
        <p14:creationId xmlns:p14="http://schemas.microsoft.com/office/powerpoint/2010/main" val="13011063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Shake the Inhaler Vigorously for at Least 30 Seconds</a:t>
            </a:r>
            <a:endParaRPr lang="en-US" altLang="en-US" dirty="0">
              <a:latin typeface="Times New Roman" panose="02020603050405020304" pitchFamily="18" charset="0"/>
              <a:ea typeface="ＭＳ Ｐゴシック"/>
            </a:endParaRPr>
          </a:p>
        </p:txBody>
      </p:sp>
      <p:pic>
        <p:nvPicPr>
          <p:cNvPr id="5" name="Picture 4" descr="The E M T shakes the inhaler vertically with a strong mo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751" y="1738004"/>
            <a:ext cx="6104499" cy="4087841"/>
          </a:xfrm>
          <a:prstGeom prst="rect">
            <a:avLst/>
          </a:prstGeom>
        </p:spPr>
      </p:pic>
    </p:spTree>
    <p:extLst>
      <p:ext uri="{BB962C8B-B14F-4D97-AF65-F5344CB8AC3E}">
        <p14:creationId xmlns:p14="http://schemas.microsoft.com/office/powerpoint/2010/main" val="18614838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Instruct the Patient to Inhale Slowly and Deeply for About Five Seconds. As the Patient Begins to Inhale, Depress the Canister</a:t>
            </a:r>
            <a:endParaRPr lang="en-US" altLang="en-US" sz="2800" dirty="0">
              <a:latin typeface="Times New Roman" panose="02020603050405020304" pitchFamily="18" charset="0"/>
              <a:ea typeface="ＭＳ Ｐゴシック"/>
            </a:endParaRPr>
          </a:p>
        </p:txBody>
      </p:sp>
      <p:pic>
        <p:nvPicPr>
          <p:cNvPr id="5" name="Picture 4" descr="The E M T places the inhaler upright into the patient’s mouth, index finger depressing the top button, thumb holding the bottom, as the patient inhales from the mouthpie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401" y="1946177"/>
            <a:ext cx="6227199" cy="4170006"/>
          </a:xfrm>
          <a:prstGeom prst="rect">
            <a:avLst/>
          </a:prstGeom>
        </p:spPr>
      </p:pic>
    </p:spTree>
    <p:extLst>
      <p:ext uri="{BB962C8B-B14F-4D97-AF65-F5344CB8AC3E}">
        <p14:creationId xmlns:p14="http://schemas.microsoft.com/office/powerpoint/2010/main" val="36601545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326826"/>
          </a:xfrm>
        </p:spPr>
        <p:txBody>
          <a:bodyPr tIns="91425">
            <a:noAutofit/>
          </a:bodyPr>
          <a:lstStyle/>
          <a:p>
            <a:pPr lvl="0" eaLnBrk="0" fontAlgn="base" hangingPunct="0">
              <a:spcBef>
                <a:spcPct val="0"/>
              </a:spcBef>
              <a:spcAft>
                <a:spcPct val="0"/>
              </a:spcAft>
              <a:buClrTx/>
            </a:pPr>
            <a:r>
              <a:rPr lang="en-IN" altLang="en-US" sz="2800" dirty="0" smtClean="0">
                <a:latin typeface="Times New Roman" panose="02020603050405020304" pitchFamily="18" charset="0"/>
                <a:ea typeface="ＭＳ Ｐゴシック"/>
              </a:rPr>
              <a:t>Remove the Inhaler and Instruct the Patient to Hold the Breath for Ten Seconds or for as Long as is Comfortable</a:t>
            </a:r>
            <a:endParaRPr lang="en-US" altLang="en-US" sz="2800" dirty="0">
              <a:latin typeface="Times New Roman" panose="02020603050405020304" pitchFamily="18" charset="0"/>
              <a:ea typeface="ＭＳ Ｐゴシック"/>
            </a:endParaRPr>
          </a:p>
        </p:txBody>
      </p:sp>
      <p:pic>
        <p:nvPicPr>
          <p:cNvPr id="5" name="Picture 4" descr="The patient holds her breath with eyes open wide, cheeks full and mouth closed.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817" y="1879601"/>
            <a:ext cx="6352366" cy="4253823"/>
          </a:xfrm>
          <a:prstGeom prst="rect">
            <a:avLst/>
          </a:prstGeom>
        </p:spPr>
      </p:pic>
    </p:spTree>
    <p:extLst>
      <p:ext uri="{BB962C8B-B14F-4D97-AF65-F5344CB8AC3E}">
        <p14:creationId xmlns:p14="http://schemas.microsoft.com/office/powerpoint/2010/main" val="10951347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Instruct the Patient to Exhale Slowly Through Pursed Lips</a:t>
            </a:r>
            <a:endParaRPr lang="en-US" altLang="en-US" dirty="0">
              <a:latin typeface="Times New Roman" panose="02020603050405020304" pitchFamily="18" charset="0"/>
              <a:ea typeface="ＭＳ Ｐゴシック"/>
            </a:endParaRPr>
          </a:p>
        </p:txBody>
      </p:sp>
      <p:pic>
        <p:nvPicPr>
          <p:cNvPr id="5" name="Picture 4" descr="The patient exhales, lips forming a small opening, and eyes relax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576" y="1622649"/>
            <a:ext cx="6544849" cy="4382718"/>
          </a:xfrm>
          <a:prstGeom prst="rect">
            <a:avLst/>
          </a:prstGeom>
        </p:spPr>
      </p:pic>
    </p:spTree>
    <p:extLst>
      <p:ext uri="{BB962C8B-B14F-4D97-AF65-F5344CB8AC3E}">
        <p14:creationId xmlns:p14="http://schemas.microsoft.com/office/powerpoint/2010/main" val="11759221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IN" altLang="en-US" sz="3200" dirty="0" smtClean="0">
                <a:latin typeface="Times New Roman" panose="02020603050405020304" pitchFamily="18" charset="0"/>
                <a:ea typeface="ＭＳ Ｐゴシック"/>
              </a:rPr>
              <a:t>Replace the Oxygen on the Patient. Reassess the Breathing Status and Vital Signs</a:t>
            </a:r>
            <a:endParaRPr lang="en-US" altLang="en-US" sz="3200" dirty="0">
              <a:latin typeface="Times New Roman" panose="02020603050405020304" pitchFamily="18" charset="0"/>
              <a:ea typeface="ＭＳ Ｐゴシック"/>
            </a:endParaRPr>
          </a:p>
        </p:txBody>
      </p:sp>
      <p:pic>
        <p:nvPicPr>
          <p:cNvPr id="5" name="Picture 4" descr="The E M T auscultates the patient, placing the bell of the stethoscope against the patient’s right upper chest under the clavicle. The patient’s mouth is op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702" y="1533672"/>
            <a:ext cx="6810596" cy="4560673"/>
          </a:xfrm>
          <a:prstGeom prst="rect">
            <a:avLst/>
          </a:prstGeom>
        </p:spPr>
      </p:pic>
    </p:spTree>
    <p:extLst>
      <p:ext uri="{BB962C8B-B14F-4D97-AF65-F5344CB8AC3E}">
        <p14:creationId xmlns:p14="http://schemas.microsoft.com/office/powerpoint/2010/main" val="18038944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tIns="91425">
            <a:noAutofit/>
          </a:bodyPr>
          <a:lstStyle/>
          <a:p>
            <a:pPr lvl="0" eaLnBrk="0" fontAlgn="base" hangingPunct="0">
              <a:spcBef>
                <a:spcPct val="0"/>
              </a:spcBef>
              <a:spcAft>
                <a:spcPct val="0"/>
              </a:spcAft>
              <a:buClrTx/>
            </a:pPr>
            <a:r>
              <a:rPr lang="en-US" altLang="en-US" sz="3400" dirty="0" smtClean="0">
                <a:latin typeface="Times New Roman" panose="02020603050405020304" pitchFamily="18" charset="0"/>
                <a:ea typeface="ＭＳ Ｐゴシック"/>
              </a:rPr>
              <a:t>E</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3400" dirty="0" smtClean="0">
                <a:latin typeface="Times New Roman" panose="02020603050405020304" pitchFamily="18" charset="0"/>
                <a:ea typeface="ＭＳ Ｐゴシック"/>
              </a:rPr>
              <a:t>T Skills 16-3</a:t>
            </a:r>
            <a:endParaRPr lang="en-US" altLang="en-US" sz="3400" dirty="0">
              <a:latin typeface="Times New Roman" panose="02020603050405020304" pitchFamily="18" charset="0"/>
              <a:ea typeface="ＭＳ Ｐゴシック"/>
            </a:endParaRPr>
          </a:p>
        </p:txBody>
      </p:sp>
      <p:sp>
        <p:nvSpPr>
          <p:cNvPr id="3" name="Text Placeholder 2"/>
          <p:cNvSpPr>
            <a:spLocks noGrp="1"/>
          </p:cNvSpPr>
          <p:nvPr>
            <p:ph type="subTitle" idx="1"/>
          </p:nvPr>
        </p:nvSpPr>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Administering a Metered-Dose Inhaler with a Spacer</a:t>
            </a:r>
          </a:p>
        </p:txBody>
      </p:sp>
    </p:spTree>
    <p:extLst>
      <p:ext uri="{BB962C8B-B14F-4D97-AF65-F5344CB8AC3E}">
        <p14:creationId xmlns:p14="http://schemas.microsoft.com/office/powerpoint/2010/main" val="28231644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Remove the Spacer Cap. Attach the Spacer to the Inhaler Mouthpiece</a:t>
            </a:r>
            <a:endParaRPr lang="en-US" altLang="en-US" dirty="0">
              <a:latin typeface="Times New Roman" panose="02020603050405020304" pitchFamily="18" charset="0"/>
              <a:ea typeface="ＭＳ Ｐゴシック"/>
            </a:endParaRPr>
          </a:p>
        </p:txBody>
      </p:sp>
      <p:pic>
        <p:nvPicPr>
          <p:cNvPr id="5" name="Picture 4" descr="An E M T removes a cap, wrapped in plastic film, from a handheld cylindrical holding chamber, which has an inhaler canister attached perpendicularly to the other en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576" y="1670776"/>
            <a:ext cx="6544849" cy="4382718"/>
          </a:xfrm>
          <a:prstGeom prst="rect">
            <a:avLst/>
          </a:prstGeom>
        </p:spPr>
      </p:pic>
    </p:spTree>
    <p:extLst>
      <p:ext uri="{BB962C8B-B14F-4D97-AF65-F5344CB8AC3E}">
        <p14:creationId xmlns:p14="http://schemas.microsoft.com/office/powerpoint/2010/main" val="7618140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IN" altLang="en-US" dirty="0" smtClean="0">
                <a:latin typeface="Times New Roman" panose="02020603050405020304" pitchFamily="18" charset="0"/>
                <a:ea typeface="ＭＳ Ｐゴシック"/>
              </a:rPr>
              <a:t>Depress the Medication Canister to Fill the Spacer with Medication</a:t>
            </a:r>
            <a:endParaRPr lang="en-US" altLang="en-US" dirty="0">
              <a:latin typeface="Times New Roman" panose="02020603050405020304" pitchFamily="18" charset="0"/>
              <a:ea typeface="ＭＳ Ｐゴシック"/>
            </a:endParaRPr>
          </a:p>
        </p:txBody>
      </p:sp>
      <p:pic>
        <p:nvPicPr>
          <p:cNvPr id="5" name="Picture 4" descr="The E M T holds the seated patient’s shoulder, depressing the top of the canister and pointing the chamber’s inhaler end to the patient’s mout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702" y="1510448"/>
            <a:ext cx="6810596" cy="4560673"/>
          </a:xfrm>
          <a:prstGeom prst="rect">
            <a:avLst/>
          </a:prstGeom>
        </p:spPr>
      </p:pic>
    </p:spTree>
    <p:extLst>
      <p:ext uri="{BB962C8B-B14F-4D97-AF65-F5344CB8AC3E}">
        <p14:creationId xmlns:p14="http://schemas.microsoft.com/office/powerpoint/2010/main" val="1296632245"/>
      </p:ext>
    </p:extLst>
  </p:cSld>
  <p:clrMapOvr>
    <a:masterClrMapping/>
  </p:clrMapOvr>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9008</TotalTime>
  <Words>15643</Words>
  <Application>Microsoft Office PowerPoint</Application>
  <PresentationFormat>On-screen Show (4:3)</PresentationFormat>
  <Paragraphs>1548</Paragraphs>
  <Slides>159</Slides>
  <Notes>135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159</vt:i4>
      </vt:variant>
    </vt:vector>
  </HeadingPairs>
  <TitlesOfParts>
    <vt:vector size="168" baseType="lpstr">
      <vt:lpstr>ＭＳ Ｐゴシック</vt:lpstr>
      <vt:lpstr>Arial</vt:lpstr>
      <vt:lpstr>Arial (Body)</vt:lpstr>
      <vt:lpstr>Calibri</vt:lpstr>
      <vt:lpstr>Noto Sans Symbols</vt:lpstr>
      <vt:lpstr>Times New Roman</vt:lpstr>
      <vt:lpstr>Verdana</vt:lpstr>
      <vt:lpstr>508 Lecture</vt:lpstr>
      <vt:lpstr>1_508 Lecture</vt:lpstr>
      <vt:lpstr>Prehospital: Emergency Care</vt:lpstr>
      <vt:lpstr>Learning Readiness</vt:lpstr>
      <vt:lpstr>Setting the Stage (1 of 2)</vt:lpstr>
      <vt:lpstr>Setting the Stage (2 of 2)</vt:lpstr>
      <vt:lpstr>Case Study Introduction (1 of 3)</vt:lpstr>
      <vt:lpstr>Case Study Introduction (2 of 3)</vt:lpstr>
      <vt:lpstr>Case Study (1 of 7)</vt:lpstr>
      <vt:lpstr>Introduction</vt:lpstr>
      <vt:lpstr>Respiratory Anatomy, Physiology, and Pathophysiology (1 of 4)</vt:lpstr>
      <vt:lpstr>Respiratory Anatomy, Physiology, and Pathophysiology (2 of 4)</vt:lpstr>
      <vt:lpstr>Respiratory Anatomy, Physiology, and Pathophysiology (3 of 4)</vt:lpstr>
      <vt:lpstr>E M T Skills 16-1</vt:lpstr>
      <vt:lpstr>Auscultate the Anterior Chest at the Second Intercostal Space at Each Midclavicular Line</vt:lpstr>
      <vt:lpstr>Auscultate the Lateral Chest at the Fourth to Fifth Intercostal Space at Each Midaxillary Line</vt:lpstr>
      <vt:lpstr>Auscultate the Posterior Chest Below the Tip of the Scapula on Each Midscapular Line</vt:lpstr>
      <vt:lpstr>Respiratory Anatomy, Physiology, and Pathophysiology (4 of 4)</vt:lpstr>
      <vt:lpstr>Respiratory Distress (1 of 7)</vt:lpstr>
      <vt:lpstr>Respiratory Distress (2 of 7)</vt:lpstr>
      <vt:lpstr>Respiratory Distress (3 of 7)</vt:lpstr>
      <vt:lpstr>Respiratory Distress (4 of 7)</vt:lpstr>
      <vt:lpstr>Respiratory Distress (5 of 7)</vt:lpstr>
      <vt:lpstr>Respiratory Distress (6 of 7)</vt:lpstr>
      <vt:lpstr>Respiratory Distress (7 of 7)</vt:lpstr>
      <vt:lpstr>Pathophysiology of Conditions That Cause Respiratory Distress (1 of 39)</vt:lpstr>
      <vt:lpstr>Emphysema and Chronic Bronchitis are Chronic Obstructive Pulmonary Diseases (1 of 3)</vt:lpstr>
      <vt:lpstr>Emphysema and Chronic Bronchitis are Chronic Obstructive Pulmonary Diseases (2 of 3)</vt:lpstr>
      <vt:lpstr>Emphysema and Chronic Bronchitis are Chronic Obstructive Pulmonary Diseases (3 of 3)</vt:lpstr>
      <vt:lpstr>Pathophysiology of Conditions That Cause Respiratory Distress (2 of 39)</vt:lpstr>
      <vt:lpstr>Pathophysiology of Conditions That Cause Respiratory Distress (3 of 39)</vt:lpstr>
      <vt:lpstr>Man Suffering Respiratory Distress (Indicated by Tripod Position) From Obstructive Lung Disease</vt:lpstr>
      <vt:lpstr>C P A P or BiP A P May Be Used to Improve Oxygenation</vt:lpstr>
      <vt:lpstr>Pathophysiology of Conditions That Cause Respiratory Distress (4 of 39)</vt:lpstr>
      <vt:lpstr>Pathophysiology of Conditions That Cause Respiratory Distress (5 of 39)</vt:lpstr>
      <vt:lpstr>Pathophysiology of Conditions That Cause Respiratory Distress (6 of 39)</vt:lpstr>
      <vt:lpstr>Case Study (2 of 7)</vt:lpstr>
      <vt:lpstr>Case Study (3 of 7)</vt:lpstr>
      <vt:lpstr>Case Study (4 of 7)</vt:lpstr>
      <vt:lpstr>Pathophysiology of Conditions That Cause Respiratory Distress (7 of 39)</vt:lpstr>
      <vt:lpstr>Conditions Contributing to Airflow Resistance in Asthma</vt:lpstr>
      <vt:lpstr>Pathophysiology of Conditions That Cause Respiratory Distress (8 of 39)</vt:lpstr>
      <vt:lpstr>Pathophysiology of Conditions That Cause Respiratory Distress (9 of 39)</vt:lpstr>
      <vt:lpstr>Pathophysiology of Conditions That Cause Respiratory Distress (10 of 39)</vt:lpstr>
      <vt:lpstr>Pathophysiology of Conditions That Cause Respiratory Distress (11 of 39)</vt:lpstr>
      <vt:lpstr>Pathophysiology of Conditions That Cause Respiratory Distress (12 of 39)</vt:lpstr>
      <vt:lpstr>Pathophysiology of Pneumonia</vt:lpstr>
      <vt:lpstr>Pathophysiology of Conditions That Cause Respiratory Distress (13 of 39)</vt:lpstr>
      <vt:lpstr>Pathophysiology of Conditions That Cause Respiratory Distress (14 of 39)</vt:lpstr>
      <vt:lpstr>Pathophysiology of Conditions That Cause Respiratory Distress (15 of 39)</vt:lpstr>
      <vt:lpstr>A Blood Clot, Air Bubble, Fat Particle, Foreign Body, or Amniotic Fluid Can Cause an Embolism, Blocking Blood Flow through a Pulmonary Artery</vt:lpstr>
      <vt:lpstr>Pathophysiology of Conditions That Cause Respiratory Distress (16 of 39)</vt:lpstr>
      <vt:lpstr>Pathophysiology of Conditions That Cause Respiratory Distress (17 of 39)</vt:lpstr>
      <vt:lpstr>Click on the Item That Best Characterizes Emphysema</vt:lpstr>
      <vt:lpstr>Pathophysiology of Conditions That Cause Respiratory Distress (18 of 39)</vt:lpstr>
      <vt:lpstr>Fluid That Collects Between the Alveoli and Capillaries, Preventing Normal Exchange of Oxygen and Carbon Dioxide</vt:lpstr>
      <vt:lpstr>Pathophysiology of Conditions That Cause Respiratory Distress (19 of 39)</vt:lpstr>
      <vt:lpstr>Pathophysiology of Conditions That Cause Respiratory Distress (20 of 39)</vt:lpstr>
      <vt:lpstr>Pathophysiology of Conditions That Cause Respiratory Distress (21 of 39)</vt:lpstr>
      <vt:lpstr>A Ruptured Bleb, or Weakened Area of Lung Tissue</vt:lpstr>
      <vt:lpstr>Pathophysiology of Conditions That Cause Respiratory Distress (22 of 39)</vt:lpstr>
      <vt:lpstr>Pathophysiology of Conditions That Cause Respiratory Distress (23 of 39)</vt:lpstr>
      <vt:lpstr>Pathophysiology of Conditions That Cause Respiratory Distress (24 of 39)</vt:lpstr>
      <vt:lpstr>Pathophysiology of Conditions That Cause Respiratory Distress (25 of 39)</vt:lpstr>
      <vt:lpstr>Pathophysiology of Conditions That Cause Respiratory Distress (26 of 39)</vt:lpstr>
      <vt:lpstr>Pathophysiology of Conditions That Cause Respiratory Distress (27 of 39)</vt:lpstr>
      <vt:lpstr>Pathophysiology of Conditions That Cause Respiratory Distress (28 of 39)</vt:lpstr>
      <vt:lpstr>Pathophysiology of Epiglottitis</vt:lpstr>
      <vt:lpstr>Pathophysiology of Conditions That Cause Respiratory Distress (29 of 39)</vt:lpstr>
      <vt:lpstr>Pathophysiology of Conditions That Cause Respiratory Distress (30 of 39)</vt:lpstr>
      <vt:lpstr>Pathophysiology of Conditions That Cause Respiratory Distress (31 of 39)</vt:lpstr>
      <vt:lpstr>Pathophysiology of Conditions That Cause Respiratory Distress (32 of 39)</vt:lpstr>
      <vt:lpstr>Pathophysiology of Conditions That Cause Respiratory Distress (33 of 39)</vt:lpstr>
      <vt:lpstr>Pathophysiology of Conditions That Cause Respiratory Distress (34 of 39)</vt:lpstr>
      <vt:lpstr>Pathophysiology of Conditions That Cause Respiratory Distress (35 of 39)</vt:lpstr>
      <vt:lpstr>Pathophysiology of Conditions That Cause Respiratory Distress (36 of 39)</vt:lpstr>
      <vt:lpstr>Pathophysiology of Conditions That Cause Respiratory Distress (37 of 39)</vt:lpstr>
      <vt:lpstr>Pathophysiology of Conditions That Cause Respiratory Distress (38 of 39)</vt:lpstr>
      <vt:lpstr>Pathophysiology of Conditions That Cause Respiratory Distress (39 of 39)</vt:lpstr>
      <vt:lpstr>Case Study Conclusion (1 of 5)</vt:lpstr>
      <vt:lpstr>Case Study Conclusion (2 of 5)</vt:lpstr>
      <vt:lpstr>Case Study Conclusion (3 of 5)</vt:lpstr>
      <vt:lpstr>Metered-Dose Inhalers and Small-Volume Nebulizers (1 of 6)</vt:lpstr>
      <vt:lpstr>Meter-Dosed Inhaler</vt:lpstr>
      <vt:lpstr>Small-Volume Nebulizer</vt:lpstr>
      <vt:lpstr>Metered-Dose Inhalers and Small-Volume Nebulizers (2 of 6)</vt:lpstr>
      <vt:lpstr>Metered-Dose Inhalers and Small-Volume Nebulizers (3 of 6)</vt:lpstr>
      <vt:lpstr>Metered-Dose Inhalers and Small-Volume Nebulizers (4 of 6)</vt:lpstr>
      <vt:lpstr>Metered-Dose Inhalers and Small-Volume Nebulizers (5 of 6)</vt:lpstr>
      <vt:lpstr>Table 16-3 Signs of Improvement During the Administration of C P A P</vt:lpstr>
      <vt:lpstr>E M T Skills 16-2</vt:lpstr>
      <vt:lpstr>Consult with Medical Direction for an Order to Administer the Medication</vt:lpstr>
      <vt:lpstr>Check to Make Sure the Medication is for the Patient, That It is the Proper One to Administer, and That It Has Not Reached Its Expiration Date</vt:lpstr>
      <vt:lpstr>Shake the Inhaler Vigorously for at Least 30 Seconds</vt:lpstr>
      <vt:lpstr>Instruct the Patient to Inhale Slowly and Deeply for About Five Seconds. As the Patient Begins to Inhale, Depress the Canister</vt:lpstr>
      <vt:lpstr>Remove the Inhaler and Instruct the Patient to Hold the Breath for Ten Seconds or for as Long as is Comfortable</vt:lpstr>
      <vt:lpstr>Instruct the Patient to Exhale Slowly Through Pursed Lips</vt:lpstr>
      <vt:lpstr>Replace the Oxygen on the Patient. Reassess the Breathing Status and Vital Signs</vt:lpstr>
      <vt:lpstr>E M T Skills 16-3</vt:lpstr>
      <vt:lpstr>Remove the Spacer Cap. Attach the Spacer to the Inhaler Mouthpiece</vt:lpstr>
      <vt:lpstr>Depress the Medication Canister to Fill the Spacer with Medication</vt:lpstr>
      <vt:lpstr>Instruct the Patient to Inhale Slowly and Deeply</vt:lpstr>
      <vt:lpstr>E M T Skills 16-4</vt:lpstr>
      <vt:lpstr>Complete the Primary Assessment and Assess the Patient’s Pulse Rate and Breath Sounds</vt:lpstr>
      <vt:lpstr>Select the Correct Medication and Consult with Medical Direction for an Order to Administer the Medication</vt:lpstr>
      <vt:lpstr>Add the Medication to the Nebulizer Chamber</vt:lpstr>
      <vt:lpstr>Assemble the Nebulizer</vt:lpstr>
      <vt:lpstr>Coach the Patient to Inhale the Nebulized Medication from the Mouthpiece</vt:lpstr>
      <vt:lpstr>Reassess the Patient’s Pulse Rate and Breath Sounds</vt:lpstr>
      <vt:lpstr>Click on the Medication that is NOT a Beta2 Agonist Used in the Emergency Treatment of Patients with Respiratory Conditions</vt:lpstr>
      <vt:lpstr>Metered-Dose Inhalers and Small-Volume Nebulizers (6 of 6)</vt:lpstr>
      <vt:lpstr>Age-Related Variations: Pediatrics and Geriatrics (1 of 12)</vt:lpstr>
      <vt:lpstr>Age-Related Variations: Pediatrics and Geriatrics (2 of 12)</vt:lpstr>
      <vt:lpstr>Age-Related Variations: Pediatrics and Geriatrics (3 of 12)</vt:lpstr>
      <vt:lpstr>Age-Related Variations: Pediatrics and Geriatrics (4 of 12)</vt:lpstr>
      <vt:lpstr>Age-Related Variations: Pediatrics and Geriatrics (5 of 12)</vt:lpstr>
      <vt:lpstr>If the Child Does Not Tolerate the Mask, Have the Parent Hold the Mask Near the Child’s Face</vt:lpstr>
      <vt:lpstr>Age-Related Variations: Pediatrics and Geriatrics (6 of 12)</vt:lpstr>
      <vt:lpstr>Age-Related Variations: Pediatrics and Geriatrics (7 of 12)</vt:lpstr>
      <vt:lpstr>Age-Related Variations: Pediatrics and Geriatrics (8 of 12)</vt:lpstr>
      <vt:lpstr>Age-Related Variations: Pediatrics and Geriatrics (9 of 12)</vt:lpstr>
      <vt:lpstr>Age-Related Variations: Pediatrics and Geriatrics (10 of 12)</vt:lpstr>
      <vt:lpstr>Age-Related Variations: Pediatrics and Geriatrics (11 of 12)</vt:lpstr>
      <vt:lpstr>Age-Related Variations: Pediatrics and Geriatrics (12 of 12)</vt:lpstr>
      <vt:lpstr>Assessment and Care General Guidelines (1 of 13)</vt:lpstr>
      <vt:lpstr>Assessment and Care General Guidelines (2 of 13)</vt:lpstr>
      <vt:lpstr>A Patient in Respiratory Distress is Commonly Found in a “Tripod” Position</vt:lpstr>
      <vt:lpstr>Assessment and Care General Guidelines (3 of 13)</vt:lpstr>
      <vt:lpstr>Assessment and Care General Guidelines (4 of 13)</vt:lpstr>
      <vt:lpstr>Assessment and Care General Guidelines (5 of 13)</vt:lpstr>
      <vt:lpstr>Assessment and Care General Guidelines (6 of 13)</vt:lpstr>
      <vt:lpstr>Assessment and Care General Guidelines (7 of 13)</vt:lpstr>
      <vt:lpstr>Table 16-4 Signs of Deterioration During the Administration of C P A P</vt:lpstr>
      <vt:lpstr>Table 16-6 M D I Administration Dos and Don’ts (1 of 3)</vt:lpstr>
      <vt:lpstr>Table 16-6 M D I Administration Dos and Don’ts (2 of 3)</vt:lpstr>
      <vt:lpstr>Table 16-6 M D I Administration Dos and Don’ts (3 of 3)</vt:lpstr>
      <vt:lpstr>Assessment and Care General Guidelines (8 of 13)</vt:lpstr>
      <vt:lpstr>Assessment and Care General Guidelines (9 of 13)</vt:lpstr>
      <vt:lpstr>Assessment and Care General Guidelines (10 of 13)</vt:lpstr>
      <vt:lpstr>Assessment and Care General Guidelines (11 of 13)</vt:lpstr>
      <vt:lpstr>Assessment and Care General Guidelines (12 of 13)</vt:lpstr>
      <vt:lpstr>Assessment and Care General Guidelines (13 of 13)</vt:lpstr>
      <vt:lpstr>Case Study Introduction (3 of 3)</vt:lpstr>
      <vt:lpstr>Case Study (5 of 7)</vt:lpstr>
      <vt:lpstr>Case Study (6 of 7)</vt:lpstr>
      <vt:lpstr>Case Study (7 of 7)</vt:lpstr>
      <vt:lpstr>Case Study Conclusion (4 of 5)</vt:lpstr>
      <vt:lpstr>Case Study Conclusion (5 of 5)</vt:lpstr>
      <vt:lpstr>Lesson Summary (1 of 4)</vt:lpstr>
      <vt:lpstr>Lesson Summary (2 of 4)</vt:lpstr>
      <vt:lpstr>Lesson Summary (3 of 4)</vt:lpstr>
      <vt:lpstr>Lesson Summary (4 of 4)</vt:lpstr>
      <vt:lpstr>Correct! (1 of 2)</vt:lpstr>
      <vt:lpstr>Incorrect (1 of 6)</vt:lpstr>
      <vt:lpstr>Incorrect (2 of 6)</vt:lpstr>
      <vt:lpstr>Incorrect (3 of 6)</vt:lpstr>
      <vt:lpstr>Correct! (2 of 2)</vt:lpstr>
      <vt:lpstr>Incorrect (4 of 6)</vt:lpstr>
      <vt:lpstr>Incorrect (5 of 6)</vt:lpstr>
      <vt:lpstr>Incorrect (6 of 6)</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Windows User</cp:lastModifiedBy>
  <cp:revision>1041</cp:revision>
  <dcterms:modified xsi:type="dcterms:W3CDTF">2018-02-07T09:45:21Z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