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5"/>
  </p:notesMasterIdLst>
  <p:handoutMasterIdLst>
    <p:handoutMasterId r:id="rId86"/>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86"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05" r:id="rId8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343" autoAdjust="0"/>
  </p:normalViewPr>
  <p:slideViewPr>
    <p:cSldViewPr snapToGrid="0" snapToObjects="1">
      <p:cViewPr varScale="1">
        <p:scale>
          <a:sx n="70" d="100"/>
          <a:sy n="70" d="100"/>
        </p:scale>
        <p:origin x="11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p>
          <a:p>
            <a:pPr>
              <a:defRPr/>
            </a:pPr>
            <a:endParaRPr lang="en-US" altLang="en-US" sz="1400" dirty="0" smtClean="0">
              <a:ea typeface="ＭＳ Ｐゴシック" panose="020B0600070205080204" pitchFamily="34" charset="-128"/>
            </a:endParaRPr>
          </a:p>
          <a:p>
            <a:pPr>
              <a:buFont typeface="Arial" panose="020B0604020202020204" pitchFamily="34" charset="0"/>
              <a:buNone/>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charset="0"/>
              <a:buChar char="•"/>
              <a:defRPr/>
            </a:pPr>
            <a:r>
              <a:rPr lang="en-US" altLang="en-US" dirty="0" smtClean="0">
                <a:ea typeface="ＭＳ Ｐゴシック" panose="020B0600070205080204" pitchFamily="34" charset="-128"/>
              </a:rPr>
              <a:t>Bring examples of medications EMTs can administer, such as a bottle of nitroglycerin tablets, nitroglycerin spray, aspirin, oral glucose, an epinephrine autoinjector, hand-held nebulizers, and small volume nebulizer.</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Bring several examples of drug information resources, including package inserts from the drugs listed above.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Bring in examples of over-the-counter medications, such as acetaminophen, aspirin, cough and cold medications, and so on, for an in-class activity explained in the lesson plan.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Bring several clean prescription medication bottles with labels removed, and a supply of small tablet-shaped candies, for an in-class activity explained in the lesson plan.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Make notes on several patient descriptions to be used throughout the lesson.</a:t>
            </a:r>
          </a:p>
          <a:p>
            <a:pPr marL="171450" indent="-171450">
              <a:buFont typeface="Arial" panose="020B0604020202020204" pitchFamily="34" charset="0"/>
              <a:buChar char="•"/>
              <a:defRPr/>
            </a:pPr>
            <a:endParaRPr lang="en-US" altLang="en-US" dirty="0" smtClean="0">
              <a:ea typeface="ＭＳ Ｐゴシック" panose="020B0600070205080204" pitchFamily="34" charset="-128"/>
            </a:endParaRPr>
          </a:p>
          <a:p>
            <a:pPr>
              <a:buFont typeface="Arial" panose="020B0604020202020204" pitchFamily="34" charset="0"/>
              <a:buNone/>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the correct dose is administered appropriately, the patient’s condition may improve significantly and uncomfortable symptoms may be relieved. If administered inappropriately, some drugs can cause serious side effects and deterioration in the patient’s condition.</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Give examples of how a medication can help if used appropriately, such as nitroglycerin used for chest pain; also explain how the same medication can have detrimental effects if used inappropriately (too much, wrong patient, and so 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Medications are chemicals that are used to treat or prevent a disease or condition.</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Used properly, drugs can dramatically improve a patient's condition. Used inappropriately, drugs can have serious adverse effects.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EMTs can only administer medications that are in their scope of practice and that have been ordered to be administered by a licensed physician.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152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orders allow EMT medication administration, the EMT will obtain the aspirin and instruct the patient to chew the aspirin, and then the EMT will place the aspirin in the patient’s mouth. If the orders allow only patient-assisted medication administration of aspirin, the EMT will obtain the aspirin and instruct the patient to chew the aspirin, and then the EMT will hand the patient an aspirin tablet and have the patient place it into their mouth.</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Have small groups of students work together to generate a list of drugs they are familiar with.</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the pros and cons of the many advertisements on television for prescription medications?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633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Medications the EMT administers are either carried on the EMS unit or are prescribed for the patient. The prescription medications may be found on the patient or at the scene. It has become more common for EMTs to carry most or all the medications they’re able to administer on the EMS unit.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It is extremely important to become completely familiar with your local protocol, as this dictates not only the medications that can be administered, the specific doses and routes, but also which medications the EMT can administer and which are to be patient-assisted administrations.</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Why are there only a limited number of drugs carried on the EMT's ambulance?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Why must EMTs have a physician's order to administer medications?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Show as many examples as possible of the medications described. Pass the medication containers around the classroom so students can see and touch them.</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757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Oxygen is an odorless, tasteless, colorless gas that is found in the ambient atmosphere at a concentration of approximately 21 percent. When it is used for medical purposes, it is administered as a 100 percent compressed gas concentration.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By increasing the oxygen concentration breathed in by the patient, you attempt to put a higher concentration of oxygen into the alveoli of the lungs. By doing so, you increase the amount of oxygen crossing over from the alveoli and into the pulmonary capillaries.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542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healthy individuals, high concentrations of oxygen have been found to reduce cardiac output and left-ventricular perfusion, which reduces systemic and coronary artery blood flow. In patients with heart disease, hyperoxia (high oxygen levels) leads to coronary artery vasoconstriction and a higher coronary artery resistance, thereby, reducing coronary artery blood flow to the heart muscle. This can lead to a reduction in cardiac output, cardiac ischemia, and possibly life-threatening cardiac rhythm disturbances.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some conditions, such as ischemic stroke, in which a cerebral artery is blocked in the brain, or an acute coronary syndrome involving coronary artery blockage in the heart, administration of oxygen when not indicated may actually worsen the tissue damage (cause reperfusion injury) by an increase in free radical production when the artery is reopened and blood supply reestablished to the once ischemic tissue.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335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the patient with a medical condition, if the breathing is adequate and the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is 94 percent or greater and no other signs of respiratory distress, hypoxia, hypoxemia, or poor perfusion are present, there is no need to administer supplemental oxygen. If the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is less than 94 percent or signs of respiratory distress, hypoxia, hypoxemia, or poor perfusion are present, initiate oxygen therapy via a nasal cannula at 2 lpm and titrate to maintain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reading of 94 percent or greater. If signs of severe hypoxia are present, a nonrebreather mask at 15 lpm could be used.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the patient with a traumatic injury, especially one involving the brain, thoracic organs, or spinal cord; or one in which there is any evidence of respiratory distress, hypoxia, hypoxemia, or poor perfusion; or when the potential exists for significant bleeding or shock, the American College of Surgeons recommends the delivery of a high concentration of oxygen to achieve and maintain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of 95 percent or greater. This is typically achieved through the use of a nonrebreather mask set at 15 lpm.</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bag-valve ventilation is being performed on either a medical or a trauma patient, regardless of the condition or injury, a high concentration of supplemental oxygen must be delivered.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22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oral glucose is absorbed in the mouth and through the intestines and eventually into the blood, where it raises the blood glucose level, making more glucose available to the starving brain cells. The brain cells will once again begin to function normally. This is seen as an improvement in the mental status.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916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Once adsorbed, the poison is carried by the charcoal through the digestive tract and then eliminated in a bowel movement. The efficacy of activated charcoal has been questioned, and it may have harmful effects if aspirated. Activated charcoal has been removed from many protocols.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652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administration of aspirin may keep the coronary arteries that deliver blood to the heart from completely closing. EMTs don’t administer it for its analgesic (pain relief) effects.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66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Inhaled bronchodilators are medications that cause the bronchioles to dilate. They contain beta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agonists that are topically deposited through an inhalation route on receptor sites in the bronchiole tissue. When the beta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receptors sites are stimulated, it causes the smooth muscle to relax, leading to dilation of the bronchiole. This causes a decrease in airway resistance with a resultant increase in airflow and an improvement of oxygen delivery to the distal alveoli.</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Most often, you will find MDIs prescribed to patients with a history of asthma, emphysema, or chronic bronchitis. These patients have episodes of bronchoconstriction in which the bronchioles in the respiratory tract constrict, increasing the resistance to air flowing into the lungs and down into the alveoli. The patient experiences shortness of breath and signs and symptoms of respiratory difficulty from the increased effort to breathe and from the decreased flow of oxygen to the alveoli.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693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339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Inhaled bronchodilators are medications that cause the bronchioles to dilate. They contain beta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agonists that are topically deposited through an inhalation route on receptor sites in the bronchiole tissue. When the beta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receptors sites are stimulated, it causes the smooth muscle to relax, leading to dilation of the bronchiole. This causes a decrease in airway resistance with a resultant increase in airflow and an improvement of oxygen delivery to the distal alveoli.</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With an SVN, the indications, actions, side effects, and contraindications of the medication are the same as an MDI; only the route of delivery is different.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934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Nitroglycerin is used to treat patients with diseases of the heart that involve partial blockages or spasms of coronary arteries. The medication comes as a tablet or spray that is administered under the tongue.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Nitroglycerin dilates the blood vessels in the body, causing a reduction in systemic vascular resistance. This reduces the workload of the heart by decreasing the force of contraction necessary to eject the blood against a lower blood pressure in the aorta.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reduced myocardial workload results in a decrease in the heart muscle’s demand for oxygen. At the same time, nitroglycerin’s vasodilation of the coronary arteries themselves increases the supply of oxygenated blood to the heart muscle. Because the major side effect is hypotension, it’s important to measure the blood pressure both before and after administration of nitroglycerin.</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the consequences of administering nitroglycerin to a patient who has recently taken a drug for erectile dysfunction?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982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Epinephrine constricts the vessels (alpha</a:t>
            </a:r>
            <a:r>
              <a:rPr lang="en-US" altLang="en-US" baseline="-25000" dirty="0">
                <a:solidFill>
                  <a:prstClr val="black"/>
                </a:solidFill>
                <a:latin typeface="Calibri"/>
                <a:ea typeface="ＭＳ Ｐゴシック" panose="020B0600070205080204" pitchFamily="34" charset="-128"/>
              </a:rPr>
              <a:t>1</a:t>
            </a:r>
            <a:r>
              <a:rPr lang="en-US" altLang="en-US" dirty="0">
                <a:solidFill>
                  <a:prstClr val="black"/>
                </a:solidFill>
                <a:latin typeface="Calibri"/>
                <a:ea typeface="ＭＳ Ｐゴシック" panose="020B0600070205080204" pitchFamily="34" charset="-128"/>
              </a:rPr>
              <a:t> and alpha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 increasing the blood pressure; dilates the bronchioles (beta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 allowing the patient to move more air into the alveoli; and decreases capillary permeability (alpha</a:t>
            </a:r>
            <a:r>
              <a:rPr lang="en-US" altLang="en-US" baseline="-25000" dirty="0">
                <a:solidFill>
                  <a:prstClr val="black"/>
                </a:solidFill>
                <a:latin typeface="Calibri"/>
                <a:ea typeface="ＭＳ Ｐゴシック" panose="020B0600070205080204" pitchFamily="34" charset="-128"/>
              </a:rPr>
              <a:t>1</a:t>
            </a:r>
            <a:r>
              <a:rPr lang="en-US" altLang="en-US" dirty="0">
                <a:solidFill>
                  <a:prstClr val="black"/>
                </a:solidFill>
                <a:latin typeface="Calibri"/>
                <a:ea typeface="ＭＳ Ｐゴシック" panose="020B0600070205080204" pitchFamily="34" charset="-128"/>
              </a:rPr>
              <a:t> and alpha</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 reducing the leakage of fluid. </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Why is epinephrine used for severe allergic reactions?</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addition to lecturing on this section, assign each of the drugs discussed to a group of students and provide them with several resources in addition to their texts. Each group should take about 15 minutes to research their assigned drug, and then present their findings to the rest of the class. Be sure to emphasize key points and fill in any gaps.</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Give several examples of patient problems (asthma, chest pain, anaphylactic reaction, or poisoning) and ask students what drug used by EMTs may be indicated for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011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Depending on the dose and route of Narcan and the opioid that the patient overdosed on, the opioid may stay in the body longer than the Narcan. Therefore, it may be necessary to repeat the dose of Narcan to continue to reverse the effects of the opioid drug that was taken. In addition, some opioids, such as fentanyl or carfentanil (carfentanyl), are potent and may require several repeat doses of Narcan to reverse the respiratory depression, hypotension, and sedative effects.</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Narcan itself has no effect on a patient unless an opioid drug is currently in the person’s system. Therefore, it’s a relatively safe drug to administer in either suspected or known heroin or other opiate drug overdoses. In addition, the EMT can administer it via several routes: intramuscularly, subcutaneously, and intranasally.</a:t>
            </a: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Class Activity</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In addition to lecturing on this section, assign each of the drugs discussed to a group of students and provide them with several resources in addition to their texts. Each group should take about 15 minutes to research their assigned drug, and then present their findings to the rest of the class. Be sure to emphasize key points and fill in any gaps.</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Knowledge Application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Give several examples of patient problems (asthma, chest pain, anaphylactic reaction, or poisoning) and ask students what drug used by EMTs may be indicated for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6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the case study findings presented.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543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6891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Chemical name. The chemical name describes the drug’s chemical structure. It’s usually the first name associated with the drug.</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Generic name. Also referred to as the nonproprietary name, the generic name still reflects the chemical characteristic of the drug, but in a shorter form than the full chemical name. It’s the name assigned to the drug before it is officially listed and is independent of the manufacturer. The generic name is listed in the U.S. Pharmacopoeia, a publication listing all drugs officially approved by the U.S. Food and Drug Administration.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Trade name. The trade name, also referred to as the brand name, is assigned when the drug is released for commercial distribution. The name is usually short and easy to recall, and may be based on the chemical name or the type of problem it is used to treat. This is the name the manufacturer uses to market the drug.</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Official name. Drugs meeting the requirements of the U.S. Pharmacopoeia or National Formulary are given an official name. It is commonly the generic name followed by the initials U.S.P. or N.F.</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321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Give examples of a generic drug name, such as ibuprofen, and several of the trade names under which it is marketed.</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is the generic name of a drug?</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How is the generic name of a drug different from the official name?</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Why must EMTs know both generic and trade names for drugs?</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List examples of the generic names of drugs commonly administered by the EMT and have students match it with trade names, and vice versa.</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Give over-the-counter medication containers to small groups of students. Have them search for the generic and trade names and report them to the class.</a:t>
            </a: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03885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route of administration is the way which a medication enters the patient's body.</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route by which a medication is given affects how quickly the medication is absorbed into the body to reach its site of action.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Routes used by EMTs include sublingual, oral, inhalation, and intramuscular injection.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3906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does the absorption of drugs administered into the muscle compare with the absorption of drugs administered orally?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is the difference between oral administration and sublingual administration routes?</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Reinforce learning by naming drugs administered by EMTs and having students state the route by which it is administered.</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Pass out small tablet-shaped candies. Tell students not to eat them until you explain the instructions to them. First instruct students as if you were instructing a patient to take an oral medication. Then instruct students as if you were instructing a patient to take a sublingual medication.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 you think poor perfusion might affect drug absorption?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27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0282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Sublingual - The medication is placed under the patient’s tongue. The patient doesn’t swallow the medication. It’s dissolved and absorbed across the mucous membrane in the mouth. The drug usually has a relatively quick absorption rate into the blood. The patient must be alert in order for you to administer the medication in this manner. Only a limited number of medications can be given by the sublingual route.</a:t>
            </a: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Medications the EMT administers using the sublingual route are: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Nitroglycerin tablets</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Nitroglycerin spray</a:t>
            </a:r>
          </a:p>
          <a:p>
            <a:pPr lvl="0" eaLnBrk="0" fontAlgn="base" hangingPunct="0">
              <a:spcBef>
                <a:spcPct val="30000"/>
              </a:spcBef>
              <a:spcAft>
                <a:spcPct val="0"/>
              </a:spcAft>
              <a:defRPr/>
            </a:pPr>
            <a:endParaRPr lang="en-US" alt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0469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Oral - The drug is taken by mouth (swallowed); also known as per os (PO). Except for activated charcoal, the medication is typically absorbed in the small intestine. This is also known as an enteral route because it uses the digestive system to absorb the medication. The patient must be responsive and able to swallow.</a:t>
            </a: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Medications the EMT administers using the oral route are: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Aspirin</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Oral glucose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Activated charcoal</a:t>
            </a:r>
            <a:endParaRPr lang="en-US" altLang="en-US" b="1"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4813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Inhalation - The medication is prepared as a gas or aerosol and is inhaled by the patient. This method typically deposits the medication directly to the target site where the effect is needed most. The patient must be spontaneously breathing for this route to be effective.</a:t>
            </a: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Medications the EMT administers using the inhalation route are: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Oxygen</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Metered-dose inhaler</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Small-volume nebulizer</a:t>
            </a:r>
          </a:p>
          <a:p>
            <a:pPr lvl="0" eaLnBrk="0" fontAlgn="base" hangingPunct="0">
              <a:spcBef>
                <a:spcPct val="30000"/>
              </a:spcBef>
              <a:spcAft>
                <a:spcPct val="0"/>
              </a:spcAft>
              <a:defRPr/>
            </a:pPr>
            <a:endParaRPr lang="en-US" alt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864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In the intramuscular (IM) route, the drug is injected into a muscle mass. The absorption is relatively rapid. This requires the use of a needle; therefore, it poses the danger of a needle stick injury to the EMT. Some discomfort may be felt by the patient. Serious side effects might occur if the drug is accidentally injected into a vein. The medication can only be injected in specific muscle groups. </a:t>
            </a: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Medications the EMT administers by the intramuscular injection route are: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Epinephrine by auto-injector (EpiPen, Auvi-Q) or manually by syringe and needle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Naloxone hydrochloride by auto-injector (EVZIO) or manually by syringe and needle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0652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Calibri"/>
                <a:ea typeface="ＭＳ Ｐゴシック" charset="-128"/>
              </a:rPr>
              <a:t>The medication is sprayed into one or both nostrils using a specialized delivery device called a mucosal atomizer device (MAD) that is either attached to a syringe or built into the device. The MAD creates a fine spray of drug particles of a specific size. The fine particles stick to the mucosal lining in the nasal cavity, allowing for fast absorption into the nasal capillaries. The capillaries then deliver the drug directly into the circulatory system. It has been found that this delivery route can produce effects that are sometimes similar to the medication being injected.</a:t>
            </a: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Medications the EMT administers using the intranasal route are:</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Naloxone hydrochloride (Narcan) by syringe and MAD</a:t>
            </a: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Narcan Nasal Spray (single use device)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1460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medication administered by a subcutaneous (SQ) route is injected under the skin into the subcutaneous layer. Subcutaneous injections are designed to produce a slower absorption rate than intramuscular injections; therefore, subcutaneous administration isn’t recommended for a medication that must enter the circulatory system rapidly, such as epinephrine in an anaphylactic reaction.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medication the EMT administers using the subcutaneous route is Naloxone hydrochloride (Narcan) by autoinjector (EVZIO).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2993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Tablet - A compressed powder that is shaped into a small disk or elongated shape.</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form of a medication is generally specific to the way it is administered.</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Drug forms used by the EMT include tablets, liquids for injection, gels, suspensions, fine powders for inhalation, gases, and liquids used in sprays and small volume nebulizers.</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form of medication is used in a small-volume nebulizer?</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medication can be administered as a spray?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Refer to the equipment and medications you brought in as you discuss each form.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5881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Nitroglycerin tablets and aspirin tablets are examples of this type of medication form.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7254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liquid substance with no particulate matter. Because epinephrine is injected into the muscle, it’s in a liquid form.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523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Epinephrine is injected into the muscle, it’s in a liquid form. Naloxone hydrochloride is in a liquid form that can be administered intranasally with a MAD or by using Narcan Nasal Spray.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593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9582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viscous (thick, sticky) substance that’s administered to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80798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Oral glucose is a gel.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7791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Drug particles that are mixed in a suitable liquid. These mixtures don’t remain mixed for long periods of time and have a tendency to separate. Suspensions must be shaken well prior to administration.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30553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Activated charcoal is administered as a suspension.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3320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This form is actually a crystalline solid that’s mixed with liquid to form a suspension. Because it is a suspension, it’s necessary to shake the canister vigorously prior to administration.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5237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medication appears as a mist or aerosol. Each spray delivers a precise measured amount of drug to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3346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medication is directly deposited on the mucosal lining deep in the respiratory tract. By depositing the medication at the desired site, the effect is more immediate and direct than when given by other routes, and fewer systemic side effects are usually noted. The medication comes packaged in a premeasured and premixed fixed-dose container or inhaler.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4661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Nebulizer circuit for administration of prescribed medications or saline.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8558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Oxygen is the medication EMTs most commonly administer.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0118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Oxygen is inhaled and has systemic effects on the cells and organs.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735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6075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Spray droplets can be deposited under the tongue. Nitroglycerin, often in tablet form, can also be in the form of a spray.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6266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Nitroglycerin spray is an aerosol that contains nitroglycerin in a propellant. Each spray delivers a precise metered dose.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59565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the following slides, we use the example of nitroglycerin so that you can see how the information applies to a medication you will need to administer.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2379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indication for the use of nitroglycerin is chest pain (because nitroglycerin may relieve chest pain).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0123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Low blood pressure is a contraindication for the use of nitroglycerin (because nitroglycerin lowers the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blood pressure, possibly causing an already-low blood pressure to become dangerously low). An absolute contraindication indicates that the drug shouldn’t be used in this situation or condition under any circumstances, whereas a relative contraindication indicates that the drug isn’t preferred but can be used if absolutely necessary and no alternative is available.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5673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It’s important to distinguish between adult dosages and dosages for infants and children so that the correct dose is administered. Too much of the drug could cause serious side effects, whereas an inadequate amount of the drug may have little or no effect. For nitroglycerin, EMTs are advised to administer one dose (one tablet or one spray) and repeat it in 3–5 minutes if there’s no relief, to a maximum of three doses (including any doses the patient may already have taken before the ambulance arrived).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0068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Refers to the route and form in which the drug is given. The EMT administers medications sublingually, orally, by inhalation, or by injection. Nitroglycerin, for instance, is administered sublingually in tablet or spray form.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9557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action, therapeutic effect, and mechanism of action provide the justification for administering a particular medication. If the action described will not produce the desired effect, then the drug should not be administered. Actions of nitroglycerin include relaxation of blood vessels and decreasing workload for the heart.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9691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desired, therapeutic actions of epinephrine are dilation of the bronchioles and constriction of the blood vessels, which help relieve a severe allergic reaction. However, epinephrine also causes an increased heart rate (tachycardia). This is an undesirable side effect of epinephrine. Nitroglycerin’s therapeutic effect is relief of chest pain. Side effects of nitroglycerin include lowering of blood pressure (hypotension), headache, and pulse rate changes.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4092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Following these steps is essential to patient safety.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 medication order may be obtained on-line or off-line.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On-line orders are verified by repeating them back.</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549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0904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 you think medication errors can occur?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48012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Restating the drug to be administered, the dose, and the route when receiving an on-line order reduces the chances that an improper medication is inadvertently administered, the wrong dose is given, or an inappropriate route is used.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It may be necessary for the EMT to make a judgment as to whether the patient can tolerate the administration of the medication. For example, you may have received an on-line order for the administration of oral glucose. The patient was talking incoherently when you called medical direction for the order; however, their mental status has deteriorated, and now they are only responding to painful stimuli. So even though the medication order exists, it’s now inappropriate to administer the oral glucose to this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2999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Once the medication order has been received, it’s the EMT’s responsibility to ensure that the proper medication has been selected.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3369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the medication to be given is not carried on the EMS unit and must be obtained from the patient, it’s important to verify that the medication is actually prescribed for the patient and not some other individual such as a spouse, relative, or friend. Some patients may take medications that aren’t specifically prescribed for them. They believe that if the signs and symptoms are similar to those of someone who is taking the medication, then it’s appropriate for them to take it. To avoid medication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administration errors, it’s vital to check the prescription label and verify the patient’s name. The EMT should never administer medication that’s not prescribed for the patient unless ordered to do so by medical direction.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Some medication labels aren’t affixed to the medication container itself but are placed on or inside the box or other outer packaging. Nitroglycerin, epinephrine auto-injectors, and metered-dose inhalers are packaged this way. If your patient has one of these medications, you will not be able to tell by looking at the container if the medication has been prescribed for this patient. If the outer packaging cannot be found, you must determine through careful questioning if the prescription truly belongs to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8928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Depending on the type of package and the medication, the expiration date is either printed on the container or on the prescription label. Properly dispose of expired medications according to your state drug or pharmacy guidelines.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8377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Epinephrine, or any other medication that comes in liquid form, should be inspected for any discoloration or cloudiness prior to administration. If the medication appears to be cloudy or discolored, or if any particulate material is found in the container, do not use it. Discard the medication.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3307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Some drug packages are similar but contain different doses. For example, the epinephrine auto-injector comes in adult and pediatric sizes. The packages look very similar. Without close inspection, it would be easy to mistake one for the other. Administering an adult dose to a child could have detrimental effects, whereas administering a pediatric dose to an adult may have little to no effect.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0505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The five rights of medication administration provide an easy way to minimize the potential for errors when administering medications.</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the "rights" of medication administration?</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You must be sure that the medication you’re administering is prescribed for that specific patient. Don’t administer medications that are prescribed for anyone other than the patient unless ordered by the medical direction physician.</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Be sure that the medication being administered is actually the medication that is intended to be administered. Many patients put several different types of medications into one prescription bottle.</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The route may be oral, sublingual, inhalation, or intramuscular injection. Administering a drug by the wrong route may have deleterious effects or no effect on the patient.</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Be sure to understand differences in doses for adults and children. By not knowing the proper dose of the medication, you may under-dose the patient, resulting in the medication having little effect, or you may overdose the patient by administering too much of the drug. The overdose may cause serious harm.</a:t>
            </a:r>
          </a:p>
          <a:p>
            <a:pPr marL="228600" lvl="0" indent="-228600" eaLnBrk="0" fontAlgn="base" hangingPunct="0">
              <a:spcBef>
                <a:spcPct val="30000"/>
              </a:spcBef>
              <a:spcAft>
                <a:spcPct val="0"/>
              </a:spcAft>
              <a:buFont typeface="+mj-lt"/>
              <a:buAutoNum type="arabicPeriod"/>
              <a:defRPr/>
            </a:pPr>
            <a:r>
              <a:rPr lang="en-US" sz="1100" dirty="0">
                <a:solidFill>
                  <a:prstClr val="black"/>
                </a:solidFill>
                <a:latin typeface="Calibri"/>
                <a:ea typeface="ＭＳ Ｐゴシック" charset="-128"/>
              </a:rPr>
              <a:t>Don’t administer drugs that are expired. The drug expires on the first day of the month listed unless otherwise specified. Once the drug is expired, it doesn’t typically change its composition but weakens in strength and its effectiveness in achieving the desired action.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8633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Once you administer the medication, you must document the drug, dose, route, and time the medication was administered. Report any changes in the patient’s condition, and report whether the signs or symptoms have been relieved. Also report any deterioration in the patient’s condition or if side effects associated with the drug have occurred.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17251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During the reassessment, assess the adequacy of any other care that has been administered to manage the patient’s condition. Based on the care provided, determine whether improvement or deterioration in the patient’s condition has occurred. Document any improvement or deterioration.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0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50596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Be prepared to re-administer Narcan in the known or suspected opioid overdose patient if:</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There’s no response to the initial dose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initial dose was not enough to adequately reverse any respiratory depression or hypotension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patient’s mental status deteriorates and any respiratory depression and/or hypotension recurs</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The point of administering medications is to either prevent a change in a patient's condition or to bring about a change in a patient's condition. The patient must be reassessed to determine whether the medication has had the desired effect, or any side effects.</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To review what was learned about the drugs administered by EMTs, list each drug and ask students what changes they should be looking for in the reassessment.</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4166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There are many sources available to provide additional information about medications.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Always use reliable sources of information, such as those listed.</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Demonstrate the use of several drug reference resources.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soon do you think sources of drug information are outdated?</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Provide small groups of students with drug reference material. Have students look up essential information about the drugs discussed.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06752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5884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20253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dirty="0">
                <a:solidFill>
                  <a:prstClr val="black"/>
                </a:solidFill>
                <a:latin typeface="Calibri"/>
                <a:ea typeface="ＭＳ Ｐゴシック" charset="-128"/>
              </a:rPr>
              <a:t>Follow-Up</a:t>
            </a:r>
            <a:endParaRPr lang="en-US" altLang="en-US" sz="1400" dirty="0">
              <a:solidFill>
                <a:prstClr val="black"/>
              </a:solidFill>
              <a:latin typeface="Calibri"/>
              <a:ea typeface="ＭＳ Ｐゴシック"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Answer student questions. </a:t>
            </a:r>
            <a:endParaRPr lang="en-US" altLang="en-US" sz="1800" dirty="0">
              <a:solidFill>
                <a:prstClr val="black"/>
              </a:solidFill>
              <a:latin typeface="Calibri"/>
              <a:ea typeface="ＭＳ Ｐゴシック"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Follow-Up Assignments</a:t>
            </a:r>
            <a:endParaRPr lang="en-US" altLang="en-US" sz="1800"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Review Chapter 14 Summary.</a:t>
            </a:r>
            <a:endParaRPr lang="en-US" altLang="en-US" sz="1800"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Complete Chapter 14 In Review questions. </a:t>
            </a:r>
            <a:endParaRPr lang="en-US" altLang="en-US" sz="1800"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Complete Chapter 14 Critical Thinking questions.</a:t>
            </a:r>
            <a:endParaRPr lang="en-US" altLang="en-US" sz="1800" dirty="0">
              <a:solidFill>
                <a:prstClr val="black"/>
              </a:solidFill>
              <a:latin typeface="Calibri"/>
              <a:ea typeface="ＭＳ Ｐゴシック"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charset="-128"/>
              </a:rPr>
              <a:t>Assessments</a:t>
            </a:r>
            <a:endParaRPr lang="en-US" altLang="en-US" sz="1800"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Handouts</a:t>
            </a:r>
            <a:endParaRPr lang="en-US" altLang="en-US" sz="1800"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dirty="0">
                <a:solidFill>
                  <a:prstClr val="black"/>
                </a:solidFill>
                <a:latin typeface="Calibri"/>
                <a:ea typeface="ＭＳ Ｐゴシック" charset="-128"/>
              </a:rPr>
              <a:t>Chapter 14 quiz</a:t>
            </a:r>
            <a:endParaRPr lang="en-US" altLang="en-US" sz="1800" dirty="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672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During this lesson, students will learn about assessment and emergency care for a patient whose condition may require administration of a medication. </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EMT you will be responsible for administering or assisting the patient with the administration of certain medications. Unlike a mathematician, you can’t erase your mistakes and start over. Once a medication has been administered, you can’t extract it or prevent its effects.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999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is a drug?</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some examples of drugs?</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How can these drugs be used to treat or prevent diseases or conditions?</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A medication is generally defined as a drug or other substance that is used as a remedy for illness. A drug is a chemical substance that is used to treat or prevent a disease or condition. The terms drug and medication are often used interchangeably by EMTs. The study of drugs is referred to as pharmacology.</a:t>
            </a: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Give examples of how a medication can help if used appropriately, such as nitroglycerin used for chest pain; also explain how the same medication can have detrimental effects if used inappropriately (too much, wrong patient, and so on).</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Points to Emphasize</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Medications are chemicals that are used to treat or prevent a disease or condition.</a:t>
            </a:r>
            <a:r>
              <a:rPr lang="en-US" altLang="en-US" sz="1700" dirty="0">
                <a:solidFill>
                  <a:prstClr val="black"/>
                </a:solidFill>
                <a:latin typeface="Calibri"/>
                <a:ea typeface="ＭＳ Ｐゴシック" panose="020B0600070205080204" pitchFamily="34" charset="-128"/>
              </a:rPr>
              <a:t> </a:t>
            </a:r>
            <a:r>
              <a:rPr lang="en-US" altLang="en-US" sz="1100" dirty="0">
                <a:solidFill>
                  <a:prstClr val="black"/>
                </a:solidFill>
                <a:latin typeface="Calibri"/>
                <a:ea typeface="ＭＳ Ｐゴシック" panose="020B0600070205080204" pitchFamily="34" charset="-128"/>
              </a:rPr>
              <a:t>Used properly, drugs can dramatically improve a patient's condition. Used inappropriately, drugs can have serious adverse effects.</a:t>
            </a:r>
            <a:endParaRPr lang="en-US" altLang="en-US" sz="17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7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EMTs can only administer medications that are in their scope of practice and that have been ordered to be administered by a licensed physician.</a:t>
            </a:r>
            <a:r>
              <a:rPr lang="en-US" altLang="en-US" sz="1100"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037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9.xml"/><Relationship Id="rId1" Type="http://schemas.openxmlformats.org/officeDocument/2006/relationships/slideLayout" Target="../slideLayouts/slideLayout21.xml"/><Relationship Id="rId5" Type="http://schemas.openxmlformats.org/officeDocument/2006/relationships/slide" Target="slide78.xml"/><Relationship Id="rId4" Type="http://schemas.openxmlformats.org/officeDocument/2006/relationships/slide" Target="slide8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14</a:t>
            </a:r>
            <a:endParaRPr lang="en-US" b="1" dirty="0">
              <a:latin typeface="+mn-lt"/>
            </a:endParaRPr>
          </a:p>
        </p:txBody>
      </p:sp>
      <p:sp>
        <p:nvSpPr>
          <p:cNvPr id="5" name="Text Placeholder 4"/>
          <p:cNvSpPr>
            <a:spLocks noGrp="1"/>
          </p:cNvSpPr>
          <p:nvPr>
            <p:ph type="body" idx="3"/>
          </p:nvPr>
        </p:nvSpPr>
        <p:spPr>
          <a:xfrm>
            <a:off x="4907280" y="3114461"/>
            <a:ext cx="3657600" cy="808328"/>
          </a:xfrm>
        </p:spPr>
        <p:txBody>
          <a:bodyPr/>
          <a:lstStyle/>
          <a:p>
            <a:pPr algn="ctr">
              <a:spcBef>
                <a:spcPct val="0"/>
              </a:spcBef>
              <a:buClrTx/>
            </a:pPr>
            <a:r>
              <a:rPr lang="en-US" altLang="en-US" dirty="0">
                <a:solidFill>
                  <a:schemeClr val="tx1"/>
                </a:solidFill>
                <a:latin typeface="+mn-lt"/>
              </a:rPr>
              <a:t>Pharmacology and </a:t>
            </a:r>
            <a:r>
              <a:rPr lang="en-US" altLang="en-US" dirty="0" smtClean="0">
                <a:solidFill>
                  <a:schemeClr val="tx1"/>
                </a:solidFill>
                <a:latin typeface="+mn-lt"/>
              </a:rPr>
              <a:t>Medication Administration</a:t>
            </a:r>
            <a:endParaRPr lang="en-US" altLang="en-US" dirty="0">
              <a:solidFill>
                <a:schemeClr val="tx1"/>
              </a:solidFill>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5210632" y="4420832"/>
            <a:ext cx="3136536" cy="646331"/>
          </a:xfrm>
          <a:prstGeom prst="rect">
            <a:avLst/>
          </a:prstGeom>
          <a:noFill/>
        </p:spPr>
        <p:txBody>
          <a:bodyPr wrap="square" rtlCol="0">
            <a:spAutoFit/>
          </a:bodyPr>
          <a:lstStyle/>
          <a:p>
            <a:r>
              <a:rPr lang="en-IN"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Administering Medications </a:t>
            </a:r>
            <a:r>
              <a:rPr lang="en-IN"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Medications have specific effects on the body.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When administered correctly, the patient's condition may improve significantly.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When administered inappropriately, drugs can cause serious side effects.</a:t>
            </a:r>
          </a:p>
        </p:txBody>
      </p:sp>
    </p:spTree>
    <p:extLst>
      <p:ext uri="{BB962C8B-B14F-4D97-AF65-F5344CB8AC3E}">
        <p14:creationId xmlns:p14="http://schemas.microsoft.com/office/powerpoint/2010/main" val="332905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Administering Medications </a:t>
            </a:r>
            <a:r>
              <a:rPr lang="en-IN"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only administer or assist with drugs listed in their protocols with medical direction approval.</a:t>
            </a:r>
          </a:p>
        </p:txBody>
      </p:sp>
    </p:spTree>
    <p:extLst>
      <p:ext uri="{BB962C8B-B14F-4D97-AF65-F5344CB8AC3E}">
        <p14:creationId xmlns:p14="http://schemas.microsoft.com/office/powerpoint/2010/main" val="417141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(1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Medications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administers </a:t>
            </a:r>
            <a:r>
              <a:rPr lang="en-US" altLang="en-US" sz="2400" dirty="0">
                <a:solidFill>
                  <a:srgbClr val="000000"/>
                </a:solidFill>
                <a:latin typeface="Arial (Body)"/>
                <a:ea typeface="ＭＳ Ｐゴシック"/>
              </a:rPr>
              <a:t>are either carried on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unit </a:t>
            </a:r>
            <a:r>
              <a:rPr lang="en-US" altLang="en-US" sz="2400" dirty="0">
                <a:solidFill>
                  <a:srgbClr val="000000"/>
                </a:solidFill>
                <a:latin typeface="Arial (Body)"/>
                <a:ea typeface="ＭＳ Ｐゴシック"/>
              </a:rPr>
              <a:t>or are prescribed for the patient.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 not let the patient attempt to get their medication, because the activity may increase their discomfort and aggravate the medical condition.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Become completely familiar with your local protocol.</a:t>
            </a:r>
          </a:p>
        </p:txBody>
      </p:sp>
    </p:spTree>
    <p:extLst>
      <p:ext uri="{BB962C8B-B14F-4D97-AF65-F5344CB8AC3E}">
        <p14:creationId xmlns:p14="http://schemas.microsoft.com/office/powerpoint/2010/main" val="239288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(2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Oxygen: A medical gas that is indicated </a:t>
            </a:r>
            <a:r>
              <a:rPr lang="en-US" altLang="en-US" sz="2400" dirty="0" smtClean="0">
                <a:solidFill>
                  <a:srgbClr val="000000"/>
                </a:solidFill>
                <a:latin typeface="Arial (Body)"/>
                <a:ea typeface="ＭＳ Ｐゴシック"/>
              </a:rPr>
              <a:t>when: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 suspect hypoxia, hypoxemia.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complains of dyspnea or is in respiratory distress.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has signs of shock or poor perfusion.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is less than 94%.</a:t>
            </a:r>
          </a:p>
        </p:txBody>
      </p:sp>
    </p:spTree>
    <p:extLst>
      <p:ext uri="{BB962C8B-B14F-4D97-AF65-F5344CB8AC3E}">
        <p14:creationId xmlns:p14="http://schemas.microsoft.com/office/powerpoint/2010/main" val="35010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(3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Oxygen</a:t>
            </a:r>
            <a:r>
              <a:rPr lang="en-US" altLang="en-US" sz="2400" dirty="0">
                <a:solidFill>
                  <a:srgbClr val="000000"/>
                </a:solidFill>
                <a:latin typeface="Arial (Body)"/>
                <a:ea typeface="ＭＳ Ｐゴシック"/>
              </a:rPr>
              <a:t>: Precautions with Oxygen Administration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High concentrations of oxygen have been found to reduces systemic coronary artery blood flow.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High concentrations of oxygen have been found to increase tissue damaging free radical production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5252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3</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(4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Oxygen</a:t>
            </a:r>
            <a:r>
              <a:rPr lang="en-US" altLang="en-US" sz="2400" dirty="0">
                <a:solidFill>
                  <a:srgbClr val="000000"/>
                </a:solidFill>
                <a:latin typeface="Arial (Body)"/>
                <a:ea typeface="ＭＳ Ｐゴシック"/>
              </a:rPr>
              <a:t>: Oxygen Administration Difference in Medical vs. Trauma Patients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Medical conditions should be supplemented to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of 94 percent.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Trauma should be supplemented to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of 95 percent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9873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(5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Oral </a:t>
            </a:r>
            <a:r>
              <a:rPr lang="en-US" altLang="en-US" sz="2400" dirty="0">
                <a:solidFill>
                  <a:srgbClr val="000000"/>
                </a:solidFill>
                <a:latin typeface="Arial (Body)"/>
                <a:ea typeface="ＭＳ Ｐゴシック"/>
              </a:rPr>
              <a:t>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Brain cells require an uninterrupted supply of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Oral glucose may be administered to diabetics with low blood glucose levels.</a:t>
            </a:r>
          </a:p>
        </p:txBody>
      </p:sp>
    </p:spTree>
    <p:extLst>
      <p:ext uri="{BB962C8B-B14F-4D97-AF65-F5344CB8AC3E}">
        <p14:creationId xmlns:p14="http://schemas.microsoft.com/office/powerpoint/2010/main" val="356586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(6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Activated </a:t>
            </a:r>
            <a:r>
              <a:rPr lang="en-US" altLang="en-US" sz="2400" dirty="0">
                <a:solidFill>
                  <a:srgbClr val="000000"/>
                </a:solidFill>
                <a:latin typeface="Arial (Body)"/>
                <a:ea typeface="ＭＳ Ｐゴシック"/>
              </a:rPr>
              <a:t>charcoal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fine black powder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be administered in some cases of ingested poisoning to absorb the poison and prevent its absorption into the body</a:t>
            </a:r>
          </a:p>
        </p:txBody>
      </p:sp>
    </p:spTree>
    <p:extLst>
      <p:ext uri="{BB962C8B-B14F-4D97-AF65-F5344CB8AC3E}">
        <p14:creationId xmlns:p14="http://schemas.microsoft.com/office/powerpoint/2010/main" val="370020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(7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Aspirin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Administered to patients with chest discomfort or pain related to a lack of oxygen supplied to the </a:t>
            </a:r>
            <a:r>
              <a:rPr lang="en-US" altLang="en-US" sz="2400" dirty="0" smtClean="0">
                <a:solidFill>
                  <a:srgbClr val="000000"/>
                </a:solidFill>
                <a:latin typeface="Arial (Body)"/>
                <a:ea typeface="ＭＳ Ｐゴシック"/>
              </a:rPr>
              <a:t>heart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prevent complete blockage of coronary arteries by interfering with platelet function</a:t>
            </a:r>
          </a:p>
        </p:txBody>
      </p:sp>
    </p:spTree>
    <p:extLst>
      <p:ext uri="{BB962C8B-B14F-4D97-AF65-F5344CB8AC3E}">
        <p14:creationId xmlns:p14="http://schemas.microsoft.com/office/powerpoint/2010/main" val="206505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(8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Inhaled </a:t>
            </a:r>
            <a:r>
              <a:rPr lang="en-US" altLang="en-US" sz="2400" dirty="0">
                <a:solidFill>
                  <a:srgbClr val="000000"/>
                </a:solidFill>
                <a:latin typeface="Arial (Body)"/>
                <a:ea typeface="ＭＳ Ｐゴシック"/>
              </a:rPr>
              <a:t>bronchodilators: Metered Dose Inhaler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Prescribed to patients with chronic respiratory disease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may only administer medications that are beta</a:t>
            </a:r>
            <a:r>
              <a:rPr lang="en-US" altLang="en-US" sz="2400" baseline="-25000" dirty="0">
                <a:solidFill>
                  <a:srgbClr val="000000"/>
                </a:solidFill>
                <a:latin typeface="Arial (Body)"/>
                <a:ea typeface="ＭＳ Ｐゴシック"/>
              </a:rPr>
              <a:t>2</a:t>
            </a:r>
            <a:r>
              <a:rPr lang="en-US" altLang="en-US" sz="2400" dirty="0">
                <a:solidFill>
                  <a:srgbClr val="000000"/>
                </a:solidFill>
                <a:latin typeface="Arial (Body)"/>
                <a:ea typeface="ＭＳ Ｐゴシック"/>
              </a:rPr>
              <a:t> agonists, designed to dilate the bronchioles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Drugs include albuterol and levalbuterol</a:t>
            </a:r>
          </a:p>
        </p:txBody>
      </p:sp>
    </p:spTree>
    <p:extLst>
      <p:ext uri="{BB962C8B-B14F-4D97-AF65-F5344CB8AC3E}">
        <p14:creationId xmlns:p14="http://schemas.microsoft.com/office/powerpoint/2010/main" val="40981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419.</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419.</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419.</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01135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(9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Inhaled </a:t>
            </a:r>
            <a:r>
              <a:rPr lang="en-US" altLang="en-US" sz="2400" dirty="0">
                <a:solidFill>
                  <a:srgbClr val="000000"/>
                </a:solidFill>
                <a:latin typeface="Arial (Body)"/>
                <a:ea typeface="ＭＳ Ｐゴシック"/>
              </a:rPr>
              <a:t>bronchodilators: Small-Volume Nebulizer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Prescribed to patients with chronic respiratory disease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may only administer medications that are beta</a:t>
            </a:r>
            <a:r>
              <a:rPr lang="en-US" altLang="en-US" sz="2400" baseline="-25000" dirty="0">
                <a:solidFill>
                  <a:srgbClr val="000000"/>
                </a:solidFill>
                <a:latin typeface="Arial (Body)"/>
                <a:ea typeface="ＭＳ Ｐゴシック"/>
              </a:rPr>
              <a:t>2</a:t>
            </a:r>
            <a:r>
              <a:rPr lang="en-US" altLang="en-US" sz="2400" dirty="0">
                <a:solidFill>
                  <a:srgbClr val="000000"/>
                </a:solidFill>
                <a:latin typeface="Arial (Body)"/>
                <a:ea typeface="ＭＳ Ｐゴシック"/>
              </a:rPr>
              <a:t> agonists, designed to dilate the bronchioles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Drugs include albuterol and levalbuterol</a:t>
            </a:r>
          </a:p>
        </p:txBody>
      </p:sp>
    </p:spTree>
    <p:extLst>
      <p:ext uri="{BB962C8B-B14F-4D97-AF65-F5344CB8AC3E}">
        <p14:creationId xmlns:p14="http://schemas.microsoft.com/office/powerpoint/2010/main" val="11345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(10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Nitroglycerin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Used by cardiac patients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Dilates blood vessels to reduce workload of the heart and allow increased blood flow to the heart muscle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Hypotension is a major side effect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Must not be given to patients who have recently taken drugs for erectile dysfunction</a:t>
            </a:r>
          </a:p>
        </p:txBody>
      </p:sp>
    </p:spTree>
    <p:extLst>
      <p:ext uri="{BB962C8B-B14F-4D97-AF65-F5344CB8AC3E}">
        <p14:creationId xmlns:p14="http://schemas.microsoft.com/office/powerpoint/2010/main" val="333156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(11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Epinephrine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Used to treat severe allergic reactions (anaphylaxis)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Reverses vasodilation, bronchoconstriction, and increased capillary permeability through actions on the sympathetic nervous system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with severe allergies may carry an epinephrine autoinjector.</a:t>
            </a:r>
          </a:p>
        </p:txBody>
      </p:sp>
    </p:spTree>
    <p:extLst>
      <p:ext uri="{BB962C8B-B14F-4D97-AF65-F5344CB8AC3E}">
        <p14:creationId xmlns:p14="http://schemas.microsoft.com/office/powerpoint/2010/main" val="13292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Medications the E</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M</a:t>
            </a:r>
            <a:r>
              <a:rPr lang="en-IN" sz="100" dirty="0" smtClean="0">
                <a:latin typeface="Times New Roman" panose="02020603050405020304" pitchFamily="18" charset="0"/>
                <a:ea typeface="ＭＳ Ｐゴシック"/>
                <a:cs typeface="ＭＳ Ｐゴシック" pitchFamily="-1" charset="-128"/>
              </a:rPr>
              <a:t> </a:t>
            </a:r>
            <a:r>
              <a:rPr lang="en-IN" dirty="0" smtClean="0">
                <a:latin typeface="Times New Roman" panose="02020603050405020304" pitchFamily="18" charset="0"/>
                <a:ea typeface="ＭＳ Ｐゴシック"/>
                <a:cs typeface="ＭＳ Ｐゴシック" pitchFamily="-1" charset="-128"/>
              </a:rPr>
              <a:t>T Commonly Administers </a:t>
            </a:r>
            <a:r>
              <a:rPr lang="en-IN" sz="2000" b="0" dirty="0" smtClean="0">
                <a:latin typeface="Times New Roman" panose="02020603050405020304" pitchFamily="18" charset="0"/>
                <a:ea typeface="ＭＳ Ｐゴシック"/>
                <a:cs typeface="ＭＳ Ｐゴシック" pitchFamily="-1" charset="-128"/>
              </a:rPr>
              <a:t>(12 of 12)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Medications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Naloxone </a:t>
            </a:r>
            <a:r>
              <a:rPr lang="en-US" altLang="en-US" sz="2400" dirty="0">
                <a:solidFill>
                  <a:srgbClr val="000000"/>
                </a:solidFill>
                <a:latin typeface="Arial (Body)"/>
                <a:ea typeface="ＭＳ Ｐゴシック"/>
              </a:rPr>
              <a:t>Hydrochloride (also known as Narcan)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Used to treat a known or suspected opioid overdose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Naloxone is a competitive opioid antagonist that competes for the same receptor binding sites as the opioid drug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Narcan suddenly reverses respiratory depression, hypotension, and sedative effects created by the opioid overdose</a:t>
            </a:r>
          </a:p>
        </p:txBody>
      </p:sp>
    </p:spTree>
    <p:extLst>
      <p:ext uri="{BB962C8B-B14F-4D97-AF65-F5344CB8AC3E}">
        <p14:creationId xmlns:p14="http://schemas.microsoft.com/office/powerpoint/2010/main" val="66977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Kneeling next to the patient, Nate can hear stridor and wheezing, and he detects a weak, rapid radial pulse. The patient is unable to speak. With the history of bee sting allergy, a witnessed bee sting, and signs of severe distress associated with anaphylaxis, Nate knows he must act quickly. Following protocol, Nate prepares to administer the epinephrine autoinjector.</a:t>
            </a:r>
          </a:p>
        </p:txBody>
      </p:sp>
    </p:spTree>
    <p:extLst>
      <p:ext uri="{BB962C8B-B14F-4D97-AF65-F5344CB8AC3E}">
        <p14:creationId xmlns:p14="http://schemas.microsoft.com/office/powerpoint/2010/main" val="78331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is the medication form that Nate is about to administer?</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By what route will Nate administer the medication?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steps that Nate must follow in administering the medication?</a:t>
            </a:r>
          </a:p>
        </p:txBody>
      </p:sp>
    </p:spTree>
    <p:extLst>
      <p:ext uri="{BB962C8B-B14F-4D97-AF65-F5344CB8AC3E}">
        <p14:creationId xmlns:p14="http://schemas.microsoft.com/office/powerpoint/2010/main" val="131672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Names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Drugs have the following categories of names: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Chemical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Generic</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Official</a:t>
            </a:r>
          </a:p>
        </p:txBody>
      </p:sp>
    </p:spTree>
    <p:extLst>
      <p:ext uri="{BB962C8B-B14F-4D97-AF65-F5344CB8AC3E}">
        <p14:creationId xmlns:p14="http://schemas.microsoft.com/office/powerpoint/2010/main" val="207242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Names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Example: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Chemical Name: 1,2,3-propanetriol trinitrate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Generic Name: nitroglycerin tablets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Official Name: nitroglycerin tablets, U.S.P.</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Trade Name: Nitrostat</a:t>
            </a:r>
          </a:p>
        </p:txBody>
      </p:sp>
    </p:spTree>
    <p:extLst>
      <p:ext uri="{BB962C8B-B14F-4D97-AF65-F5344CB8AC3E}">
        <p14:creationId xmlns:p14="http://schemas.microsoft.com/office/powerpoint/2010/main" val="58000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t>Table </a:t>
            </a:r>
            <a:r>
              <a:rPr lang="en-IN" dirty="0"/>
              <a:t>14-1 Common Generic and Trade Medication </a:t>
            </a:r>
            <a:r>
              <a:rPr lang="en-IN" dirty="0" smtClean="0"/>
              <a:t>Names </a:t>
            </a:r>
            <a:r>
              <a:rPr lang="en-IN" sz="2000" b="0" dirty="0" smtClean="0"/>
              <a:t>(1 of 2)</a:t>
            </a:r>
            <a:endParaRPr lang="en-US" sz="2000" b="0" dirty="0">
              <a:latin typeface="Times New Roman" panose="02020603050405020304" pitchFamily="18" charset="0"/>
              <a:ea typeface="ＭＳ Ｐゴシック"/>
              <a:cs typeface="ＭＳ Ｐゴシック" pitchFamily="-1"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007189027"/>
              </p:ext>
            </p:extLst>
          </p:nvPr>
        </p:nvGraphicFramePr>
        <p:xfrm>
          <a:off x="457200" y="1683603"/>
          <a:ext cx="8229600" cy="4130040"/>
        </p:xfrm>
        <a:graphic>
          <a:graphicData uri="http://schemas.openxmlformats.org/drawingml/2006/table">
            <a:tbl>
              <a:tblPr firstRow="1" bandRow="1">
                <a:tableStyleId>{40F9630F-82C1-40B7-BC3A-925EFCFF5E92}</a:tableStyleId>
              </a:tblPr>
              <a:tblGrid>
                <a:gridCol w="2149522">
                  <a:extLst>
                    <a:ext uri="{9D8B030D-6E8A-4147-A177-3AD203B41FA5}">
                      <a16:colId xmlns:a16="http://schemas.microsoft.com/office/drawing/2014/main" val="791252839"/>
                    </a:ext>
                  </a:extLst>
                </a:gridCol>
                <a:gridCol w="2674962">
                  <a:extLst>
                    <a:ext uri="{9D8B030D-6E8A-4147-A177-3AD203B41FA5}">
                      <a16:colId xmlns:a16="http://schemas.microsoft.com/office/drawing/2014/main" val="3507977537"/>
                    </a:ext>
                  </a:extLst>
                </a:gridCol>
                <a:gridCol w="3405116">
                  <a:extLst>
                    <a:ext uri="{9D8B030D-6E8A-4147-A177-3AD203B41FA5}">
                      <a16:colId xmlns:a16="http://schemas.microsoft.com/office/drawing/2014/main" val="3958340989"/>
                    </a:ext>
                  </a:extLst>
                </a:gridCol>
              </a:tblGrid>
              <a:tr h="370840">
                <a:tc>
                  <a:txBody>
                    <a:bodyPr/>
                    <a:lstStyle/>
                    <a:p>
                      <a:r>
                        <a:rPr lang="en-US" sz="1800" b="1" i="0" u="none" strike="noStrike" cap="none" baseline="0" dirty="0" smtClean="0">
                          <a:solidFill>
                            <a:schemeClr val="dk1"/>
                          </a:solidFill>
                          <a:latin typeface="+mn-lt"/>
                          <a:ea typeface="Arial"/>
                          <a:cs typeface="Arial"/>
                          <a:sym typeface="Arial"/>
                        </a:rPr>
                        <a:t>Generic Name</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Trade Name(s)</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Used for</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186457"/>
                  </a:ext>
                </a:extLst>
              </a:tr>
              <a:tr h="370840">
                <a:tc>
                  <a:txBody>
                    <a:bodyPr/>
                    <a:lstStyle/>
                    <a:p>
                      <a:r>
                        <a:rPr lang="en-US" sz="1800" b="0" i="0" u="none" strike="noStrike" cap="none" baseline="0" dirty="0" smtClean="0">
                          <a:solidFill>
                            <a:schemeClr val="dk1"/>
                          </a:solidFill>
                          <a:latin typeface="+mn-lt"/>
                          <a:ea typeface="Arial"/>
                          <a:cs typeface="Arial"/>
                          <a:sym typeface="Arial"/>
                        </a:rPr>
                        <a:t>Oxygen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None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Hypoxia, hypoxemia, poor perfusion, shock, respiratory</a:t>
                      </a:r>
                    </a:p>
                    <a:p>
                      <a:r>
                        <a:rPr lang="en-US" sz="1800" b="0" i="0" u="none" strike="noStrike" cap="none" baseline="0" dirty="0" smtClean="0">
                          <a:solidFill>
                            <a:schemeClr val="dk1"/>
                          </a:solidFill>
                          <a:latin typeface="+mn-lt"/>
                          <a:ea typeface="Arial"/>
                          <a:cs typeface="Arial"/>
                          <a:sym typeface="Arial"/>
                        </a:rPr>
                        <a:t>distress, dyspnea, heart failure, altered mental status, S</a:t>
                      </a:r>
                      <a:r>
                        <a:rPr lang="en-US" sz="100" b="0" i="0" u="none" strike="noStrike" cap="none" baseline="0" dirty="0" smtClean="0">
                          <a:solidFill>
                            <a:schemeClr val="dk1"/>
                          </a:solidFill>
                          <a:latin typeface="+mn-lt"/>
                          <a:ea typeface="Arial"/>
                          <a:cs typeface="Arial"/>
                          <a:sym typeface="Arial"/>
                        </a:rPr>
                        <a:t> </a:t>
                      </a:r>
                      <a:r>
                        <a:rPr lang="en-US" sz="1800" b="0" i="0" u="none" strike="noStrike" cap="none" baseline="0" dirty="0" smtClean="0">
                          <a:solidFill>
                            <a:schemeClr val="dk1"/>
                          </a:solidFill>
                          <a:latin typeface="+mn-lt"/>
                          <a:ea typeface="Arial"/>
                          <a:cs typeface="Arial"/>
                          <a:sym typeface="Arial"/>
                        </a:rPr>
                        <a:t>p</a:t>
                      </a:r>
                      <a:r>
                        <a:rPr lang="en-US" sz="100" b="0" i="0" u="none" strike="noStrike" cap="none" baseline="0" dirty="0" smtClean="0">
                          <a:solidFill>
                            <a:schemeClr val="dk1"/>
                          </a:solidFill>
                          <a:latin typeface="+mn-lt"/>
                          <a:ea typeface="Arial"/>
                          <a:cs typeface="Arial"/>
                          <a:sym typeface="Arial"/>
                        </a:rPr>
                        <a:t> </a:t>
                      </a:r>
                      <a:r>
                        <a:rPr lang="en-US" sz="1800" b="0" i="0" u="none" strike="noStrike" cap="none" baseline="0" dirty="0" smtClean="0">
                          <a:solidFill>
                            <a:schemeClr val="dk1"/>
                          </a:solidFill>
                          <a:latin typeface="+mn-lt"/>
                          <a:ea typeface="Arial"/>
                          <a:cs typeface="Arial"/>
                          <a:sym typeface="Arial"/>
                        </a:rPr>
                        <a:t>O2 &lt; 94%, or an unknown oxygen saturation reading</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927188"/>
                  </a:ext>
                </a:extLst>
              </a:tr>
              <a:tr h="370840">
                <a:tc>
                  <a:txBody>
                    <a:bodyPr/>
                    <a:lstStyle/>
                    <a:p>
                      <a:r>
                        <a:rPr lang="en-US" sz="1800" b="0" i="0" u="none" strike="noStrike" cap="none" baseline="0" dirty="0" smtClean="0">
                          <a:solidFill>
                            <a:schemeClr val="dk1"/>
                          </a:solidFill>
                          <a:latin typeface="+mn-lt"/>
                          <a:ea typeface="Arial"/>
                          <a:cs typeface="Arial"/>
                          <a:sym typeface="Arial"/>
                        </a:rPr>
                        <a:t>Glucose, oral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Glutose, Insta-Glucose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Altered mental status associated with hypoglycemia</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382304"/>
                  </a:ext>
                </a:extLst>
              </a:tr>
              <a:tr h="370840">
                <a:tc>
                  <a:txBody>
                    <a:bodyPr/>
                    <a:lstStyle/>
                    <a:p>
                      <a:r>
                        <a:rPr lang="en-US" sz="1800" b="0" i="0" u="none" strike="noStrike" cap="none" baseline="0" dirty="0" smtClean="0">
                          <a:solidFill>
                            <a:schemeClr val="dk1"/>
                          </a:solidFill>
                          <a:latin typeface="+mn-lt"/>
                          <a:ea typeface="Arial"/>
                          <a:cs typeface="Arial"/>
                          <a:sym typeface="Arial"/>
                        </a:rPr>
                        <a:t>Activated charcoal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SuperChar, InstaChar, Actidose, LiquiChar</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Ingestion poisoning emergencies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4989838"/>
                  </a:ext>
                </a:extLst>
              </a:tr>
              <a:tr h="370840">
                <a:tc>
                  <a:txBody>
                    <a:bodyPr/>
                    <a:lstStyle/>
                    <a:p>
                      <a:r>
                        <a:rPr lang="en-US" sz="1800" b="0" i="0" u="none" strike="noStrike" cap="none" baseline="0" dirty="0" smtClean="0">
                          <a:solidFill>
                            <a:schemeClr val="dk1"/>
                          </a:solidFill>
                          <a:latin typeface="+mn-lt"/>
                          <a:ea typeface="Arial"/>
                          <a:cs typeface="Arial"/>
                          <a:sym typeface="Arial"/>
                        </a:rPr>
                        <a:t>Nitroglycerin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Nitrostat (tablet)</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Chest pain of cardiac origin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9728257"/>
                  </a:ext>
                </a:extLst>
              </a:tr>
              <a:tr h="370840">
                <a:tc>
                  <a:txBody>
                    <a:bodyPr/>
                    <a:lstStyle/>
                    <a:p>
                      <a:r>
                        <a:rPr lang="en-US" sz="1800" b="0" i="0" u="none" strike="noStrike" cap="none" baseline="0" dirty="0" smtClean="0">
                          <a:solidFill>
                            <a:schemeClr val="dk1"/>
                          </a:solidFill>
                          <a:latin typeface="+mn-lt"/>
                          <a:ea typeface="Arial"/>
                          <a:cs typeface="Arial"/>
                          <a:sym typeface="Arial"/>
                        </a:rPr>
                        <a:t>Nitroglycerin spray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Nitrolingual Spray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bg1"/>
                          </a:solidFill>
                          <a:latin typeface="+mn-lt"/>
                        </a:rPr>
                        <a:t>Blank</a:t>
                      </a:r>
                      <a:endParaRPr lang="en-US" sz="18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762872"/>
                  </a:ext>
                </a:extLst>
              </a:tr>
            </a:tbl>
          </a:graphicData>
        </a:graphic>
      </p:graphicFrame>
    </p:spTree>
    <p:extLst>
      <p:ext uri="{BB962C8B-B14F-4D97-AF65-F5344CB8AC3E}">
        <p14:creationId xmlns:p14="http://schemas.microsoft.com/office/powerpoint/2010/main" val="99198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Table 14-1 Common Generic and Trade Medication </a:t>
            </a:r>
            <a:r>
              <a:rPr lang="en-IN" dirty="0" smtClean="0"/>
              <a:t>Names </a:t>
            </a:r>
            <a:r>
              <a:rPr lang="en-IN" sz="2000" b="0" dirty="0" smtClean="0"/>
              <a:t>(2 </a:t>
            </a:r>
            <a:r>
              <a:rPr lang="en-IN" sz="2000" b="0" dirty="0"/>
              <a:t>of 2)</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047436956"/>
              </p:ext>
            </p:extLst>
          </p:nvPr>
        </p:nvGraphicFramePr>
        <p:xfrm>
          <a:off x="457200" y="1569209"/>
          <a:ext cx="8229600" cy="4765040"/>
        </p:xfrm>
        <a:graphic>
          <a:graphicData uri="http://schemas.openxmlformats.org/drawingml/2006/table">
            <a:tbl>
              <a:tblPr firstRow="1" bandRow="1">
                <a:tableStyleId>{40F9630F-82C1-40B7-BC3A-925EFCFF5E92}</a:tableStyleId>
              </a:tblPr>
              <a:tblGrid>
                <a:gridCol w="1867546">
                  <a:extLst>
                    <a:ext uri="{9D8B030D-6E8A-4147-A177-3AD203B41FA5}">
                      <a16:colId xmlns:a16="http://schemas.microsoft.com/office/drawing/2014/main" val="484809243"/>
                    </a:ext>
                  </a:extLst>
                </a:gridCol>
                <a:gridCol w="2929179">
                  <a:extLst>
                    <a:ext uri="{9D8B030D-6E8A-4147-A177-3AD203B41FA5}">
                      <a16:colId xmlns:a16="http://schemas.microsoft.com/office/drawing/2014/main" val="1540401726"/>
                    </a:ext>
                  </a:extLst>
                </a:gridCol>
                <a:gridCol w="3432875">
                  <a:extLst>
                    <a:ext uri="{9D8B030D-6E8A-4147-A177-3AD203B41FA5}">
                      <a16:colId xmlns:a16="http://schemas.microsoft.com/office/drawing/2014/main" val="2610927319"/>
                    </a:ext>
                  </a:extLst>
                </a:gridCol>
              </a:tblGrid>
              <a:tr h="370840">
                <a:tc>
                  <a:txBody>
                    <a:bodyPr/>
                    <a:lstStyle/>
                    <a:p>
                      <a:r>
                        <a:rPr lang="en-US" sz="1800" b="1" i="0" u="none" strike="noStrike" cap="none" baseline="0" dirty="0" smtClean="0">
                          <a:solidFill>
                            <a:schemeClr val="dk1"/>
                          </a:solidFill>
                          <a:latin typeface="+mn-lt"/>
                          <a:ea typeface="Arial"/>
                          <a:cs typeface="Arial"/>
                          <a:sym typeface="Arial"/>
                        </a:rPr>
                        <a:t>Generic Name</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Trade Name(s)</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Used for</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76505"/>
                  </a:ext>
                </a:extLst>
              </a:tr>
              <a:tr h="370840">
                <a:tc>
                  <a:txBody>
                    <a:bodyPr/>
                    <a:lstStyle/>
                    <a:p>
                      <a:r>
                        <a:rPr lang="en-US" sz="1800" b="0" i="0" u="none" strike="noStrike" cap="none" baseline="0" dirty="0" smtClean="0">
                          <a:solidFill>
                            <a:schemeClr val="dk1"/>
                          </a:solidFill>
                          <a:latin typeface="+mn-lt"/>
                          <a:ea typeface="Arial"/>
                          <a:cs typeface="Arial"/>
                          <a:sym typeface="Arial"/>
                        </a:rPr>
                        <a:t>Epinephrine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Adrenalin EpiPen, Auvi-Q</a:t>
                      </a:r>
                    </a:p>
                    <a:p>
                      <a:r>
                        <a:rPr lang="en-US" sz="1800" b="0" i="0" u="none" strike="noStrike" cap="none" baseline="0" dirty="0" smtClean="0">
                          <a:solidFill>
                            <a:schemeClr val="dk1"/>
                          </a:solidFill>
                          <a:latin typeface="+mn-lt"/>
                          <a:ea typeface="Arial"/>
                          <a:cs typeface="Arial"/>
                          <a:sym typeface="Arial"/>
                        </a:rPr>
                        <a:t>auto-injectors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Anaphylactic reaction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917598"/>
                  </a:ext>
                </a:extLst>
              </a:tr>
              <a:tr h="370840">
                <a:tc>
                  <a:txBody>
                    <a:bodyPr/>
                    <a:lstStyle/>
                    <a:p>
                      <a:r>
                        <a:rPr lang="en-US" sz="1800" b="0" i="0" u="none" strike="noStrike" cap="none" baseline="0" dirty="0" smtClean="0">
                          <a:solidFill>
                            <a:schemeClr val="dk1"/>
                          </a:solidFill>
                          <a:latin typeface="+mn-lt"/>
                          <a:ea typeface="Arial"/>
                          <a:cs typeface="Arial"/>
                          <a:sym typeface="Arial"/>
                        </a:rPr>
                        <a:t>Albuterol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Proventil, Ventolin, ProAir, AccuNeb, VoSpire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Breathing difficulty associated with respiratory condition and</a:t>
                      </a:r>
                    </a:p>
                    <a:p>
                      <a:r>
                        <a:rPr lang="en-US" sz="1800" b="0" i="0" u="none" strike="noStrike" cap="none" baseline="0" dirty="0" smtClean="0">
                          <a:solidFill>
                            <a:schemeClr val="dk1"/>
                          </a:solidFill>
                          <a:latin typeface="+mn-lt"/>
                          <a:ea typeface="Arial"/>
                          <a:cs typeface="Arial"/>
                          <a:sym typeface="Arial"/>
                        </a:rPr>
                        <a:t>Bronchoconstriction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2888713"/>
                  </a:ext>
                </a:extLst>
              </a:tr>
              <a:tr h="370840">
                <a:tc>
                  <a:txBody>
                    <a:bodyPr/>
                    <a:lstStyle/>
                    <a:p>
                      <a:r>
                        <a:rPr lang="en-US" sz="1800" b="0" i="0" u="none" strike="noStrike" cap="none" baseline="0" dirty="0" smtClean="0">
                          <a:solidFill>
                            <a:schemeClr val="dk1"/>
                          </a:solidFill>
                          <a:latin typeface="+mn-lt"/>
                          <a:ea typeface="Arial"/>
                          <a:cs typeface="Arial"/>
                          <a:sym typeface="Arial"/>
                        </a:rPr>
                        <a:t>Levalbuterol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Xopenex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dirty="0" smtClean="0">
                          <a:solidFill>
                            <a:schemeClr val="bg1"/>
                          </a:solidFill>
                          <a:latin typeface="+mn-lt"/>
                          <a:ea typeface="Arial"/>
                          <a:cs typeface="Arial"/>
                          <a:sym typeface="Arial"/>
                        </a:rPr>
                        <a:t>Blank</a:t>
                      </a:r>
                      <a:endParaRPr lang="en-US" sz="18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855556"/>
                  </a:ext>
                </a:extLst>
              </a:tr>
              <a:tr h="370840">
                <a:tc>
                  <a:txBody>
                    <a:bodyPr/>
                    <a:lstStyle/>
                    <a:p>
                      <a:r>
                        <a:rPr lang="en-US" sz="1800" b="0" i="0" u="none" strike="noStrike" cap="none" baseline="0" dirty="0" smtClean="0">
                          <a:solidFill>
                            <a:schemeClr val="dk1"/>
                          </a:solidFill>
                          <a:latin typeface="+mn-lt"/>
                          <a:ea typeface="Arial"/>
                          <a:cs typeface="Arial"/>
                          <a:sym typeface="Arial"/>
                        </a:rPr>
                        <a:t>Ipratropium Bromide/</a:t>
                      </a:r>
                    </a:p>
                    <a:p>
                      <a:r>
                        <a:rPr lang="en-US" sz="1800" b="0" i="0" u="none" strike="noStrike" cap="none" baseline="0" dirty="0" smtClean="0">
                          <a:solidFill>
                            <a:schemeClr val="dk1"/>
                          </a:solidFill>
                          <a:latin typeface="+mn-lt"/>
                          <a:ea typeface="Arial"/>
                          <a:cs typeface="Arial"/>
                          <a:sym typeface="Arial"/>
                        </a:rPr>
                        <a:t>Albutero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Combivent, DuoNeb</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dirty="0" smtClean="0">
                          <a:solidFill>
                            <a:schemeClr val="bg1"/>
                          </a:solidFill>
                          <a:latin typeface="+mn-lt"/>
                          <a:ea typeface="Arial"/>
                          <a:cs typeface="Arial"/>
                          <a:sym typeface="Arial"/>
                        </a:rPr>
                        <a:t>Blank</a:t>
                      </a:r>
                      <a:endParaRPr lang="en-US" sz="18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30810"/>
                  </a:ext>
                </a:extLst>
              </a:tr>
              <a:tr h="370840">
                <a:tc>
                  <a:txBody>
                    <a:bodyPr/>
                    <a:lstStyle/>
                    <a:p>
                      <a:r>
                        <a:rPr lang="en-US" sz="1800" b="0" i="0" u="none" strike="noStrike" cap="none" baseline="0" dirty="0" smtClean="0">
                          <a:solidFill>
                            <a:schemeClr val="dk1"/>
                          </a:solidFill>
                          <a:latin typeface="+mn-lt"/>
                          <a:ea typeface="Arial"/>
                          <a:cs typeface="Arial"/>
                          <a:sym typeface="Arial"/>
                        </a:rPr>
                        <a:t>Aspirin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Bayer aspirin, Easprin, Ecotrin, Empirin, Ascriptin, Bufferin, Buffex</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Patient experiencing chest pain or chest discomfort suggestive</a:t>
                      </a:r>
                    </a:p>
                    <a:p>
                      <a:r>
                        <a:rPr lang="en-US" sz="1800" b="0" i="0" u="none" strike="noStrike" cap="none" baseline="0" dirty="0" smtClean="0">
                          <a:solidFill>
                            <a:schemeClr val="dk1"/>
                          </a:solidFill>
                          <a:latin typeface="+mn-lt"/>
                          <a:ea typeface="Arial"/>
                          <a:cs typeface="Arial"/>
                          <a:sym typeface="Arial"/>
                        </a:rPr>
                        <a:t>of an acute coronary syndrome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152271"/>
                  </a:ext>
                </a:extLst>
              </a:tr>
              <a:tr h="370840">
                <a:tc>
                  <a:txBody>
                    <a:bodyPr/>
                    <a:lstStyle/>
                    <a:p>
                      <a:r>
                        <a:rPr lang="en-US" sz="1800" b="0" i="0" u="none" strike="noStrike" cap="none" baseline="0" dirty="0" smtClean="0">
                          <a:solidFill>
                            <a:schemeClr val="dk1"/>
                          </a:solidFill>
                          <a:latin typeface="+mn-lt"/>
                          <a:ea typeface="Arial"/>
                          <a:cs typeface="Arial"/>
                          <a:sym typeface="Arial"/>
                        </a:rPr>
                        <a:t>Naloxone Hydrochloride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Narcan, Narcan Nasal Spray, EVZIO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Known or suspected opioid overdose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407403"/>
                  </a:ext>
                </a:extLst>
              </a:tr>
            </a:tbl>
          </a:graphicData>
        </a:graphic>
      </p:graphicFrame>
    </p:spTree>
    <p:extLst>
      <p:ext uri="{BB962C8B-B14F-4D97-AF65-F5344CB8AC3E}">
        <p14:creationId xmlns:p14="http://schemas.microsoft.com/office/powerpoint/2010/main" val="29402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Setting the Stage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Administering Medications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Medications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Commonly </a:t>
            </a:r>
            <a:r>
              <a:rPr lang="en-US" altLang="en-US" sz="2400" dirty="0">
                <a:solidFill>
                  <a:srgbClr val="000000"/>
                </a:solidFill>
                <a:latin typeface="Arial (Body)"/>
                <a:ea typeface="ＭＳ Ｐゴシック"/>
              </a:rPr>
              <a:t>Administers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 Names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Routes of Administration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 Forms</a:t>
            </a:r>
          </a:p>
        </p:txBody>
      </p:sp>
    </p:spTree>
    <p:extLst>
      <p:ext uri="{BB962C8B-B14F-4D97-AF65-F5344CB8AC3E}">
        <p14:creationId xmlns:p14="http://schemas.microsoft.com/office/powerpoint/2010/main" val="145382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(1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route is how the medication is given to or taken by the patient.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route affects how fast the medication is absorbed by the body and its effect.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Each medication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administers </a:t>
            </a:r>
            <a:r>
              <a:rPr lang="en-US" altLang="en-US" sz="2400" dirty="0">
                <a:solidFill>
                  <a:srgbClr val="000000"/>
                </a:solidFill>
                <a:latin typeface="Arial (Body)"/>
                <a:ea typeface="ＭＳ Ｐゴシック"/>
              </a:rPr>
              <a:t>is prepared in a form that allows for the quickest and safest absorption into the body.</a:t>
            </a:r>
          </a:p>
        </p:txBody>
      </p:sp>
    </p:spTree>
    <p:extLst>
      <p:ext uri="{BB962C8B-B14F-4D97-AF65-F5344CB8AC3E}">
        <p14:creationId xmlns:p14="http://schemas.microsoft.com/office/powerpoint/2010/main" val="394291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(2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commonly give medications by these routes: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Sublingual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Oral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Inhalation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Intramuscular injection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Intranasal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Subcutaneous</a:t>
            </a:r>
          </a:p>
        </p:txBody>
      </p:sp>
    </p:spTree>
    <p:extLst>
      <p:ext uri="{BB962C8B-B14F-4D97-AF65-F5344CB8AC3E}">
        <p14:creationId xmlns:p14="http://schemas.microsoft.com/office/powerpoint/2010/main" val="157055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(3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Sublingual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 is placed beneath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tongue, where it is dissolved and absorbed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Used only in alert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Used to administer nitroglycerin tablets and spray</a:t>
            </a:r>
          </a:p>
        </p:txBody>
      </p:sp>
    </p:spTree>
    <p:extLst>
      <p:ext uri="{BB962C8B-B14F-4D97-AF65-F5344CB8AC3E}">
        <p14:creationId xmlns:p14="http://schemas.microsoft.com/office/powerpoint/2010/main" val="2228607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(4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Oral</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The drug is swallowed for absorption through the gastrointestinal tract (activated charcoal is not absorbed)</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Used only in alert patients</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Used to administer aspirin, oral glucose, activated charcoal</a:t>
            </a:r>
          </a:p>
        </p:txBody>
      </p:sp>
    </p:spTree>
    <p:extLst>
      <p:ext uri="{BB962C8B-B14F-4D97-AF65-F5344CB8AC3E}">
        <p14:creationId xmlns:p14="http://schemas.microsoft.com/office/powerpoint/2010/main" val="3606004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(5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Inhalation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Used for gases and </a:t>
            </a:r>
            <a:r>
              <a:rPr lang="en-US" altLang="en-US" sz="2400" dirty="0" smtClean="0">
                <a:solidFill>
                  <a:srgbClr val="000000"/>
                </a:solidFill>
                <a:latin typeface="Arial (Body)"/>
                <a:ea typeface="ＭＳ Ｐゴシック"/>
              </a:rPr>
              <a:t>aerosols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 is inhaled into the lungs for absorption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Used to administer oxygen and medications given by metered-dose inhaler or small-volume nebulizer</a:t>
            </a:r>
          </a:p>
        </p:txBody>
      </p:sp>
    </p:spTree>
    <p:extLst>
      <p:ext uri="{BB962C8B-B14F-4D97-AF65-F5344CB8AC3E}">
        <p14:creationId xmlns:p14="http://schemas.microsoft.com/office/powerpoint/2010/main" val="228610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(6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Intramuscular injection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Injected into a muscle mass for absorption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Requires use of a needle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Some discomfort to patient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Used to administer epinephrine by autoinjector</a:t>
            </a:r>
          </a:p>
        </p:txBody>
      </p:sp>
    </p:spTree>
    <p:extLst>
      <p:ext uri="{BB962C8B-B14F-4D97-AF65-F5344CB8AC3E}">
        <p14:creationId xmlns:p14="http://schemas.microsoft.com/office/powerpoint/2010/main" val="247566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(7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Intranasal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medication is sprayed into one or both nostrils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creates </a:t>
            </a:r>
            <a:r>
              <a:rPr lang="en-US" altLang="en-US" sz="2400" dirty="0">
                <a:solidFill>
                  <a:srgbClr val="000000"/>
                </a:solidFill>
                <a:latin typeface="Arial (Body)"/>
                <a:ea typeface="ＭＳ Ｐゴシック"/>
              </a:rPr>
              <a:t>a fine spray of drug particles of a specific size that stick to the mucosal lining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medication cannot be absorbed without an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706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Routes of Administration </a:t>
            </a:r>
            <a:r>
              <a:rPr lang="en-IN" sz="2000" b="0" dirty="0" smtClean="0">
                <a:latin typeface="Times New Roman" panose="02020603050405020304" pitchFamily="18" charset="0"/>
                <a:ea typeface="ＭＳ Ｐゴシック"/>
                <a:cs typeface="ＭＳ Ｐゴシック" pitchFamily="-1" charset="-128"/>
              </a:rPr>
              <a:t>(8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Subcutaneous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medication is injected under the skin into the subcutaneous layer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Produce a slower absorption rate than intramuscular injections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Can be used after an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 injection </a:t>
            </a:r>
            <a:r>
              <a:rPr lang="en-US" altLang="en-US" sz="2400" dirty="0">
                <a:solidFill>
                  <a:srgbClr val="000000"/>
                </a:solidFill>
                <a:latin typeface="Arial (Body)"/>
                <a:ea typeface="ＭＳ Ｐゴシック"/>
              </a:rPr>
              <a:t>of Narcan to prolong the desired effect</a:t>
            </a:r>
          </a:p>
        </p:txBody>
      </p:sp>
    </p:spTree>
    <p:extLst>
      <p:ext uri="{BB962C8B-B14F-4D97-AF65-F5344CB8AC3E}">
        <p14:creationId xmlns:p14="http://schemas.microsoft.com/office/powerpoint/2010/main" val="331521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(1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93126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form usually limits administration to one specific route.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Compressed powder or tablet</a:t>
            </a:r>
          </a:p>
        </p:txBody>
      </p:sp>
    </p:spTree>
    <p:extLst>
      <p:ext uri="{BB962C8B-B14F-4D97-AF65-F5344CB8AC3E}">
        <p14:creationId xmlns:p14="http://schemas.microsoft.com/office/powerpoint/2010/main" val="362042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000" dirty="0">
                <a:latin typeface="Times New Roman" panose="02020603050405020304" pitchFamily="18" charset="0"/>
                <a:ea typeface="ＭＳ Ｐゴシック"/>
              </a:rPr>
              <a:t>Aspirin, in Pill Form, May Be Administered for Chest Pain When a Heart Attack Is Suspected</a:t>
            </a:r>
          </a:p>
        </p:txBody>
      </p:sp>
      <p:pic>
        <p:nvPicPr>
          <p:cNvPr id="4" name="Picture 2" descr="A container with a screw top labeled chewable aspiri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277" y="1660519"/>
            <a:ext cx="7159447" cy="424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0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Setting the Stage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Overview of Lesson </a:t>
            </a:r>
            <a:r>
              <a:rPr lang="en-US" altLang="en-US" sz="2400" dirty="0" smtClean="0">
                <a:solidFill>
                  <a:srgbClr val="000000"/>
                </a:solidFill>
                <a:latin typeface="Arial (Body)"/>
                <a:ea typeface="ＭＳ Ｐゴシック"/>
              </a:rPr>
              <a:t>Topics</a:t>
            </a:r>
          </a:p>
          <a:p>
            <a:pPr marL="741600" lvl="1" indent="-284400" eaLnBrk="0" fontAlgn="base" hangingPunct="0">
              <a:spcAft>
                <a:spcPct val="0"/>
              </a:spcAft>
              <a:buSzPts val="2400"/>
              <a:buFontTx/>
              <a:buChar char="–"/>
            </a:pPr>
            <a:r>
              <a:rPr lang="en-US" altLang="en-US" sz="2400" dirty="0" smtClean="0">
                <a:solidFill>
                  <a:srgbClr val="000000"/>
                </a:solidFill>
                <a:latin typeface="Arial (Body)"/>
                <a:ea typeface="ＭＳ Ｐゴシック"/>
              </a:rPr>
              <a:t>Essential </a:t>
            </a:r>
            <a:r>
              <a:rPr lang="en-US" altLang="en-US" sz="2400" dirty="0">
                <a:solidFill>
                  <a:srgbClr val="000000"/>
                </a:solidFill>
                <a:latin typeface="Arial (Body)"/>
                <a:ea typeface="ＭＳ Ｐゴシック"/>
              </a:rPr>
              <a:t>Medication Information</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Key Steps in Administering Medications</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Reassessment Following Administration</a:t>
            </a:r>
          </a:p>
          <a:p>
            <a:pPr marL="741600" lvl="1" indent="-284400" eaLnBrk="0" fontAlgn="base" hangingPunct="0">
              <a:spcAft>
                <a:spcPct val="0"/>
              </a:spcAft>
              <a:buSzPts val="2400"/>
              <a:buFontTx/>
              <a:buChar char="–"/>
            </a:pPr>
            <a:r>
              <a:rPr lang="en-US" altLang="en-US" sz="2400" dirty="0">
                <a:solidFill>
                  <a:srgbClr val="000000"/>
                </a:solidFill>
                <a:latin typeface="Arial (Body)"/>
                <a:ea typeface="ＭＳ Ｐゴシック"/>
              </a:rPr>
              <a:t>Sources of Medication Information</a:t>
            </a:r>
          </a:p>
        </p:txBody>
      </p:sp>
    </p:spTree>
    <p:extLst>
      <p:ext uri="{BB962C8B-B14F-4D97-AF65-F5344CB8AC3E}">
        <p14:creationId xmlns:p14="http://schemas.microsoft.com/office/powerpoint/2010/main" val="108001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(2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Liquid for injection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liquid substance with no particulate matter</a:t>
            </a:r>
          </a:p>
        </p:txBody>
      </p:sp>
    </p:spTree>
    <p:extLst>
      <p:ext uri="{BB962C8B-B14F-4D97-AF65-F5344CB8AC3E}">
        <p14:creationId xmlns:p14="http://schemas.microsoft.com/office/powerpoint/2010/main" val="113447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84830"/>
          </a:xfrm>
        </p:spPr>
        <p:txBody>
          <a:bodyPr tIns="91425" anchor="t">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The Epinephrine Auto-Injector May Be Prescribed for Patients with a History of Severe Allergic or Anaphylactic Reaction</a:t>
            </a:r>
          </a:p>
        </p:txBody>
      </p:sp>
      <p:sp>
        <p:nvSpPr>
          <p:cNvPr id="3" name="Text Placeholder 2"/>
          <p:cNvSpPr>
            <a:spLocks noGrp="1"/>
          </p:cNvSpPr>
          <p:nvPr>
            <p:ph type="body" idx="1"/>
          </p:nvPr>
        </p:nvSpPr>
        <p:spPr>
          <a:xfrm>
            <a:off x="457200" y="1695737"/>
            <a:ext cx="8229600" cy="518886"/>
          </a:xfrm>
        </p:spPr>
        <p:txBody>
          <a:bodyPr/>
          <a:lstStyle/>
          <a:p>
            <a:pPr marL="0" indent="0">
              <a:buNone/>
            </a:pPr>
            <a:r>
              <a:rPr lang="en-US" altLang="en-US" sz="2400" dirty="0">
                <a:latin typeface="+mn-lt"/>
              </a:rPr>
              <a:t>The EpiPen is a brand of epinephrine auto-injector.</a:t>
            </a:r>
            <a:endParaRPr lang="en-IN" sz="2400" dirty="0">
              <a:latin typeface="+mn-lt"/>
            </a:endParaRPr>
          </a:p>
        </p:txBody>
      </p:sp>
      <p:pic>
        <p:nvPicPr>
          <p:cNvPr id="4" name="Picture 2" descr="2 narrow cylinders with dense labels, rounded caps on one end and flat caps on the ot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909" y="2406638"/>
            <a:ext cx="7830182" cy="338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01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(3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00024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Gel</a:t>
            </a:r>
          </a:p>
        </p:txBody>
      </p:sp>
    </p:spTree>
    <p:extLst>
      <p:ext uri="{BB962C8B-B14F-4D97-AF65-F5344CB8AC3E}">
        <p14:creationId xmlns:p14="http://schemas.microsoft.com/office/powerpoint/2010/main" val="1238321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Oral Glucose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a Viscous Gel Used in Acute Diabetic Emergencies. It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Carried on the E</a:t>
            </a:r>
            <a:r>
              <a:rPr lang="en-US" altLang="en-US" sz="100" dirty="0">
                <a:latin typeface="Times New Roman" panose="02020603050405020304" pitchFamily="18" charset="0"/>
                <a:ea typeface="ＭＳ Ｐゴシック"/>
              </a:rPr>
              <a:t> </a:t>
            </a:r>
            <a:r>
              <a:rPr lang="en-US" altLang="en-US" sz="2800" dirty="0">
                <a:latin typeface="Times New Roman" panose="02020603050405020304" pitchFamily="18" charset="0"/>
                <a:ea typeface="ＭＳ Ｐゴシック"/>
              </a:rPr>
              <a:t>M</a:t>
            </a:r>
            <a:r>
              <a:rPr lang="en-US" altLang="en-US" sz="100" dirty="0">
                <a:latin typeface="Times New Roman" panose="02020603050405020304" pitchFamily="18" charset="0"/>
                <a:ea typeface="ＭＳ Ｐゴシック"/>
              </a:rPr>
              <a:t> </a:t>
            </a:r>
            <a:r>
              <a:rPr lang="en-US" altLang="en-US" sz="2800" dirty="0">
                <a:latin typeface="Times New Roman" panose="02020603050405020304" pitchFamily="18" charset="0"/>
                <a:ea typeface="ＭＳ Ｐゴシック"/>
              </a:rPr>
              <a:t>S Unit</a:t>
            </a:r>
          </a:p>
        </p:txBody>
      </p:sp>
      <p:pic>
        <p:nvPicPr>
          <p:cNvPr id="4" name="Picture 2" descr="A tube with a narrow dispenser is labeled lemon flavored glutos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92" y="2169909"/>
            <a:ext cx="8067445" cy="282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(4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Suspension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Mixtures do not remain mixed</a:t>
            </a:r>
          </a:p>
        </p:txBody>
      </p:sp>
    </p:spTree>
    <p:extLst>
      <p:ext uri="{BB962C8B-B14F-4D97-AF65-F5344CB8AC3E}">
        <p14:creationId xmlns:p14="http://schemas.microsoft.com/office/powerpoint/2010/main" val="850167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45609"/>
          </a:xfrm>
        </p:spPr>
        <p:txBody>
          <a:bodyPr tIns="91425">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Activated Charcoal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Administered in Suspension Form and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Carried on Some E</a:t>
            </a:r>
            <a:r>
              <a:rPr lang="en-US" altLang="en-US" sz="100" dirty="0">
                <a:latin typeface="Times New Roman" panose="02020603050405020304" pitchFamily="18" charset="0"/>
                <a:ea typeface="ＭＳ Ｐゴシック"/>
              </a:rPr>
              <a:t> </a:t>
            </a:r>
            <a:r>
              <a:rPr lang="en-US" altLang="en-US" sz="2800" dirty="0">
                <a:latin typeface="Times New Roman" panose="02020603050405020304" pitchFamily="18" charset="0"/>
                <a:ea typeface="ＭＳ Ｐゴシック"/>
              </a:rPr>
              <a:t>M</a:t>
            </a:r>
            <a:r>
              <a:rPr lang="en-US" altLang="en-US" sz="100" dirty="0">
                <a:latin typeface="Times New Roman" panose="02020603050405020304" pitchFamily="18" charset="0"/>
                <a:ea typeface="ＭＳ Ｐゴシック"/>
              </a:rPr>
              <a:t> </a:t>
            </a:r>
            <a:r>
              <a:rPr lang="en-US" altLang="en-US" sz="2800" dirty="0">
                <a:latin typeface="Times New Roman" panose="02020603050405020304" pitchFamily="18" charset="0"/>
                <a:ea typeface="ＭＳ Ｐゴシック"/>
              </a:rPr>
              <a:t>S Units. It May Be Used in Poisoning and Overdose Emergencies</a:t>
            </a:r>
          </a:p>
        </p:txBody>
      </p:sp>
      <p:pic>
        <p:nvPicPr>
          <p:cNvPr id="4" name="Picture 2" descr="A tube with a tapered dispenser labeled actidose aqu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216" y="2251245"/>
            <a:ext cx="7987569" cy="290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35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(5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Fine powder for inhalation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Delivered by metered dose inhaler</a:t>
            </a:r>
          </a:p>
        </p:txBody>
      </p:sp>
    </p:spTree>
    <p:extLst>
      <p:ext uri="{BB962C8B-B14F-4D97-AF65-F5344CB8AC3E}">
        <p14:creationId xmlns:p14="http://schemas.microsoft.com/office/powerpoint/2010/main" val="1286774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A Metered-Dose Inhaler or a Metered-Dose Inhaler with a Spacer May Be Prescribed for Respiratory Conditions</a:t>
            </a:r>
          </a:p>
        </p:txBody>
      </p:sp>
      <p:pic>
        <p:nvPicPr>
          <p:cNvPr id="4" name="Picture 2" descr="Several inhalers, consisting of a clear plastic cylinder with caps, mouth adapters and cartridges for medic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72" y="2037832"/>
            <a:ext cx="7752655" cy="395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796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(6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Small-volume nebulizer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Uses a compressed gas to form an aerosol in a mixing chamber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aerosol is inhaled by the patient through a mouthpiece or a face mask</a:t>
            </a:r>
          </a:p>
        </p:txBody>
      </p:sp>
    </p:spTree>
    <p:extLst>
      <p:ext uri="{BB962C8B-B14F-4D97-AF65-F5344CB8AC3E}">
        <p14:creationId xmlns:p14="http://schemas.microsoft.com/office/powerpoint/2010/main" val="1359964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50075"/>
          </a:xfrm>
        </p:spPr>
        <p:txBody>
          <a:bodyPr tIns="91425">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Nebulized Medications May Be Administered by a Small-Volume Nebulizer, Through Either a Mouthpiece or a Face Mask</a:t>
            </a:r>
          </a:p>
        </p:txBody>
      </p:sp>
      <p:pic>
        <p:nvPicPr>
          <p:cNvPr id="4" name="Picture 2" descr="2 nebulizers, one which is a plastic face mask, and the other a plastic mouthpiece, both with tubing and screw in cartridges for medic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120" y="1883865"/>
            <a:ext cx="5509760" cy="37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759354"/>
            <a:ext cx="8229600" cy="525661"/>
          </a:xfrm>
        </p:spPr>
        <p:txBody>
          <a:bodyPr/>
          <a:lstStyle/>
          <a:p>
            <a:r>
              <a:rPr lang="en-IN" altLang="en-US" sz="2000" b="1" dirty="0" smtClean="0">
                <a:latin typeface="+mn-lt"/>
                <a:ea typeface="ＭＳ Ｐゴシック"/>
              </a:rPr>
              <a:t> </a:t>
            </a:r>
            <a:r>
              <a:rPr lang="en-IN" altLang="en-US" sz="2000" b="1" dirty="0">
                <a:latin typeface="+mn-lt"/>
                <a:ea typeface="ＭＳ Ｐゴシック"/>
              </a:rPr>
              <a:t>(© Carl Leet, </a:t>
            </a:r>
            <a:r>
              <a:rPr lang="en-IN" altLang="en-US" sz="2000" b="1" dirty="0" smtClean="0">
                <a:latin typeface="+mn-lt"/>
                <a:ea typeface="ＭＳ Ｐゴシック"/>
              </a:rPr>
              <a:t>Y</a:t>
            </a:r>
            <a:r>
              <a:rPr lang="en-IN" altLang="en-US" sz="100" b="1" dirty="0" smtClean="0">
                <a:latin typeface="+mn-lt"/>
                <a:ea typeface="ＭＳ Ｐゴシック"/>
              </a:rPr>
              <a:t> </a:t>
            </a:r>
            <a:r>
              <a:rPr lang="en-IN" altLang="en-US" sz="2000" b="1" dirty="0" smtClean="0">
                <a:latin typeface="+mn-lt"/>
                <a:ea typeface="ＭＳ Ｐゴシック"/>
              </a:rPr>
              <a:t>S</a:t>
            </a:r>
            <a:r>
              <a:rPr lang="en-IN" altLang="en-US" sz="100" b="1" dirty="0" smtClean="0">
                <a:latin typeface="+mn-lt"/>
                <a:ea typeface="ＭＳ Ｐゴシック"/>
              </a:rPr>
              <a:t> </a:t>
            </a:r>
            <a:r>
              <a:rPr lang="en-IN" altLang="en-US" sz="2000" b="1" dirty="0" smtClean="0">
                <a:latin typeface="+mn-lt"/>
                <a:ea typeface="ＭＳ Ｐゴシック"/>
              </a:rPr>
              <a:t>U</a:t>
            </a:r>
            <a:r>
              <a:rPr lang="en-IN" altLang="en-US" sz="2000" b="1" dirty="0">
                <a:latin typeface="+mn-lt"/>
                <a:ea typeface="ＭＳ Ｐゴシック"/>
              </a:rPr>
              <a:t>)</a:t>
            </a:r>
            <a:endParaRPr lang="en-IN" sz="2000" b="1" dirty="0">
              <a:latin typeface="+mn-lt"/>
            </a:endParaRPr>
          </a:p>
        </p:txBody>
      </p:sp>
    </p:spTree>
    <p:extLst>
      <p:ext uri="{BB962C8B-B14F-4D97-AF65-F5344CB8AC3E}">
        <p14:creationId xmlns:p14="http://schemas.microsoft.com/office/powerpoint/2010/main" val="29579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Introduction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As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Nate </a:t>
            </a:r>
            <a:r>
              <a:rPr lang="en-US" altLang="en-US" sz="2400" dirty="0">
                <a:solidFill>
                  <a:srgbClr val="000000"/>
                </a:solidFill>
                <a:latin typeface="Arial (Body)"/>
                <a:ea typeface="ＭＳ Ｐゴシック"/>
              </a:rPr>
              <a:t>Quick approaches the patient, he sees that the patient, who is sitting on the ground, leaning forward to support himself with his hands, is in respiratory distress. The patient, a teenage boy, does not acknowledge his presence, and appears pale and </a:t>
            </a:r>
            <a:r>
              <a:rPr lang="en-US" altLang="en-US" sz="2400" dirty="0" smtClean="0">
                <a:solidFill>
                  <a:srgbClr val="000000"/>
                </a:solidFill>
                <a:latin typeface="Arial (Body)"/>
                <a:ea typeface="ＭＳ Ｐゴシック"/>
              </a:rPr>
              <a:t>sweaty.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89484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(7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00024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Gas</a:t>
            </a:r>
          </a:p>
        </p:txBody>
      </p:sp>
    </p:spTree>
    <p:extLst>
      <p:ext uri="{BB962C8B-B14F-4D97-AF65-F5344CB8AC3E}">
        <p14:creationId xmlns:p14="http://schemas.microsoft.com/office/powerpoint/2010/main" val="850756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The Gas Oxygen </a:t>
            </a:r>
            <a:r>
              <a:rPr lang="en-US" altLang="en-US" dirty="0" smtClean="0">
                <a:latin typeface="Times New Roman" panose="02020603050405020304" pitchFamily="18" charset="0"/>
                <a:ea typeface="ＭＳ Ｐゴシック"/>
              </a:rPr>
              <a:t>is </a:t>
            </a:r>
            <a:r>
              <a:rPr lang="en-US" altLang="en-US" dirty="0">
                <a:latin typeface="Times New Roman" panose="02020603050405020304" pitchFamily="18" charset="0"/>
                <a:ea typeface="ＭＳ Ｐゴシック"/>
              </a:rPr>
              <a:t>Considered a </a:t>
            </a:r>
            <a:r>
              <a:rPr lang="en-US" altLang="en-US" dirty="0" smtClean="0">
                <a:latin typeface="Times New Roman" panose="02020603050405020304" pitchFamily="18" charset="0"/>
                <a:ea typeface="ＭＳ Ｐゴシック"/>
              </a:rPr>
              <a:t>Medication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774510"/>
          </a:xfrm>
        </p:spPr>
        <p:txBody>
          <a:bodyPr/>
          <a:lstStyle/>
          <a:p>
            <a:pPr marL="0" indent="0">
              <a:buNone/>
            </a:pPr>
            <a:r>
              <a:rPr lang="en-US" altLang="en-US" sz="2000" dirty="0">
                <a:latin typeface="+mn-lt"/>
              </a:rPr>
              <a:t>It is the most commonly used medication in </a:t>
            </a:r>
            <a:r>
              <a:rPr lang="en-US" altLang="en-US" sz="2000" dirty="0" smtClean="0">
                <a:latin typeface="+mn-lt"/>
              </a:rPr>
              <a:t>E</a:t>
            </a:r>
            <a:r>
              <a:rPr lang="en-US" altLang="en-US" sz="100" dirty="0" smtClean="0">
                <a:latin typeface="+mn-lt"/>
              </a:rPr>
              <a:t> </a:t>
            </a:r>
            <a:r>
              <a:rPr lang="en-US" altLang="en-US" sz="2000" dirty="0" smtClean="0">
                <a:latin typeface="+mn-lt"/>
              </a:rPr>
              <a:t>M</a:t>
            </a:r>
            <a:r>
              <a:rPr lang="en-US" altLang="en-US" sz="100" dirty="0" smtClean="0">
                <a:latin typeface="+mn-lt"/>
              </a:rPr>
              <a:t> </a:t>
            </a:r>
            <a:r>
              <a:rPr lang="en-US" altLang="en-US" sz="2000" dirty="0" smtClean="0">
                <a:latin typeface="+mn-lt"/>
              </a:rPr>
              <a:t>S </a:t>
            </a:r>
            <a:r>
              <a:rPr lang="en-US" altLang="en-US" sz="2000" dirty="0">
                <a:latin typeface="+mn-lt"/>
              </a:rPr>
              <a:t>and is carried on the </a:t>
            </a:r>
            <a:r>
              <a:rPr lang="en-US" altLang="en-US" sz="2000" dirty="0" smtClean="0">
                <a:latin typeface="+mn-lt"/>
              </a:rPr>
              <a:t>E</a:t>
            </a:r>
            <a:r>
              <a:rPr lang="en-US" altLang="en-US" sz="100" dirty="0" smtClean="0">
                <a:latin typeface="+mn-lt"/>
              </a:rPr>
              <a:t> </a:t>
            </a:r>
            <a:r>
              <a:rPr lang="en-US" altLang="en-US" sz="2000" dirty="0" smtClean="0">
                <a:latin typeface="+mn-lt"/>
              </a:rPr>
              <a:t>M</a:t>
            </a:r>
            <a:r>
              <a:rPr lang="en-US" altLang="en-US" sz="100" dirty="0" smtClean="0">
                <a:latin typeface="+mn-lt"/>
              </a:rPr>
              <a:t> </a:t>
            </a:r>
            <a:r>
              <a:rPr lang="en-US" altLang="en-US" sz="2000" dirty="0" smtClean="0">
                <a:latin typeface="+mn-lt"/>
              </a:rPr>
              <a:t>S </a:t>
            </a:r>
            <a:r>
              <a:rPr lang="en-US" altLang="en-US" sz="2000" dirty="0">
                <a:latin typeface="+mn-lt"/>
              </a:rPr>
              <a:t>unit.</a:t>
            </a:r>
            <a:endParaRPr lang="en-US" sz="2000" dirty="0">
              <a:latin typeface="+mn-lt"/>
            </a:endParaRPr>
          </a:p>
        </p:txBody>
      </p:sp>
      <p:pic>
        <p:nvPicPr>
          <p:cNvPr id="5" name="Picture 4" descr="An E M T administers oxygen to a seated conscious patient, using a portable oxygen tank and nasal cannu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649" y="2538484"/>
            <a:ext cx="5113061" cy="3423931"/>
          </a:xfrm>
          <a:prstGeom prst="rect">
            <a:avLst/>
          </a:prstGeom>
        </p:spPr>
      </p:pic>
    </p:spTree>
    <p:extLst>
      <p:ext uri="{BB962C8B-B14F-4D97-AF65-F5344CB8AC3E}">
        <p14:creationId xmlns:p14="http://schemas.microsoft.com/office/powerpoint/2010/main" val="2726997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Medication Forms </a:t>
            </a:r>
            <a:r>
              <a:rPr lang="en-IN" sz="2000" b="0" dirty="0" smtClean="0">
                <a:latin typeface="Times New Roman" panose="02020603050405020304" pitchFamily="18" charset="0"/>
                <a:ea typeface="ＭＳ Ｐゴシック"/>
                <a:cs typeface="ＭＳ Ｐゴシック" pitchFamily="-1" charset="-128"/>
              </a:rPr>
              <a:t>(8 of 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Common forms include: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Spray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Droplets can be deposited under the tongue</a:t>
            </a:r>
          </a:p>
        </p:txBody>
      </p:sp>
    </p:spTree>
    <p:extLst>
      <p:ext uri="{BB962C8B-B14F-4D97-AF65-F5344CB8AC3E}">
        <p14:creationId xmlns:p14="http://schemas.microsoft.com/office/powerpoint/2010/main" val="269626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72901" cy="1097279"/>
          </a:xfrm>
        </p:spPr>
        <p:txBody>
          <a:bodyPr tIns="91425">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The E</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T May Assist the Patient with Administration of Nitroglycerin Prescribed for Chest Pain</a:t>
            </a:r>
            <a:endParaRPr lang="en-US" altLang="en-US" sz="2800" dirty="0">
              <a:latin typeface="Times New Roman" panose="02020603050405020304" pitchFamily="18" charset="0"/>
              <a:ea typeface="ＭＳ Ｐゴシック"/>
            </a:endParaRPr>
          </a:p>
        </p:txBody>
      </p:sp>
      <p:sp>
        <p:nvSpPr>
          <p:cNvPr id="5" name="Text Placeholder 4"/>
          <p:cNvSpPr>
            <a:spLocks noGrp="1"/>
          </p:cNvSpPr>
          <p:nvPr>
            <p:ph type="body" idx="1"/>
          </p:nvPr>
        </p:nvSpPr>
        <p:spPr>
          <a:xfrm>
            <a:off x="457200" y="1600201"/>
            <a:ext cx="8229600" cy="433316"/>
          </a:xfrm>
        </p:spPr>
        <p:txBody>
          <a:bodyPr/>
          <a:lstStyle/>
          <a:p>
            <a:pPr marL="0" indent="0">
              <a:buNone/>
            </a:pPr>
            <a:r>
              <a:rPr lang="en-IN" altLang="en-US" sz="2000" dirty="0">
                <a:latin typeface="+mn-lt"/>
                <a:ea typeface="ＭＳ Ｐゴシック"/>
              </a:rPr>
              <a:t> Two Common Forms Are Tablet and </a:t>
            </a:r>
            <a:r>
              <a:rPr lang="en-IN" altLang="en-US" sz="2000" dirty="0" smtClean="0">
                <a:latin typeface="+mn-lt"/>
                <a:ea typeface="ＭＳ Ｐゴシック"/>
              </a:rPr>
              <a:t>Spray.</a:t>
            </a:r>
            <a:endParaRPr lang="en-US" sz="2000" dirty="0">
              <a:latin typeface="+mn-lt"/>
            </a:endParaRPr>
          </a:p>
        </p:txBody>
      </p:sp>
      <p:pic>
        <p:nvPicPr>
          <p:cNvPr id="4" name="Picture 2" descr="A capped compressible spray pump bottle labeled nitrolingual, and a smaller glass bottle with a screw ca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6612" y="2321068"/>
            <a:ext cx="5910776" cy="37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340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(1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For each medication, you must understand the following information: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Contraindications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Administration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Side effects</a:t>
            </a:r>
          </a:p>
        </p:txBody>
      </p:sp>
    </p:spTree>
    <p:extLst>
      <p:ext uri="{BB962C8B-B14F-4D97-AF65-F5344CB8AC3E}">
        <p14:creationId xmlns:p14="http://schemas.microsoft.com/office/powerpoint/2010/main" val="3815054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(2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most common uses of the drug in treating a specific condition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Geared toward relief of signs, symptoms, or specific conditions</a:t>
            </a:r>
          </a:p>
        </p:txBody>
      </p:sp>
    </p:spTree>
    <p:extLst>
      <p:ext uri="{BB962C8B-B14F-4D97-AF65-F5344CB8AC3E}">
        <p14:creationId xmlns:p14="http://schemas.microsoft.com/office/powerpoint/2010/main" val="1126771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(3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3695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Contraindications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Situations in which the drug should not be administered because of the harm it could cause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41155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(4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00024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amount of the drug that is given to the patient</a:t>
            </a:r>
          </a:p>
        </p:txBody>
      </p:sp>
    </p:spTree>
    <p:extLst>
      <p:ext uri="{BB962C8B-B14F-4D97-AF65-F5344CB8AC3E}">
        <p14:creationId xmlns:p14="http://schemas.microsoft.com/office/powerpoint/2010/main" val="4242524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(5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3695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Administration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route by which the medication is given to the patient</a:t>
            </a:r>
          </a:p>
        </p:txBody>
      </p:sp>
    </p:spTree>
    <p:extLst>
      <p:ext uri="{BB962C8B-B14F-4D97-AF65-F5344CB8AC3E}">
        <p14:creationId xmlns:p14="http://schemas.microsoft.com/office/powerpoint/2010/main" val="3051391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(6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Actions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effect the drug has on the body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t>
            </a:r>
            <a:r>
              <a:rPr lang="en-US" altLang="en-US" sz="2400" b="1" dirty="0">
                <a:solidFill>
                  <a:srgbClr val="000000"/>
                </a:solidFill>
                <a:latin typeface="Arial (Body)"/>
                <a:ea typeface="ＭＳ Ｐゴシック"/>
              </a:rPr>
              <a:t>therapeutic effect </a:t>
            </a:r>
            <a:r>
              <a:rPr lang="en-US" altLang="en-US" sz="2400" dirty="0">
                <a:solidFill>
                  <a:srgbClr val="000000"/>
                </a:solidFill>
                <a:latin typeface="Arial (Body)"/>
                <a:ea typeface="ＭＳ Ｐゴシック"/>
              </a:rPr>
              <a:t>is the intended positive response by the body.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a:t>
            </a:r>
            <a:r>
              <a:rPr lang="en-US" altLang="en-US" sz="2400" b="1" dirty="0">
                <a:solidFill>
                  <a:srgbClr val="000000"/>
                </a:solidFill>
                <a:latin typeface="Arial (Body)"/>
                <a:ea typeface="ＭＳ Ｐゴシック"/>
              </a:rPr>
              <a:t>mechanism of action </a:t>
            </a:r>
            <a:r>
              <a:rPr lang="en-US" altLang="en-US" sz="2400" dirty="0">
                <a:solidFill>
                  <a:srgbClr val="000000"/>
                </a:solidFill>
                <a:latin typeface="Arial (Body)"/>
                <a:ea typeface="ＭＳ Ｐゴシック"/>
              </a:rPr>
              <a:t>is how the drug works to create its effect on the body.</a:t>
            </a:r>
          </a:p>
        </p:txBody>
      </p:sp>
    </p:spTree>
    <p:extLst>
      <p:ext uri="{BB962C8B-B14F-4D97-AF65-F5344CB8AC3E}">
        <p14:creationId xmlns:p14="http://schemas.microsoft.com/office/powerpoint/2010/main" val="351538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Introduction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“Hurry!” </a:t>
            </a:r>
            <a:r>
              <a:rPr lang="en-US" altLang="en-US" sz="2400" dirty="0">
                <a:solidFill>
                  <a:srgbClr val="000000"/>
                </a:solidFill>
                <a:latin typeface="Arial (Body)"/>
                <a:ea typeface="ＭＳ Ｐゴシック"/>
              </a:rPr>
              <a:t>exclaims the woman kneeling next to the boy. </a:t>
            </a:r>
            <a:r>
              <a:rPr lang="en-US" altLang="en-US" sz="2400" dirty="0" smtClean="0">
                <a:solidFill>
                  <a:srgbClr val="000000"/>
                </a:solidFill>
                <a:latin typeface="Arial (Body)"/>
                <a:ea typeface="ＭＳ Ｐゴシック"/>
              </a:rPr>
              <a:t>“He </a:t>
            </a:r>
            <a:r>
              <a:rPr lang="en-US" altLang="en-US" sz="2400" dirty="0">
                <a:solidFill>
                  <a:srgbClr val="000000"/>
                </a:solidFill>
                <a:latin typeface="Arial (Body)"/>
                <a:ea typeface="ＭＳ Ｐゴシック"/>
              </a:rPr>
              <a:t>is allergic to bees. He was stung by a wasp! I </a:t>
            </a:r>
            <a:r>
              <a:rPr lang="en-US" altLang="en-US" sz="2400" dirty="0" smtClean="0">
                <a:solidFill>
                  <a:srgbClr val="000000"/>
                </a:solidFill>
                <a:latin typeface="Arial (Body)"/>
                <a:ea typeface="ＭＳ Ｐゴシック"/>
              </a:rPr>
              <a:t>don’t </a:t>
            </a:r>
            <a:r>
              <a:rPr lang="en-US" altLang="en-US" sz="2400" dirty="0">
                <a:solidFill>
                  <a:srgbClr val="000000"/>
                </a:solidFill>
                <a:latin typeface="Arial (Body)"/>
                <a:ea typeface="ＭＳ Ｐゴシック"/>
              </a:rPr>
              <a:t>know how to use his epinephrine injector</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21304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Essential Medication Information </a:t>
            </a:r>
            <a:r>
              <a:rPr lang="en-IN" sz="2000" b="0" dirty="0" smtClean="0">
                <a:latin typeface="Times New Roman" panose="02020603050405020304" pitchFamily="18" charset="0"/>
                <a:ea typeface="ＭＳ Ｐゴシック"/>
                <a:cs typeface="ＭＳ Ｐゴシック" pitchFamily="-1" charset="-128"/>
              </a:rPr>
              <a:t>(7 of 7)</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Side Effects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Actions that are not desired and that occur in addition to the desired therapeutic effects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May be predictable or unpredictable</a:t>
            </a:r>
          </a:p>
        </p:txBody>
      </p:sp>
    </p:spTree>
    <p:extLst>
      <p:ext uri="{BB962C8B-B14F-4D97-AF65-F5344CB8AC3E}">
        <p14:creationId xmlns:p14="http://schemas.microsoft.com/office/powerpoint/2010/main" val="1339267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2800" dirty="0">
                <a:latin typeface="Times New Roman" panose="02020603050405020304" pitchFamily="18" charset="0"/>
                <a:ea typeface="ＭＳ Ｐゴシック"/>
                <a:cs typeface="ＭＳ Ｐゴシック" pitchFamily="-1" charset="-128"/>
              </a:rPr>
              <a:t>Click on the Term That </a:t>
            </a:r>
            <a:r>
              <a:rPr lang="en-US" sz="2800" dirty="0" smtClean="0">
                <a:latin typeface="Times New Roman" panose="02020603050405020304" pitchFamily="18" charset="0"/>
                <a:ea typeface="ＭＳ Ｐゴシック"/>
                <a:cs typeface="ＭＳ Ｐゴシック" pitchFamily="-1" charset="-128"/>
              </a:rPr>
              <a:t>is </a:t>
            </a:r>
            <a:r>
              <a:rPr lang="en-US" sz="2800" dirty="0">
                <a:latin typeface="Times New Roman" panose="02020603050405020304" pitchFamily="18" charset="0"/>
                <a:ea typeface="ＭＳ Ｐゴシック"/>
                <a:cs typeface="ＭＳ Ｐゴシック" pitchFamily="-1" charset="-128"/>
              </a:rPr>
              <a:t>Used to Describe Reasons Why a Medication Must Not Be Given to a Patient</a:t>
            </a:r>
          </a:p>
        </p:txBody>
      </p:sp>
      <p:sp>
        <p:nvSpPr>
          <p:cNvPr id="3" name="Content Placeholder 2"/>
          <p:cNvSpPr>
            <a:spLocks noGrp="1"/>
          </p:cNvSpPr>
          <p:nvPr>
            <p:ph idx="1"/>
          </p:nvPr>
        </p:nvSpPr>
        <p:spPr>
          <a:xfrm>
            <a:off x="457200" y="1627073"/>
            <a:ext cx="8229600" cy="711176"/>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Side effects</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468888"/>
            <a:ext cx="8229600" cy="711176"/>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Indications</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363848"/>
            <a:ext cx="8229600" cy="711176"/>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Actions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4205595"/>
            <a:ext cx="8229600" cy="711176"/>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Contraindications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969435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54571"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(1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Follow these steps in administering medication: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Obtain an order from medical direction.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Select the proper medication.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Verify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prescription.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Check the expiration date.</a:t>
            </a:r>
          </a:p>
        </p:txBody>
      </p:sp>
    </p:spTree>
    <p:extLst>
      <p:ext uri="{BB962C8B-B14F-4D97-AF65-F5344CB8AC3E}">
        <p14:creationId xmlns:p14="http://schemas.microsoft.com/office/powerpoint/2010/main" val="1388903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54571"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(2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Follow these steps in administering medication</a:t>
            </a:r>
            <a:r>
              <a:rPr lang="en-US" altLang="en-US" sz="2400" dirty="0" smtClean="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Check </a:t>
            </a:r>
            <a:r>
              <a:rPr lang="en-US" altLang="en-US" sz="2400" dirty="0">
                <a:solidFill>
                  <a:srgbClr val="000000"/>
                </a:solidFill>
                <a:latin typeface="Arial (Body)"/>
                <a:ea typeface="ＭＳ Ｐゴシック"/>
              </a:rPr>
              <a:t>for discoloration or impurities.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Verify the form, route, and dose.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Check the Five Rights of medication administration.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Document medication administration.</a:t>
            </a:r>
          </a:p>
        </p:txBody>
      </p:sp>
    </p:spTree>
    <p:extLst>
      <p:ext uri="{BB962C8B-B14F-4D97-AF65-F5344CB8AC3E}">
        <p14:creationId xmlns:p14="http://schemas.microsoft.com/office/powerpoint/2010/main" val="1306979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69086"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(3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Obtain an Order from Medical Direction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Every medication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administer or assist with requires an order from medical direction.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order may be obtained on-line or off-line.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Verify an on-line order by restating it.</a:t>
            </a:r>
          </a:p>
        </p:txBody>
      </p:sp>
    </p:spTree>
    <p:extLst>
      <p:ext uri="{BB962C8B-B14F-4D97-AF65-F5344CB8AC3E}">
        <p14:creationId xmlns:p14="http://schemas.microsoft.com/office/powerpoint/2010/main" val="195064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54571"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(4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Select the Proper Medication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Read the label carefully.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Many medications have several trade names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012056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3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(5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73890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Verify the Patient’s Prescription for Patient-Assisted Administration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When assisting with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medication, verify that the medication to be given is prescribed to them.</a:t>
            </a:r>
          </a:p>
        </p:txBody>
      </p:sp>
    </p:spTree>
    <p:extLst>
      <p:ext uri="{BB962C8B-B14F-4D97-AF65-F5344CB8AC3E}">
        <p14:creationId xmlns:p14="http://schemas.microsoft.com/office/powerpoint/2010/main" val="1679132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54571"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(6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00024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Check the Expiration Date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administer expired medications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29157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98114"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(7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Check for Discoloration or Impurities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Inspect for discoloration and cloudiness.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give discolored or cloudy medications.</a:t>
            </a:r>
          </a:p>
        </p:txBody>
      </p:sp>
    </p:spTree>
    <p:extLst>
      <p:ext uri="{BB962C8B-B14F-4D97-AF65-F5344CB8AC3E}">
        <p14:creationId xmlns:p14="http://schemas.microsoft.com/office/powerpoint/2010/main" val="3426230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3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(8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Verify the Form, Route, and Dose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the proper form for the route selected.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Make sure the label matches the order from medical direction.</a:t>
            </a:r>
          </a:p>
        </p:txBody>
      </p:sp>
    </p:spTree>
    <p:extLst>
      <p:ext uri="{BB962C8B-B14F-4D97-AF65-F5344CB8AC3E}">
        <p14:creationId xmlns:p14="http://schemas.microsoft.com/office/powerpoint/2010/main" val="33417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is your initial impression of how serious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condition is?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is epinephrine beneficial to a patient with a serious allergic reaction?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would you need to know about epinephrine before administering it?</a:t>
            </a:r>
          </a:p>
        </p:txBody>
      </p:sp>
    </p:spTree>
    <p:extLst>
      <p:ext uri="{BB962C8B-B14F-4D97-AF65-F5344CB8AC3E}">
        <p14:creationId xmlns:p14="http://schemas.microsoft.com/office/powerpoint/2010/main" val="2102799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69086"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(9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1"/>
            <a:ext cx="8229600" cy="533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 Administration: The Five “Rights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154184"/>
            <a:ext cx="8229600" cy="2307766"/>
          </a:xfrm>
        </p:spPr>
        <p:txBody>
          <a:bodyPr/>
          <a:lstStyle/>
          <a:p>
            <a:pPr marL="741553" lvl="1" indent="-428371" eaLnBrk="0" fontAlgn="base" hangingPunct="0">
              <a:spcAft>
                <a:spcPct val="0"/>
              </a:spcAft>
              <a:buSzPts val="2400"/>
              <a:buFont typeface="Arial" panose="020B0604020202020204" pitchFamily="34" charset="0"/>
              <a:buAutoNum type="arabicPeriod"/>
            </a:pPr>
            <a:r>
              <a:rPr lang="en-US" altLang="en-US" sz="2400" dirty="0">
                <a:solidFill>
                  <a:srgbClr val="000000"/>
                </a:solidFill>
                <a:latin typeface="Arial (Body)"/>
                <a:ea typeface="ＭＳ Ｐゴシック"/>
              </a:rPr>
              <a:t>Right patient</a:t>
            </a:r>
          </a:p>
          <a:p>
            <a:pPr marL="741553" lvl="1" indent="-428371" eaLnBrk="0" fontAlgn="base" hangingPunct="0">
              <a:spcAft>
                <a:spcPct val="0"/>
              </a:spcAft>
              <a:buSzPts val="2400"/>
              <a:buFont typeface="Arial" panose="020B0604020202020204" pitchFamily="34" charset="0"/>
              <a:buAutoNum type="arabicPeriod"/>
            </a:pPr>
            <a:r>
              <a:rPr lang="en-US" altLang="en-US" sz="2400" dirty="0">
                <a:solidFill>
                  <a:srgbClr val="000000"/>
                </a:solidFill>
                <a:latin typeface="Arial (Body)"/>
                <a:ea typeface="ＭＳ Ｐゴシック"/>
              </a:rPr>
              <a:t>Right medication</a:t>
            </a:r>
          </a:p>
          <a:p>
            <a:pPr marL="741553" lvl="1" indent="-428371" eaLnBrk="0" fontAlgn="base" hangingPunct="0">
              <a:spcAft>
                <a:spcPct val="0"/>
              </a:spcAft>
              <a:buSzPts val="2400"/>
              <a:buFont typeface="Arial" panose="020B0604020202020204" pitchFamily="34" charset="0"/>
              <a:buAutoNum type="arabicPeriod"/>
            </a:pPr>
            <a:r>
              <a:rPr lang="en-US" altLang="en-US" sz="2400" dirty="0">
                <a:solidFill>
                  <a:srgbClr val="000000"/>
                </a:solidFill>
                <a:latin typeface="Arial (Body)"/>
                <a:ea typeface="ＭＳ Ｐゴシック"/>
              </a:rPr>
              <a:t>Right route</a:t>
            </a:r>
          </a:p>
          <a:p>
            <a:pPr marL="741553" lvl="1" indent="-428371" eaLnBrk="0" fontAlgn="base" hangingPunct="0">
              <a:spcAft>
                <a:spcPct val="0"/>
              </a:spcAft>
              <a:buSzPts val="2400"/>
              <a:buFont typeface="Arial" panose="020B0604020202020204" pitchFamily="34" charset="0"/>
              <a:buAutoNum type="arabicPeriod"/>
            </a:pPr>
            <a:r>
              <a:rPr lang="en-US" altLang="en-US" sz="2400" dirty="0">
                <a:solidFill>
                  <a:srgbClr val="000000"/>
                </a:solidFill>
                <a:latin typeface="Arial (Body)"/>
                <a:ea typeface="ＭＳ Ｐゴシック"/>
              </a:rPr>
              <a:t>Right dose</a:t>
            </a:r>
          </a:p>
          <a:p>
            <a:pPr marL="741553" lvl="1" indent="-428371" eaLnBrk="0" fontAlgn="base" hangingPunct="0">
              <a:spcAft>
                <a:spcPct val="0"/>
              </a:spcAft>
              <a:buSzPts val="2400"/>
              <a:buFont typeface="Arial" panose="020B0604020202020204" pitchFamily="34" charset="0"/>
              <a:buAutoNum type="arabicPeriod"/>
            </a:pPr>
            <a:r>
              <a:rPr lang="en-US" altLang="en-US" sz="2400" dirty="0">
                <a:solidFill>
                  <a:srgbClr val="000000"/>
                </a:solidFill>
                <a:latin typeface="Arial (Body)"/>
                <a:ea typeface="ＭＳ Ｐゴシック"/>
              </a:rPr>
              <a:t>Right </a:t>
            </a:r>
            <a:r>
              <a:rPr lang="en-US" altLang="en-US" sz="2400" dirty="0" smtClean="0">
                <a:solidFill>
                  <a:srgbClr val="000000"/>
                </a:solidFill>
                <a:latin typeface="Arial (Body)"/>
                <a:ea typeface="ＭＳ Ｐゴシック"/>
              </a:rPr>
              <a:t>time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24160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852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Key Steps in Administering Medication </a:t>
            </a:r>
            <a:r>
              <a:rPr lang="en-IN" sz="2000" b="0" dirty="0" smtClean="0">
                <a:latin typeface="Times New Roman" panose="02020603050405020304" pitchFamily="18" charset="0"/>
                <a:ea typeface="ＭＳ Ｐゴシック"/>
                <a:cs typeface="ＭＳ Ｐゴシック" pitchFamily="-1" charset="-128"/>
              </a:rPr>
              <a:t>(10 of 10)</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Documentation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Drug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Route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Changes in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condition</a:t>
            </a:r>
          </a:p>
        </p:txBody>
      </p:sp>
    </p:spTree>
    <p:extLst>
      <p:ext uri="{BB962C8B-B14F-4D97-AF65-F5344CB8AC3E}">
        <p14:creationId xmlns:p14="http://schemas.microsoft.com/office/powerpoint/2010/main" val="344975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54571"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Reassessment Following Administration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You must reassess the patient after medication administration for: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Airway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Respirations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Pulse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Skin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Blood pressure</a:t>
            </a:r>
          </a:p>
        </p:txBody>
      </p:sp>
    </p:spTree>
    <p:extLst>
      <p:ext uri="{BB962C8B-B14F-4D97-AF65-F5344CB8AC3E}">
        <p14:creationId xmlns:p14="http://schemas.microsoft.com/office/powerpoint/2010/main" val="1394824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83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Reassessment Following Administration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You must reassess the patient after medication administration for</a:t>
            </a:r>
            <a:r>
              <a:rPr lang="en-US" altLang="en-US" sz="2400" dirty="0" smtClean="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endParaRPr lang="en-US" altLang="en-US" sz="2400" baseline="-250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Change in complaints/relief of signs and symptoms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Medication side effects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Change in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condition</a:t>
            </a:r>
          </a:p>
        </p:txBody>
      </p:sp>
    </p:spTree>
    <p:extLst>
      <p:ext uri="{BB962C8B-B14F-4D97-AF65-F5344CB8AC3E}">
        <p14:creationId xmlns:p14="http://schemas.microsoft.com/office/powerpoint/2010/main" val="1827219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Sources of Medication Information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American Hospital Formulary Service</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Drug </a:t>
            </a:r>
            <a:r>
              <a:rPr lang="en-US" altLang="en-US" sz="2400" dirty="0">
                <a:solidFill>
                  <a:srgbClr val="000000"/>
                </a:solidFill>
                <a:latin typeface="Arial (Body)"/>
                <a:ea typeface="ＭＳ Ｐゴシック"/>
              </a:rPr>
              <a:t>Evaluation</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Physicians’ </a:t>
            </a:r>
            <a:r>
              <a:rPr lang="en-US" altLang="en-US" sz="2400" dirty="0">
                <a:solidFill>
                  <a:srgbClr val="000000"/>
                </a:solidFill>
                <a:latin typeface="Arial (Body)"/>
                <a:ea typeface="ＭＳ Ｐゴシック"/>
              </a:rPr>
              <a:t>Desk Reference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Package </a:t>
            </a:r>
            <a:r>
              <a:rPr lang="en-US" altLang="en-US" sz="2400" dirty="0" smtClean="0">
                <a:solidFill>
                  <a:srgbClr val="000000"/>
                </a:solidFill>
                <a:latin typeface="Arial (Body)"/>
                <a:ea typeface="ＭＳ Ｐゴシック"/>
              </a:rPr>
              <a:t>inserts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Poison control centers</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pocket </a:t>
            </a:r>
            <a:r>
              <a:rPr lang="en-US" altLang="en-US" sz="2400" dirty="0">
                <a:solidFill>
                  <a:srgbClr val="000000"/>
                </a:solidFill>
                <a:latin typeface="Arial (Body)"/>
                <a:ea typeface="ＭＳ Ｐゴシック"/>
              </a:rPr>
              <a:t>drug reference guide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ePocrates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Other medical director approved web sites</a:t>
            </a:r>
          </a:p>
        </p:txBody>
      </p:sp>
    </p:spTree>
    <p:extLst>
      <p:ext uri="{BB962C8B-B14F-4D97-AF65-F5344CB8AC3E}">
        <p14:creationId xmlns:p14="http://schemas.microsoft.com/office/powerpoint/2010/main" val="2956678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As </a:t>
            </a:r>
            <a:r>
              <a:rPr lang="en-US" altLang="en-US" sz="2400" dirty="0" smtClean="0">
                <a:solidFill>
                  <a:srgbClr val="000000"/>
                </a:solidFill>
                <a:latin typeface="Arial (Body)"/>
                <a:ea typeface="ＭＳ Ｐゴシック"/>
              </a:rPr>
              <a:t>Nate’s </a:t>
            </a:r>
            <a:r>
              <a:rPr lang="en-US" altLang="en-US" sz="2400" dirty="0">
                <a:solidFill>
                  <a:srgbClr val="000000"/>
                </a:solidFill>
                <a:latin typeface="Arial (Body)"/>
                <a:ea typeface="ＭＳ Ｐゴシック"/>
              </a:rPr>
              <a:t>partner assists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ventilations, Nate mentally reviews the protocol for anaphylaxis, which allows him to administer a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epinephrine pen in such circumstances. He confirms that the medication belongs to the patient, and checks the name, dosage, and expiration date.</a:t>
            </a:r>
          </a:p>
        </p:txBody>
      </p:sp>
    </p:spTree>
    <p:extLst>
      <p:ext uri="{BB962C8B-B14F-4D97-AF65-F5344CB8AC3E}">
        <p14:creationId xmlns:p14="http://schemas.microsoft.com/office/powerpoint/2010/main" val="3185501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He administers the drug by the intramuscular route, and prepares to repeat the primary assessment and perform a secondary assessment. Fortunately, the epinephrine begins working quickly, but Nate knows that its effects are short-lived, and that they must work quickly to get the patient to the hospital.</a:t>
            </a:r>
          </a:p>
        </p:txBody>
      </p:sp>
    </p:spTree>
    <p:extLst>
      <p:ext uri="{BB962C8B-B14F-4D97-AF65-F5344CB8AC3E}">
        <p14:creationId xmlns:p14="http://schemas.microsoft.com/office/powerpoint/2010/main" val="74743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Summary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 administration is a considerable responsibility.</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give medications only under medical direction.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You must understand the indications, contraindications, dose, administration route and form, actions, and side effects.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Always utilize the Five Rights of Medication Administration.</a:t>
            </a:r>
          </a:p>
        </p:txBody>
      </p:sp>
    </p:spTree>
    <p:extLst>
      <p:ext uri="{BB962C8B-B14F-4D97-AF65-F5344CB8AC3E}">
        <p14:creationId xmlns:p14="http://schemas.microsoft.com/office/powerpoint/2010/main" val="14031463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796143"/>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Contraindications are reasons that you would not administer a medication to a patient, because of the harm that could be done.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221567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780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Side effects are the unintended effects of a drug that is given, which may either be predictable or unpredictable.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188861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Ts </a:t>
            </a:r>
            <a:r>
              <a:rPr lang="en-US" altLang="en-US" sz="2400" dirty="0">
                <a:solidFill>
                  <a:srgbClr val="000000"/>
                </a:solidFill>
                <a:latin typeface="Arial (Body)"/>
                <a:ea typeface="ＭＳ Ｐゴシック"/>
              </a:rPr>
              <a:t>administer or assist in the administration of medications.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You must be completely familiar with medications and the proper procedures for giving them.</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Medications are administered under medical direction.</a:t>
            </a:r>
          </a:p>
        </p:txBody>
      </p:sp>
    </p:spTree>
    <p:extLst>
      <p:ext uri="{BB962C8B-B14F-4D97-AF65-F5344CB8AC3E}">
        <p14:creationId xmlns:p14="http://schemas.microsoft.com/office/powerpoint/2010/main" val="549714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780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Indications are reasons why the drug would be given in the treatment of a disease or condition.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4749020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505857"/>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Actions are the way in which a drug has a therapeutic effect on the </a:t>
            </a:r>
            <a:r>
              <a:rPr lang="en-US" altLang="en-US" sz="2400" kern="1200" dirty="0" smtClean="0">
                <a:solidFill>
                  <a:srgbClr val="000000"/>
                </a:solidFill>
                <a:latin typeface="Arial (Body)"/>
                <a:ea typeface="ＭＳ Ｐゴシック" panose="020B0600070205080204" pitchFamily="34" charset="-128"/>
              </a:rPr>
              <a:t>body.</a:t>
            </a:r>
            <a:endParaRPr lang="en-US" altLang="en-US" sz="2400" kern="1200" dirty="0">
              <a:solidFill>
                <a:srgbClr val="000000"/>
              </a:solidFill>
              <a:latin typeface="Arial (Body)"/>
              <a:ea typeface="ＭＳ Ｐゴシック" panose="020B0600070205080204" pitchFamily="34" charset="-128"/>
            </a:endParaRP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8069303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Administering Medications </a:t>
            </a:r>
            <a:r>
              <a:rPr lang="en-IN"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drug, or medication, is a chemical that is used to treat or prevent a disease or condition.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study of drugs is called </a:t>
            </a:r>
            <a:r>
              <a:rPr lang="en-US" altLang="en-US" sz="2400" dirty="0" smtClean="0">
                <a:solidFill>
                  <a:srgbClr val="000000"/>
                </a:solidFill>
                <a:latin typeface="Arial (Body)"/>
                <a:ea typeface="ＭＳ Ｐゴシック"/>
              </a:rPr>
              <a:t>pharmacology.</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With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medication </a:t>
            </a:r>
            <a:r>
              <a:rPr lang="en-US" altLang="en-US" sz="2400" dirty="0">
                <a:solidFill>
                  <a:srgbClr val="000000"/>
                </a:solidFill>
                <a:latin typeface="Arial (Body)"/>
                <a:ea typeface="ＭＳ Ｐゴシック"/>
              </a:rPr>
              <a:t>administration, it is common for the medications to be carried on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unit</a:t>
            </a:r>
            <a:r>
              <a:rPr lang="en-US" altLang="en-US" sz="2400" dirty="0">
                <a:solidFill>
                  <a:srgbClr val="000000"/>
                </a:solidFill>
                <a:latin typeface="Arial (Body)"/>
                <a:ea typeface="ＭＳ Ｐゴシック"/>
              </a:rPr>
              <a:t>.</a:t>
            </a:r>
          </a:p>
        </p:txBody>
      </p:sp>
    </p:spTree>
    <p:extLst>
      <p:ext uri="{BB962C8B-B14F-4D97-AF65-F5344CB8AC3E}">
        <p14:creationId xmlns:p14="http://schemas.microsoft.com/office/powerpoint/2010/main" val="84788882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8648</TotalTime>
  <Words>8414</Words>
  <Application>Microsoft Office PowerPoint</Application>
  <PresentationFormat>On-screen Show (4:3)</PresentationFormat>
  <Paragraphs>757</Paragraphs>
  <Slides>82</Slides>
  <Notes>74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 (1 of 2)</vt:lpstr>
      <vt:lpstr>Setting the Stage (2 of 2)</vt:lpstr>
      <vt:lpstr>Case Study Introduction (1 of 2)</vt:lpstr>
      <vt:lpstr>Case Study Introduction (2 of 2)</vt:lpstr>
      <vt:lpstr>Case Study (1 of 3)</vt:lpstr>
      <vt:lpstr>Introduction</vt:lpstr>
      <vt:lpstr>Administering Medications (1 of 3)</vt:lpstr>
      <vt:lpstr>Administering Medications (2 of 3)</vt:lpstr>
      <vt:lpstr>Administering Medications (3 of 3)</vt:lpstr>
      <vt:lpstr>Medications the E M T Commonly Administers (1 of 12)</vt:lpstr>
      <vt:lpstr>Medications the E M T Commonly Administers (2 of 12)</vt:lpstr>
      <vt:lpstr>Medications the E M T Commonly Administers (3 of 12)</vt:lpstr>
      <vt:lpstr>Medications the E M3T Commonly Administers (4 of 12)</vt:lpstr>
      <vt:lpstr>Medications the E M T Commonly Administers (5 of 12)</vt:lpstr>
      <vt:lpstr>Medications the E M T Commonly Administers (6 of 12)</vt:lpstr>
      <vt:lpstr>Medications the E M T Commonly Administers (7 of 12)</vt:lpstr>
      <vt:lpstr>Medications the E M T Commonly Administers (8 of 12)</vt:lpstr>
      <vt:lpstr>Medications the E M T Commonly Administers (9 of 12)</vt:lpstr>
      <vt:lpstr>Medications the E M T Commonly Administers (10 of 12)</vt:lpstr>
      <vt:lpstr>Medications the E M T Commonly Administers (11 of 12)</vt:lpstr>
      <vt:lpstr>Medications the E M T Commonly Administers (12 of 12)</vt:lpstr>
      <vt:lpstr>Case Study (2 of 3)</vt:lpstr>
      <vt:lpstr>Case Study (3 of 3)</vt:lpstr>
      <vt:lpstr>Medication Names (1 of 2)</vt:lpstr>
      <vt:lpstr>Medication Names (2 of 2)</vt:lpstr>
      <vt:lpstr>Table 14-1 Common Generic and Trade Medication Names (1 of 2)</vt:lpstr>
      <vt:lpstr>Table 14-1 Common Generic and Trade Medication Names (2 of 2)</vt:lpstr>
      <vt:lpstr>Routes of Administration (1 of 8)</vt:lpstr>
      <vt:lpstr>Routes of Administration (2 of 8)</vt:lpstr>
      <vt:lpstr>Routes of Administration (3 of 8)</vt:lpstr>
      <vt:lpstr>Routes of Administration (4 of 8)</vt:lpstr>
      <vt:lpstr>Routes of Administration (5 of 8)</vt:lpstr>
      <vt:lpstr>Routes of Administration (6 of 8)</vt:lpstr>
      <vt:lpstr>Routes of Administration (7 of 8)</vt:lpstr>
      <vt:lpstr>Routes of Administration (8 of 8)</vt:lpstr>
      <vt:lpstr>Medication Forms (1 of 8)</vt:lpstr>
      <vt:lpstr>Aspirin, in Pill Form, May Be Administered for Chest Pain When a Heart Attack Is Suspected</vt:lpstr>
      <vt:lpstr>Medication Forms (2 of 8)</vt:lpstr>
      <vt:lpstr>The Epinephrine Auto-Injector May Be Prescribed for Patients with a History of Severe Allergic or Anaphylactic Reaction</vt:lpstr>
      <vt:lpstr>Medication Forms (3 of 8)</vt:lpstr>
      <vt:lpstr>Oral Glucose is a Viscous Gel Used in Acute Diabetic Emergencies. It is Carried on the E M S Unit</vt:lpstr>
      <vt:lpstr>Medication Forms (4 of 8)</vt:lpstr>
      <vt:lpstr>Activated Charcoal is Administered in Suspension Form and is Carried on Some E M S Units. It May Be Used in Poisoning and Overdose Emergencies</vt:lpstr>
      <vt:lpstr>Medication Forms (5 of 8)</vt:lpstr>
      <vt:lpstr>A Metered-Dose Inhaler or a Metered-Dose Inhaler with a Spacer May Be Prescribed for Respiratory Conditions</vt:lpstr>
      <vt:lpstr>Medication Forms (6 of 8)</vt:lpstr>
      <vt:lpstr>Nebulized Medications May Be Administered by a Small-Volume Nebulizer, Through Either a Mouthpiece or a Face Mask</vt:lpstr>
      <vt:lpstr>Medication Forms (7 of 8)</vt:lpstr>
      <vt:lpstr>The Gas Oxygen is Considered a Medication</vt:lpstr>
      <vt:lpstr>Medication Forms (8 of 8)</vt:lpstr>
      <vt:lpstr>The E M T May Assist the Patient with Administration of Nitroglycerin Prescribed for Chest Pain</vt:lpstr>
      <vt:lpstr>Essential Medication Information (1 of 7)</vt:lpstr>
      <vt:lpstr>Essential Medication Information (2 of 7)</vt:lpstr>
      <vt:lpstr>Essential Medication Information (3 of 7)</vt:lpstr>
      <vt:lpstr>Essential Medication Information (4 of 7)</vt:lpstr>
      <vt:lpstr>Essential Medication Information (5 of 7)</vt:lpstr>
      <vt:lpstr>Essential Medication Information (6 of 7)</vt:lpstr>
      <vt:lpstr>Essential Medication Information (7 of 7)</vt:lpstr>
      <vt:lpstr>Click on the Term That is Used to Describe Reasons Why a Medication Must Not Be Given to a Patient</vt:lpstr>
      <vt:lpstr>Key Steps in Administering Medication (1 of 10)</vt:lpstr>
      <vt:lpstr>Key Steps in Administering Medication (2 of 10)</vt:lpstr>
      <vt:lpstr>Key Steps in Administering Medication (3 of 10)</vt:lpstr>
      <vt:lpstr>Key Steps in Administering Medication (4 of 10)</vt:lpstr>
      <vt:lpstr>Key Steps in Administering Medication (5 of 10)</vt:lpstr>
      <vt:lpstr>Key Steps in Administering Medication (6 of 10)</vt:lpstr>
      <vt:lpstr>Key Steps in Administering Medication (7 of 10)</vt:lpstr>
      <vt:lpstr>Key Steps in Administering Medication (8 of 10)</vt:lpstr>
      <vt:lpstr>Key Steps in Administering Medication (9 of 10)</vt:lpstr>
      <vt:lpstr>Key Steps in Administering Medication (10 of 10)</vt:lpstr>
      <vt:lpstr>Reassessment Following Administration (1 of 2)</vt:lpstr>
      <vt:lpstr>Reassessment Following Administration (2 of 2)</vt:lpstr>
      <vt:lpstr>Sources of Medication Information</vt:lpstr>
      <vt:lpstr>Case Study Conclusion (1 of 2)</vt:lpstr>
      <vt:lpstr>Case Study Conclusion (2 of 2)</vt:lpstr>
      <vt:lpstr>Summary</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905</cp:revision>
  <dcterms:modified xsi:type="dcterms:W3CDTF">2018-02-07T14:12:10Z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