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79"/>
  </p:notesMasterIdLst>
  <p:handoutMasterIdLst>
    <p:handoutMasterId r:id="rId280"/>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581"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58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583"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444" r:id="rId141"/>
    <p:sldId id="445" r:id="rId142"/>
    <p:sldId id="446" r:id="rId143"/>
    <p:sldId id="447" r:id="rId144"/>
    <p:sldId id="448" r:id="rId145"/>
    <p:sldId id="449" r:id="rId146"/>
    <p:sldId id="450" r:id="rId147"/>
    <p:sldId id="451" r:id="rId148"/>
    <p:sldId id="452" r:id="rId149"/>
    <p:sldId id="453" r:id="rId150"/>
    <p:sldId id="454" r:id="rId151"/>
    <p:sldId id="455" r:id="rId152"/>
    <p:sldId id="456" r:id="rId153"/>
    <p:sldId id="457" r:id="rId154"/>
    <p:sldId id="458" r:id="rId155"/>
    <p:sldId id="459" r:id="rId156"/>
    <p:sldId id="460" r:id="rId157"/>
    <p:sldId id="461" r:id="rId158"/>
    <p:sldId id="462" r:id="rId159"/>
    <p:sldId id="463" r:id="rId160"/>
    <p:sldId id="464" r:id="rId161"/>
    <p:sldId id="465" r:id="rId162"/>
    <p:sldId id="466" r:id="rId163"/>
    <p:sldId id="467" r:id="rId164"/>
    <p:sldId id="468" r:id="rId165"/>
    <p:sldId id="469" r:id="rId166"/>
    <p:sldId id="470" r:id="rId167"/>
    <p:sldId id="471" r:id="rId168"/>
    <p:sldId id="578" r:id="rId169"/>
    <p:sldId id="472" r:id="rId170"/>
    <p:sldId id="579" r:id="rId171"/>
    <p:sldId id="473" r:id="rId172"/>
    <p:sldId id="584" r:id="rId173"/>
    <p:sldId id="475" r:id="rId174"/>
    <p:sldId id="476" r:id="rId175"/>
    <p:sldId id="477" r:id="rId176"/>
    <p:sldId id="478" r:id="rId177"/>
    <p:sldId id="479" r:id="rId178"/>
    <p:sldId id="480" r:id="rId179"/>
    <p:sldId id="481" r:id="rId180"/>
    <p:sldId id="482" r:id="rId181"/>
    <p:sldId id="483" r:id="rId182"/>
    <p:sldId id="484" r:id="rId183"/>
    <p:sldId id="585" r:id="rId184"/>
    <p:sldId id="486" r:id="rId185"/>
    <p:sldId id="487" r:id="rId186"/>
    <p:sldId id="488" r:id="rId187"/>
    <p:sldId id="489" r:id="rId188"/>
    <p:sldId id="490" r:id="rId189"/>
    <p:sldId id="491" r:id="rId190"/>
    <p:sldId id="492" r:id="rId191"/>
    <p:sldId id="493" r:id="rId192"/>
    <p:sldId id="494" r:id="rId193"/>
    <p:sldId id="495" r:id="rId194"/>
    <p:sldId id="496" r:id="rId195"/>
    <p:sldId id="497" r:id="rId196"/>
    <p:sldId id="498" r:id="rId197"/>
    <p:sldId id="499" r:id="rId198"/>
    <p:sldId id="500" r:id="rId199"/>
    <p:sldId id="501" r:id="rId200"/>
    <p:sldId id="502" r:id="rId201"/>
    <p:sldId id="503" r:id="rId202"/>
    <p:sldId id="504" r:id="rId203"/>
    <p:sldId id="505" r:id="rId204"/>
    <p:sldId id="506" r:id="rId205"/>
    <p:sldId id="507" r:id="rId206"/>
    <p:sldId id="508" r:id="rId207"/>
    <p:sldId id="509" r:id="rId208"/>
    <p:sldId id="510" r:id="rId209"/>
    <p:sldId id="511" r:id="rId210"/>
    <p:sldId id="512" r:id="rId211"/>
    <p:sldId id="513" r:id="rId212"/>
    <p:sldId id="580" r:id="rId213"/>
    <p:sldId id="514" r:id="rId214"/>
    <p:sldId id="515" r:id="rId215"/>
    <p:sldId id="516" r:id="rId216"/>
    <p:sldId id="517" r:id="rId217"/>
    <p:sldId id="518" r:id="rId218"/>
    <p:sldId id="519" r:id="rId219"/>
    <p:sldId id="520" r:id="rId220"/>
    <p:sldId id="521" r:id="rId221"/>
    <p:sldId id="522" r:id="rId222"/>
    <p:sldId id="523" r:id="rId223"/>
    <p:sldId id="586" r:id="rId224"/>
    <p:sldId id="525" r:id="rId225"/>
    <p:sldId id="526" r:id="rId226"/>
    <p:sldId id="527" r:id="rId227"/>
    <p:sldId id="528" r:id="rId228"/>
    <p:sldId id="529" r:id="rId229"/>
    <p:sldId id="530" r:id="rId230"/>
    <p:sldId id="531" r:id="rId231"/>
    <p:sldId id="532" r:id="rId232"/>
    <p:sldId id="533" r:id="rId233"/>
    <p:sldId id="534" r:id="rId234"/>
    <p:sldId id="535" r:id="rId235"/>
    <p:sldId id="536" r:id="rId236"/>
    <p:sldId id="537" r:id="rId237"/>
    <p:sldId id="538" r:id="rId238"/>
    <p:sldId id="539" r:id="rId239"/>
    <p:sldId id="540" r:id="rId240"/>
    <p:sldId id="541" r:id="rId241"/>
    <p:sldId id="542" r:id="rId242"/>
    <p:sldId id="543" r:id="rId243"/>
    <p:sldId id="544" r:id="rId244"/>
    <p:sldId id="545" r:id="rId245"/>
    <p:sldId id="546" r:id="rId246"/>
    <p:sldId id="547" r:id="rId247"/>
    <p:sldId id="548" r:id="rId248"/>
    <p:sldId id="549" r:id="rId249"/>
    <p:sldId id="550" r:id="rId250"/>
    <p:sldId id="551" r:id="rId251"/>
    <p:sldId id="587" r:id="rId252"/>
    <p:sldId id="553" r:id="rId253"/>
    <p:sldId id="554" r:id="rId254"/>
    <p:sldId id="555" r:id="rId255"/>
    <p:sldId id="556" r:id="rId256"/>
    <p:sldId id="557" r:id="rId257"/>
    <p:sldId id="558" r:id="rId258"/>
    <p:sldId id="559" r:id="rId259"/>
    <p:sldId id="560" r:id="rId260"/>
    <p:sldId id="561" r:id="rId261"/>
    <p:sldId id="562" r:id="rId262"/>
    <p:sldId id="563" r:id="rId263"/>
    <p:sldId id="564" r:id="rId264"/>
    <p:sldId id="565" r:id="rId265"/>
    <p:sldId id="566" r:id="rId266"/>
    <p:sldId id="567" r:id="rId267"/>
    <p:sldId id="568" r:id="rId268"/>
    <p:sldId id="569" r:id="rId269"/>
    <p:sldId id="570" r:id="rId270"/>
    <p:sldId id="571" r:id="rId271"/>
    <p:sldId id="572" r:id="rId272"/>
    <p:sldId id="573" r:id="rId273"/>
    <p:sldId id="574" r:id="rId274"/>
    <p:sldId id="575" r:id="rId275"/>
    <p:sldId id="576" r:id="rId276"/>
    <p:sldId id="577" r:id="rId277"/>
    <p:sldId id="305" r:id="rId27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30" userDrawn="1">
          <p15:clr>
            <a:srgbClr val="A4A3A4"/>
          </p15:clr>
        </p15:guide>
        <p15:guide id="2" pos="104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4" autoAdjust="0"/>
    <p:restoredTop sz="94343" autoAdjust="0"/>
  </p:normalViewPr>
  <p:slideViewPr>
    <p:cSldViewPr snapToGrid="0" snapToObjects="1">
      <p:cViewPr varScale="1">
        <p:scale>
          <a:sx n="65" d="100"/>
          <a:sy n="65" d="100"/>
        </p:scale>
        <p:origin x="1170" y="78"/>
      </p:cViewPr>
      <p:guideLst>
        <p:guide orient="horz" pos="1230"/>
        <p:guide pos="1043"/>
      </p:guideLst>
    </p:cSldViewPr>
  </p:slideViewPr>
  <p:outlineViewPr>
    <p:cViewPr>
      <p:scale>
        <a:sx n="33" d="100"/>
        <a:sy n="33" d="100"/>
      </p:scale>
      <p:origin x="0" y="-133050"/>
    </p:cViewPr>
  </p:outlineViewPr>
  <p:notesTextViewPr>
    <p:cViewPr>
      <p:scale>
        <a:sx n="100" d="100"/>
        <a:sy n="100" d="100"/>
      </p:scale>
      <p:origin x="0" y="0"/>
    </p:cViewPr>
  </p:notesTextViewPr>
  <p:sorterViewPr>
    <p:cViewPr>
      <p:scale>
        <a:sx n="66" d="100"/>
        <a:sy n="66" d="100"/>
      </p:scale>
      <p:origin x="0" y="-4223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notesMaster" Target="notesMasters/notesMaster1.xml"/><Relationship Id="rId43" Type="http://schemas.openxmlformats.org/officeDocument/2006/relationships/slide" Target="slides/slide41.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handoutMaster" Target="handoutMasters/handoutMaster1.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commentAuthors" Target="commentAuthors.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presProps" Target="presProp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viewProps" Target="viewProps.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theme" Target="theme/theme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pPr algn="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a:t>
            </a:r>
            <a:r>
              <a:rPr lang="en-US" altLang="en-US" dirty="0" err="1" smtClean="0">
                <a:ea typeface="ＭＳ Ｐゴシック" panose="020B0600070205080204" pitchFamily="34" charset="-128"/>
              </a:rPr>
              <a:t>MyBRADYLab</a:t>
            </a:r>
            <a:r>
              <a:rPr lang="en-US" altLang="en-US" dirty="0" smtClean="0">
                <a:ea typeface="ＭＳ Ｐゴシック" panose="020B0600070205080204" pitchFamily="34" charset="-128"/>
              </a:rPr>
              <a:t> and review student scores. 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p>
          <a:p>
            <a:pPr>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Schedule assistant instructors to supervise student practice of patient assessment skills. A ratio of one instructor per four students is suggested.</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Obtain equipment required for assessment (stethoscopes, pen lights, pulse oximeters, and other needed equipment).</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Bring in several news stories about injuries (look in the newspaper or on a television station website) for an activity described in the lesson plan.</a:t>
            </a:r>
          </a:p>
          <a:p>
            <a:pPr marL="171450" indent="-171450">
              <a:buFont typeface="Arial" panose="020B0604020202020204" pitchFamily="34" charset="0"/>
              <a:buChar char="•"/>
              <a:defRPr/>
            </a:pPr>
            <a:endParaRPr lang="en-US" altLang="en-US" sz="2000" dirty="0" smtClean="0">
              <a:ea typeface="ＭＳ Ｐゴシック" panose="020B0600070205080204" pitchFamily="34" charset="-128"/>
            </a:endParaRPr>
          </a:p>
          <a:p>
            <a:pPr>
              <a:buFont typeface="Arial" panose="020B0604020202020204" pitchFamily="34" charset="0"/>
              <a:buNone/>
              <a:defRPr/>
            </a:pPr>
            <a:r>
              <a:rPr lang="en-US" altLang="en-US" sz="2000"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 </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purpose of the primary assessment is to identify and manage immediately life-threatening conditions of the airway, breathing, or circulation.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4579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all of the components of the patient assessment procedures they will perform on every patient they encounter during their career as EMTs.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34901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Once you have identified and begun to manage immediately life-threatening conditions involving the airway, breathing, and circulation, conduct a secondary assessment to guide further decisions and treatment.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components of the secondary assessment consist of conducting a physical examination, taking baseline vital signs, and obtaining a history.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order and detail involved in these steps will vary according to the nature of the patient's problem and the seriousness of his condition.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3228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When conducting the secondary assessment in a stable, noncritical trauma patient, the injuries can be managed as found.</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Clothing that interferes with your ability to properly examine the trauma patient should be cut on the anterior part and allowed to fall away.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67587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rapid secondary assessment uses the same techniques as those for the complete secondary assessment; however, the approach is abbreviated to focus on rapidly finding potential life threats. Thus, the rapid secondary assessment may not use all the techniques.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37399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Take modesty into consideration and cover the patient with a sheet.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51769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conducted at the scene on the trauma patient with a suspected spinal injury, perform SMR as applied during the primary assessment.</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Demonstrate the assessment of each anatomical region of the body as you discuss it.</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a whole-part-whole approach to demonstrating the secondary assessment. Demonstrate a head-to-toe assessment at the beginning of this section. As you discuss each anatomical region, demonstrate the assessment of that region only. At the end of the section, combine all the parts to demonstrate the whole skill.</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should you look for when assessing the head, face, eyes, ears, nose, and mouth?</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24607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poke your fingers into the scalp or skull. Cup your hands together and palpate with the palms of the hands. This reduces the possibility of damage to the brain from inadvertently pushing in bone ends during palpation.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99068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for deformities, contusions, abrasions, punctures, burns, lacerations, or swelling.</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clear fluid flowing from the ear is most likely cerebrospinal fluid (CSF), which surrounds and cushions the brain and the spinal cord. Leakage of CSF usually indicates a skull fracture. If bleeding is occurring from the ear, place a loose dressing over the ear to catch the blood. Do not pack the ears or restrict the bleeding.</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75305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Ecchymosis (black-and-blue discoloration) to the mastoid area is known as the Battle sign. This is a late sign of possible skull or head injury that may not appear until hours after the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02965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Inspect the entire facial region to include the eyes, nose, and mouth. Look for deformities, contusions, abrasions, punctures, burns, lacerations, or swelling. Palpate for deformity, swelling, and tenderness.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Bleeding or displacement of bone or tissue into the airway may cause an obstruction.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Inspect the face for singed or burnt eyebrows, nasal hair, beard, or hairline. Burns to the face should make you suspicious that the patient may be suffering from an upper airway burn.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 the medical patient, have the patient make a big smile and show his teeth to check for facial asymmetry.</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982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During the primary assessment process, you will form a general impression of the patient's condition and establish patient priorities.</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Write the six steps of the primary assessment on the white board to give students a map for upcoming information.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89161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Inspect for deformities, contusions, abrasions, punctures, burns, lacerations, or swelling. Look especially for lacerations or trauma to the eyelids and eyeballs.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Do not force the eyelids open or apply pressure to the eyes.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If the patient has a chemical burn to the eye, remove the contact lens (if present) to allow for adequate flushing.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Both pupils should react simultaneously and equally to light shined in either eye. This is a consensual reflex. While shining light into one eye, watch the pupillary reaction of the other eye.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Poor perfusion to the brain, high levels of carbon dioxide, or brain injuries may cause the pupils to respond sluggishly.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 small portion of the population has unequal pupils in their normal state.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24736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Check visual acuity (clarity of vision) by having the patient tell you how many fingers you are holding up or by having him read your name tag.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eyes should move together (conjugate movement) and smoothly. Jerky eye movements (nystagmus) usually result from drugs or central nervous system effects.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4125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Inspect the white portion of the eye (the sclera) for redness or a yellow color. Yellow </a:t>
            </a:r>
            <a:r>
              <a:rPr lang="en-US" dirty="0" err="1">
                <a:solidFill>
                  <a:prstClr val="black"/>
                </a:solidFill>
                <a:latin typeface="Calibri"/>
                <a:ea typeface="ＭＳ Ｐゴシック" charset="-128"/>
              </a:rPr>
              <a:t>sclerae</a:t>
            </a:r>
            <a:r>
              <a:rPr lang="en-US" dirty="0">
                <a:solidFill>
                  <a:prstClr val="black"/>
                </a:solidFill>
                <a:latin typeface="Calibri"/>
                <a:ea typeface="ＭＳ Ｐゴシック" charset="-128"/>
              </a:rPr>
              <a:t> (icterus) is an indication of possible liver damage or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Blood in the anterior eye is a sign that the eye or the head has received a forceful blow.</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4231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Inspect the nose for deformities, contusions, abrasions, punctures, burns, lacerations, or swelling. Look for fluid or blood drainage, nasal flaring, and singed nasal hair. Bleeding from the anterior nose is usually easily controlled by pinching the nostrils together.</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Leakage of cerebrospinal fluid indicates a skull fracture, which may have an associated brain injury. Singed nasal hair should increase your suspicion that the patient has been involved in a fire and possibly has an upper airway burn.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43811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Look for loose or missing teeth or dentures and discoloration of the mucosa (lining). Loose dentures should be removed in unresponsive patients so they do not fall back into the throat and become an airway obstruction.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Look for discoloration. Cyanosis (bluish color) of the mucosa indicates inadequate oxygenation. A pale tongue may indicate poor perfusion and shock. Burns or extremely white areas may be caused by ingestion of a chemical poison.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Smell for unusual odors. An alcoholic beverage odor may indicate alcohol intoxication. A fruity odor on the breath may indicate a diabetic patient with an abnormally high blood sugar level. Smell for other unusual odors such as rubbing alcohol, cologne, cleaners, and solvents.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20087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findings would be significant during assessment of the neck?</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3785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Look for deformities, contusions, abrasions, punctures, burns, lacerations, or swelling. Large lacerations of the neck must be covered with an occlusive dressing to prevent air being sucked into a large vein, causing an air embolus.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If a cervical collar is in place, you typically will not remove it to inspect or palpate the neck.</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 hematoma (collection of blood) could compress the airway or trachea and cause obstruction. Air trapped under the skin may be better palpated than seen. If you palpate an unusual sensation of air under the skin, and feel or hear crepitation (crackling), it is a sign of subcutaneous emphysema. Subcutaneous emphysema (air under the skin) is a sign of trauma to the airway, respiratory tract, lung, or esophagus.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 shifted or deviated trachea is a late sign of tension pneumothorax.</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Neck muscles become prominent when a patient is having difficulty with inspiration.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89787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with a simple rib fracture may breathe very shallowly and rapidly because of the pain associated with deeper breathing. By intentionally breathing shallowly, the patient is lowering his tidal volume and making his ventilation inadequate. This can lead to hypoxia, particularly in the elderly and those with underlying lung disease.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09919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If an open wound is found, immediately occlude it with a gloved hand and apply a nonporous or occlusive dressing taped on three sides or a commercial occlusive device.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Asymmetrical (uneven) chest wall movement is a sign of a significant chest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Look for any segments of the chest that are moving inward during inspiration and outward during exhalation, opposite to the direction of the rest of the chest. This is paradoxical movement, and is a sign of a flail segment.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Feel the chest to confirm the findings of the inspection.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Inspect and palpate the shoulder girdle (articulation of the clavicle and shoulder), the clavicles (collarbones), and scapulae (shoulder blades) for deformity, crepitation, and tenderness.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56359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Listen to the chest with your stethoscope to determine whether the breath sounds are present or absent, equal or unequal, and normal or abnormal. Place your stethoscope just below the second rib at the midclavicular line to listen to the apices of the lungs and just below the fourth rib at the </a:t>
            </a:r>
            <a:r>
              <a:rPr lang="en-US" dirty="0" err="1">
                <a:solidFill>
                  <a:prstClr val="black"/>
                </a:solidFill>
                <a:latin typeface="Calibri"/>
                <a:ea typeface="ＭＳ Ｐゴシック" charset="-128"/>
              </a:rPr>
              <a:t>midaxillary</a:t>
            </a:r>
            <a:r>
              <a:rPr lang="en-US" dirty="0">
                <a:solidFill>
                  <a:prstClr val="black"/>
                </a:solidFill>
                <a:latin typeface="Calibri"/>
                <a:ea typeface="ＭＳ Ｐゴシック" charset="-128"/>
              </a:rPr>
              <a:t> line for breath sounds in the bases.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Compare the sounds of the lobes on both sides of the chest. Absent or diminished breath sounds are a sign of air, blood, or fluid in the chest cavity or obstruction of a bronchus.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Wheezes indicate narrowing of the airways at the level of the bronchiole associated with asthma, anaphylaxis, emphysema, or chronic bronchitis.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Fluid collection in the lungs produces crackles, a sound sometimes called rales.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Harsher snoring sounds heard upon auscultation, called rhonchi, is from mucus in the larger airways within the lung.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Stridor, a high-pitched sound, is from partial obstruction of the upper airway at the level of the larynx.</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Coughing is a response to bronchial irritation. Smoke, chemicals, or other inhaled gases may cause the patient to cough.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579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Although the components of the primary assessment are often carried out with the general impression first, followed by assessment of the level of consciousness, airway, breathing, oxygenation, and circulation, it doesn’t have to occur in this linear sequence for every patient.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99563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with severe abdominal pain will often lie extremely still, draw his knees up toward the chest, and breathe fast and shallowly to reduce the movement of the diaphragm. The condition usually involves irritation of the peritoneum (lining of the abdomen). A patient who is complaining of pain but feels better if he is up and walking may be suffering from a bowel obstruction.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71579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abdomen could be distended from air, fluid, or blood. If the abdomen appears to be distended, look for signs of poor perfusion and shock. A significant amount of blood must be lost in the abdomen before it distends.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patient may have a colostomy or ileostomy. This is a surgical opening in the abdominal wall with a bag to hold excretions from the digestive tract. Leave the bag in place and be careful not to displace or cut it.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Palpate all four quadrants of the abdomen separately using the pads of your fingers with one hand on top of the other. Roll the hands across the quadrant to assess for rigidity or stiffness, tenderness or pain, and distention.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 pulsating mass in the abdomen may indicate that .the abdominal aorta is weakened and bulging.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 abdomen remains rigid, it is a sign of peritonitis.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08352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Markle test, also called the heel drop test: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can stand, have him stand up and get up on the balls of his feet, then suddenly drop down onto his heels. Don’t tell the patient what you are testing for. Watch the patient’s face for a grimace, or note if he complains of pain to the abdomen.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69582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medical patient has pain to the abdomen, this is a positive for rebound tenderness, an indication of peritonitis or other inflammation within the abdomen, such as appendicitis.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47099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Perform a heel jar test if the patient is supine or unable to stand, when you are assessing the lower extremities. Make a fist and strike the bottom of the heel forcefully enough to jar the abdomen. Don’t tell the patient what you are testing for and watch his face for a grimace.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96046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no pain in the pelvic region or is unresponsive, place each hand on the anterior lateral wings of the pelvis and gently compress inward and downward.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78432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Do not rock the pelvis or apply unnecessary pressure. Assess for instability, tenderness, and crepitation. Place the base of your hand on the symphysis pubis (pubic bone), located immediately above the genitalia, and apply gentle pressure backward, checking for tenderness, crepitation, and instability.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34507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for deformities</a:t>
            </a:r>
            <a:r>
              <a:rPr lang="fr-FR" altLang="en-US" dirty="0">
                <a:solidFill>
                  <a:prstClr val="black"/>
                </a:solidFill>
                <a:latin typeface="Calibri"/>
                <a:ea typeface="ＭＳ Ｐゴシック" panose="020B0600070205080204" pitchFamily="34" charset="-128"/>
              </a:rPr>
              <a:t>, contusions, abrasions, </a:t>
            </a:r>
            <a:r>
              <a:rPr lang="fr-FR" altLang="en-US" dirty="0" err="1">
                <a:solidFill>
                  <a:prstClr val="black"/>
                </a:solidFill>
                <a:latin typeface="Calibri"/>
                <a:ea typeface="ＭＳ Ｐゴシック" panose="020B0600070205080204" pitchFamily="34" charset="-128"/>
              </a:rPr>
              <a:t>punctures</a:t>
            </a:r>
            <a:r>
              <a:rPr lang="fr-FR" altLang="en-US" dirty="0">
                <a:solidFill>
                  <a:prstClr val="black"/>
                </a:solidFill>
                <a:latin typeface="Calibri"/>
                <a:ea typeface="ＭＳ Ｐゴシック" panose="020B0600070205080204" pitchFamily="34" charset="-128"/>
              </a:rPr>
              <a:t>, </a:t>
            </a:r>
            <a:r>
              <a:rPr lang="en-US" altLang="en-US" dirty="0">
                <a:solidFill>
                  <a:prstClr val="black"/>
                </a:solidFill>
                <a:latin typeface="Calibri"/>
                <a:ea typeface="ＭＳ Ｐゴシック" panose="020B0600070205080204" pitchFamily="34" charset="-128"/>
              </a:rPr>
              <a:t>burns, lacerations, or swelling. Watch for abnormal positioning. Injuries to the hip or femur may cause the leg to shorten or rotate inward or outward. In the medical patient, look for excessive swelling around the ankles (peripheral edema). This may be an indication of possible cardiac failure, especially to the right ventricle.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26322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Palpate the extremity by placing a hand on each side of the leg with the thumbs anteriorly and touching, if possible, with the little fingers to the posterior. Begin at the level of the groin and palpate down to the feet. The hands should never lose contact with the leg.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46164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may be an indication of a deep vein thrombosis, and is a significant sign in a patient complaining of shortness of breath or fainting.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675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key to primary assessment is making sure to assess and manage any immediate life threats to the airway, breathing, oxygenation, and circulation during the first 60 seconds after encountering the patient. The order of taking these actions is less important, and is based on obvious presenting immediate life threats.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03721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 the dorsalis pedis pulse on the top surface of the foot or the posterior tibial pulse located behind the medial malleolus. Compare the equality of the pulses in the two lower extremities.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87520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Check for equality of strength in the lower extremities by placing your hands on the soles of both feet and having the patient push down against your hands.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22024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Begin by lightly touching the toe on one foot and asking the patient to identify which toe you are touching. Then pinch the foot to elicit a pain response. Repeat the same procedure for the opposite foot. It is important to test both light touch and pain, because each stimulus is carried by a different spinal cord nerve tract.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68102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Inspect the upper extremities from the shoulder to the fingertip. Look for deformities, contusions, abrasions, punctures, burns, lacerations, or swelling.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On one side of the body, a patient may be able to move and feel light touch but can feel no pain. On the opposite side, he may be able to feel pain but is unable to feel light touch, or perhaps he can’t move on that side. These findings are consistent with a spinal cord injury that is incomplete, where some nerve tracts are intact and others are not.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93641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Palpate the entire extremity by placing a hand on each side of the arm with the thumbs touching on the anterior surface. Start at the most proximal portion of the arm and move down to the fingertips.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17879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 the radial pulse, which is located at the base of the hand at the wrist on the thumb side. Assess the color, temperature, and condition of the hand. Radial pulses may not be felt when there is severe blood loss.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36271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Head, spinal, or extremity injuries may cause the grip strength to be unequal. Do not check grip strength in an extremity with obvious injury, as this can cause unnecessary movement.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2802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the medical patient, have the patient close both eyes and hold his arms straight out in front of him for 10 seconds while seated or standing to assess for arm drift. Check for the following: (1) an arm that drifts downward; (2) the patient can’t lift one arm to the same level as the other; (3) or the patient can’t lift the arm at all.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9283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spinal injury is suspected, spine motion restriction must always be maintained.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While assessing the patient’s back, you may note muscle spasms along the vertebral column. These spasms may occur as a protective reflex to keep the injured or fractured vertebrae stable and in line following an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0617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body systems approach will help you link findings from the complete head-to-toe exam that will provide information about the extent of the specific injury and its effects on other body systems.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434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should be able to conduct this assessment in about 60 seconds, unless confronted with life-threatening problems that must be treated immediately as found.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99081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While conducting the head-to-toe exam, you must identify the findings that are related to the body systems and</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make the links.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24225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Rate, rhythm, strength, and location for pulses.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Systolic, diastolic, and pulse pressure for BP.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6238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AVPU and orientation, posture and arm drift.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Mood (nature, intensity, suicidal ideation)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Thoughts and perceptions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Thought process (logic, organization)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Thought content (unusual, unpleasant)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Perceptions (unusual, auditory hallucinations, visual hallucinations)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10313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Facial expression – anxiety, depression, anger, fear, sadness, pain, facial asymmetry or droop.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56915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Symmetry, tenderness, range of motion, distal pulses, skin color, temperature, sensory and motor function.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91556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assessment of vital signs will occur at different times depending on if you are dealing with a trauma or medical patient, if the patient is responsive or unresponsive, and if the patient is stable or unstable.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65739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You can use whatever approach or technique works for you if you collect the necessary information. The mnemonics tend to keep the EMT from doing a shotgun approach to obtaining a history and allow him to collect the necessary information.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30310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OPQRST mnemonic is used to further evaluate the chief complaint and other complaints of the patient. As an example, if a patient complains of chest discomfort, shortness of breath, and nausea, the OPQRST mnemonic will be used to further investigate each of the complaints.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914347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Your first decision during the focused history and physical exam will be determining which kind of exam is most appropriate for the patient:</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 rapid secondary assessment followed by prompt transport, or on-scene emergency care, or</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 modified secondary assessment followed by on-scene emergency care</a:t>
            </a: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Teaching Tips</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Give examples of how the approach to the secondary assessment is modified according to the patient's needs.</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What are examples of patients who should receive a modified secondary assessment?</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Give examples of medical complaints and trauma situations and ask students how they would adapt their approach to the secondary assessment in each case. </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Critical Thinking Discussion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What additional knowledge will help you determine how to modify the secondary exam for various patients?</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32318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kind of physical exam you will conduct is based on the mechanism of injury, the force that caused the injury, and findings in your primary assessment.</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significant mechanisms of injury?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addition to the significant mechanisms of injury in adults, what are some other considerations for infants and children?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Bring in news stories about injuries from the newspaper or television station web page. Read the stories and have students determine the mechanism of injury.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1846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Primary assessment begins as soon as you approach the patient, allowing you to gain a firsthand impression of the patient.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 you gain experience as an EMT, you will become more adept at gaining valuable information about your patient from first impressions. For example, if this information has not already been provided to you by dispatch, Emergency Medical Responders, or bystanders, you will immediately observe the patient’s general age (i.e., child, adult, elderly) and sex, which may have a bearing on the patient’s condition or care.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92733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there is a significant mechanism of injury, as soon as you have completed the primary assessment and management of immediately life-threatening conditions, you should proceed with a rapid secondary assessment to identify additional serious or potentially life-threatening injuries.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820508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how each of these mechanisms can result in a critically injured patient. Integrated in kinematics of trauma.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99388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how each of these mechanisms can result in a critically injured patient. Integrated in kinematics of trauma.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872464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how this mechanism can result in a critically injured patient.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77196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how each of these mechanisms can result in a critically injured patient. Integrated in kinematics of trauma.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962105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how this mechanism can result in a critically injured patient.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915443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Additional significant mechanisms of injury for infants and children.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55987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91847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While one EMT performs the rapid secondary assessment, another EMT or assistant should continue to hold the head and neck in a neutral in-line position or have the patient self-restrict until a cervical collar is applied, the patient is placed on the backboard and strapped in place and a head immobilization device is applied, or the patient is secured on the stretcher, depending on your local protocol.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Airway trauma, an occluded airway, or any indication that air from an injured lung is trapped in the chest cavity, causing the uninjured lung and the heart to be compressed (tension pneumothorax), may be reason to consider calling for advanced life support.</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Throughout the exam, keep in mind the possibility of immediate transport if evidence of critical injury or deterioration is discovered.</a:t>
            </a:r>
          </a:p>
          <a:p>
            <a:pPr marL="171450" lvl="0" indent="-17145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54236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To assess the mental status in an unresponsive or deteriorating patient, use the AVPU method.</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In an alert patient, assess the level of orientation by asking about the time, place, and person/self:</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Do you know what year, month, and day it is?</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Can you tell me where you are right now?</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Who is this person with you?</a:t>
            </a:r>
          </a:p>
          <a:p>
            <a:pPr marL="685800" lvl="1" indent="-228600" eaLnBrk="0" fontAlgn="base" hangingPunct="0">
              <a:spcBef>
                <a:spcPct val="30000"/>
              </a:spcBef>
              <a:spcAft>
                <a:spcPct val="0"/>
              </a:spcAft>
              <a:buFont typeface="+mj-lt"/>
              <a:buAutoNum type="arabicPeriod"/>
              <a:defRPr/>
            </a:pPr>
            <a:r>
              <a:rPr lang="en-US" altLang="en-US" dirty="0">
                <a:solidFill>
                  <a:prstClr val="black"/>
                </a:solidFill>
                <a:latin typeface="Calibri"/>
                <a:ea typeface="ＭＳ Ｐゴシック" panose="020B0600070205080204" pitchFamily="34" charset="-128"/>
              </a:rPr>
              <a:t>What is your full name?</a:t>
            </a:r>
          </a:p>
          <a:p>
            <a:pPr marL="228600" lvl="0" indent="-22860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Document precisely the alert patient’s orientation or the </a:t>
            </a:r>
            <a:r>
              <a:rPr lang="en-US" altLang="en-US" dirty="0" err="1">
                <a:solidFill>
                  <a:prstClr val="black"/>
                </a:solidFill>
                <a:latin typeface="Calibri"/>
                <a:ea typeface="ＭＳ Ｐゴシック" panose="020B0600070205080204" pitchFamily="34" charset="-128"/>
              </a:rPr>
              <a:t>nonalert</a:t>
            </a:r>
            <a:r>
              <a:rPr lang="en-US" altLang="en-US" dirty="0">
                <a:solidFill>
                  <a:prstClr val="black"/>
                </a:solidFill>
                <a:latin typeface="Calibri"/>
                <a:ea typeface="ＭＳ Ｐゴシック" panose="020B0600070205080204" pitchFamily="34" charset="-128"/>
              </a:rPr>
              <a:t> patient’s response to verbal or painful stimuli. This information provides other emergency personnel with criteria to use later to determine whether the patient’s mental status has improved or deteriorated.</a:t>
            </a:r>
          </a:p>
          <a:p>
            <a:pPr marL="228600" lvl="0" indent="-22860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The Glasgow Coma Scale (GCS) is used to rank the patient’s level of consciousness by assigning a numeric score from 3 to 15. This scoring tool is used in emergency medical services to identify trends of improvement or deterioration in the mental status of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2563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will recognize a life-threatening problem, such as severe bleeding, right away; if you do, treat that condition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884335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GCS score is widely accepted, is reproducible, and can be reported and recorded as evidence of the mental status trending. A GCS score of 8 or less indicates a severe alteration in brain function. A GCS score of 13 or less is an indication for limited on-scene time (less than 10 minutes) and rapid transport.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342265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The GCS score is widely accepted, is reproducible, and can be reported and recorded as evidence of the mental status trending. A GCS score of 8 or less indicates a severe alteration in brain function. A GCS score of 13 or less is an indication for limited on-scene time (less than 10 minutes) and rapid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49759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Patients with patterns of responsiveness followed by loss of responsiveness need close monitoring.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038084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Patients with patterns of responsiveness followed by loss of responsiveness need close monitoring.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527933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Inspect (look) for deformities, contusions (bruises), abrasions, punctures, penetrating wounds, burns, lacerations, swelling, unusual chest wall movements, angulated extremities, bleeding, discoloration, open wounds, and significant bleeding.</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Palpate (feel) for tenderness, deformities, swelling, masses, muscle spasms, skin temperature, and pulsations. When palpating for tenderness (pain on palpation) in the unresponsive patient, watch the patient’s face for grimacing. This provides a good indication that tenderness is present without the patient being able to tell you.</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Auscultate (listen with a stethoscope) for presence and equality of breath sounds.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Listen for sucking sounds, gurgling, stridor (high-pitched sound of the upper airway), and crepitation (grating sound heard when broken bone ends rub against each other, or a crackling sound caused by air under the skin).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Use your sense of smell to detect any unusual odors on the patient’s breath, body, or clothing, such as alcohol, feces, or urine.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83399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distracting injury such as an extremity fracture, may cause the patient to not complain of more significant or critical injuries, such as a knife wound to the chest.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523827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for deformity, contusions, and swelling.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70015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Look for abrasions.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74216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patient has a distracting injury, expose him completely to assess for other, more potentially life-threatening injuries that he may not be complaining about.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294816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Partial thickness burns.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121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initial indications that a patient is sick?</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might indicate to you that a patient has been injured?</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it important to develop a general impression before proceeding with further assessment of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52626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Swelling (edema).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91426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for deformities, contusions, abrasions, punctures, burns, lacerations, or swelling. Large lacerations of the neck must be covered with an occlusive dressing to prevent air being sucked into a large vein, causing an air embolus.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167462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at the abdomen for signs of swelling or distention. The abdomen could be distended from air, fluid, or blood. If the abdomen appears to be distended, look for signs of poor perfusion and shock. A significant amount of blood must be lost in the abdomen before it distends.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7834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rapid secondary assessment is performed in a systematic sequence to ensure that all major body areas are inspected and palpated.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patient has unequal pupils but is alert and oriented, the unequal pupils are probably not from a head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603861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why these findings result in a critical patient and overview basic management.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214728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Inspect the scalp and skull for obvious deformities, contusions, abrasions, punctures, burns, lacerations, swelling, depressions, protrusions, impaled objects, or bleeding. Palpate for crepitation (grating sound or feeling resulting from fractured bone ends rubbing together), depressions, protrusions, swelling, bloody areas, instability, or lack of symmetry.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Palpate the scalp and skull by cupping your hands and moving from the frontal region to the back of the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skull. Do not poke with your fingers.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Assess for signs of brain herniation and treat the patient aggressively. Signs of brain herniation include a severely altered mental status, abnormal posturing (flexion or extension), fixed pupils, or unequal pupils. If the patient has a suspected head injury, is displaying signs of herniation, and is breathing inadequately, an airway must be established and the patient artificially ventilated at a rate of 10 to 12 ventilations per minute.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486861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for evidence of trauma and bleeding that may be obstructing the airway. Look for deformities, contusions, abrasions, penetrating wounds, lacerations, swelling, or other evidence of trauma. Palpate for deformities, instability, and swelling.</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Injuries to the face may occlude the airway or increase the risk of aspiration of blood.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Do not use a nasopharyngeal airway when injuries to the midface are present.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433725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neck veins that are flat in a supine position, it may indicate a decreased blood volume from bleeding. If the neck veins are engorged more than two-thirds the distance from the base of the neck to the angle of the jaw, they are considered distended. In trauma, JVD (jugular vein distention) is a sign of a serious injury to the chest, lungs, or heart.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trachea shifted to one side is a late indication of a significant amount of air trapped in the pleural space of the chest cavity, the result of a severe lung or chest injury. The trachea will deviate away from the injured side.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001512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why these findings result in a critical patient and overview basic management.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14061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trachea shifted to one side is a late indication of a significant amount of air trapped in the pleural space of the chest cavity, the result of a severe lung or chest injury.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Inspect the neck for evidence of subcutaneous emphysema. Subcutaneous emphysema is air trapped under the lower layer of the skin.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111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Points to Emphasize</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Form a general impression by paying attention to and analyzing information, beginning with the dispatch information and continuing with your initial observations of the scene and patient.</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With time and experience, you will learn to quickly determine if patients generally seem ill or well, and if ill, whether the patient is stable or unstable. </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Your impression will evolve as you continue to collect information.</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One of the initial determinations you will make is whether you are dealing with an illness or an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622057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jugular veins drain downward into the superior vena cava and into the right side of the heart. If the right side of the heart is not able to off-load the blood effectively, if the heart is being compressed and not able to fill completely, or if the superior vena cava is kinked or compressed, the pressure and volume of blood inside the jugular vein increase and produce the distended appearance.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5154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Note any muscle spasms in the posterior cervical region. Muscle spasms occur in cervical injuries as a protective reflex to maintain support. Thus, a patient complaining of muscle spasms anywhere along the vertebral (spinal) column who has a mechanism of injury consistent with vertebral injury needs spine motion restriction.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615506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Emergency Medical Responders or other EMTs have already applied a cervical collar prior to your arrival during the primary assessment, do not remove it to assess the neck.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2074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chest contains many organs that, if injured, can result in a critical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89721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An open wound to the chest may indicate a pneumothorax.</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Flail segments indicate the fracture of two or more adjacent ribs in two or more places.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Poor chest wall movement may indicate collapse of one or both lungs, tension pneumothorax, severe chest wall pain or injury to the diaphragm.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95500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Absent or severely decreased breath sounds may indicate lung injury with excessive buildup of pressure in the pleural space (possible tension pneumothorax).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045778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critical findings, provide rapid transport upon recognition. Establish an airway, begin positive pressure ventilation at 10–12/minute if the respiratory rate or tidal volume is inadequate, and administer oxygen.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an evisceration, do not replace the organs. Rinse with sterile water or saline. Apply a wet sterile dressing and cover that dressing with a large occlusive dressing. Provide rapid transport. Establish an airway and administer oxygen. Begin positive pressure ventilation at 10–12/minute if the respiratory rate or tidal volume is inadequate.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739906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Different signs and symptoms are produced by internal bleeding and by the spilled contents of ruptured organs. Blood in the abdominal cavity is not irritating and will not produce serious pain, but it will cause the abdomen to become rigid or stiff. However, the peritoneum (abdominal lining) has several sensory nerves that typically respond quickly and severely to irritating substances leaking from organs. Bleeding can occur behind the lining of the abdomen (retroperitoneal space). Because there are not many nerves located in this area, the bleeding and injury can be easily missed.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2957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Tenderness is a pain response elicited when the abdomen is palpated. If the patient is unresponsive, watch his face for a grimace while palpating. This indicates pain on palpation. When palpating, feel if the abdomen is firm or soft. A firm or rigid abdomen is due to guarding. This is an indication of organ injury or irritation of the abdominal lining. A soft abdomen is a normal finding.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604912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For critical findings in the pelvis, provide rapid transport. Administer oxygen. Establish an airway and begin positive pressure ventilation at 10–12/minute if the respiratory rate or tidal volume is inadequate. Stabilize the pelvis and splint with a commercial or improvised device.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Check distal pulses in all extremities. In the lower extremities, check the dorsalis </a:t>
            </a:r>
            <a:r>
              <a:rPr lang="en-US" dirty="0" err="1">
                <a:solidFill>
                  <a:prstClr val="black"/>
                </a:solidFill>
                <a:latin typeface="Calibri"/>
                <a:ea typeface="ＭＳ Ｐゴシック" charset="-128"/>
              </a:rPr>
              <a:t>pedis</a:t>
            </a:r>
            <a:r>
              <a:rPr lang="en-US" dirty="0">
                <a:solidFill>
                  <a:prstClr val="black"/>
                </a:solidFill>
                <a:latin typeface="Calibri"/>
                <a:ea typeface="ＭＳ Ｐゴシック" charset="-128"/>
              </a:rPr>
              <a:t> pulse. Another distal pulse that could be assessed in the lower extremities is the posterior </a:t>
            </a:r>
            <a:r>
              <a:rPr lang="en-US" dirty="0" err="1">
                <a:solidFill>
                  <a:prstClr val="black"/>
                </a:solidFill>
                <a:latin typeface="Calibri"/>
                <a:ea typeface="ＭＳ Ｐゴシック" charset="-128"/>
              </a:rPr>
              <a:t>tibial</a:t>
            </a:r>
            <a:r>
              <a:rPr lang="en-US" dirty="0">
                <a:solidFill>
                  <a:prstClr val="black"/>
                </a:solidFill>
                <a:latin typeface="Calibri"/>
                <a:ea typeface="ＭＳ Ｐゴシック" charset="-128"/>
              </a:rPr>
              <a:t> pulse.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If the patient can obey commands, ask the patient to wiggle his toes and squeeze your fingers.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 a responsive patient, touch a finger on one hand and ask the patient to identify which finger you are touching. Then, pinch the hand and ask the patient to identify the extremity with pain.</a:t>
            </a:r>
          </a:p>
          <a:p>
            <a:pPr marL="171450" lvl="0" indent="-171450" eaLnBrk="0" fontAlgn="base" hangingPunct="0">
              <a:spcBef>
                <a:spcPct val="30000"/>
              </a:spcBef>
              <a:spcAft>
                <a:spcPct val="0"/>
              </a:spcAft>
              <a:buFont typeface="Arial" panose="020B0604020202020204" pitchFamily="34" charset="0"/>
              <a:buChar char="•"/>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For critical findings, apply direct pressure to the wound. Apply pressure dressing. If not controlled with direct pressure, apply a tourniquet. Provide rapid transport and administer oxygen.</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For a fractured femur apply a traction splint. Rapid transport. Administer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205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Trauma may be blunt or penetrating.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chief complaint is the patient's answer to, "Why did you call EMS today?</a:t>
            </a:r>
            <a:r>
              <a:rPr lang="ja-JP" altLang="en-US">
                <a:solidFill>
                  <a:prstClr val="black"/>
                </a:solidFill>
                <a:latin typeface="Calibri"/>
                <a:ea typeface="ＭＳ Ｐゴシック" panose="020B0600070205080204" pitchFamily="34" charset="-128"/>
              </a:rPr>
              <a:t>”</a:t>
            </a:r>
            <a:endParaRPr lang="en-US" altLang="ja-JP">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Identify immediate life threats. If trauma is suspected, maintain in-line manual stabilization of the cervical spine.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105679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unresponsive, watch his face for a grimace while palpating. This indicates pain on palpation. When palpating, feel if the abdomen is firm or soft.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748619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thigh is painful, swollen, or deformed and a femur fracture is suspected, place the patient on a backboard or vacuum mattress, transfer the patient to the stretcher, and initiate prompt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830446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Check distal pulses in all extremities. In the lower extremities, check the dorsalis pedis pulse. This is the pulse that is located on the top of the foot approximately midway between the toes and the ankle on the big toe side.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528690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Ask the patient to wiggle his toes and squeeze your fingers.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Test both light touch and pain, because each of these stimuli is carried by a different nerve tract in the spinal cord.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2308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Inspect and palpate the extremities for deformities, contusions, abrasions, penetrations, burns, tenderness, lacerations, swelling or any other evidence of trauma.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680034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Occlude the open wound immediately with a gloved hand and then with a nonporous dressing or occlusive dressing taped on three sides. Provide rapid transport upon recognition. Consider ALS intercept. Establish an airway, begin positive pressure ventilation if the respiratory rate or tidal volume is inadequate, and administer oxygen. Aggressive PPV may worsen a lung injury.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a hemorrhage, apply direct pressure to the wound. Apply a pressure dressing if possible. Provide rapid transport administer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431764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With the patient positioned on his side, quickly inspect the posterior thorax, lumbar region, buttocks, and backs of the legs. Look for deformities, contusions, abrasions, punctures, burns, lacerations, swelling, or any other evidence of injury. Any open wound to the posterior thorax must be covered with an occlusive dressing.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274312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Assess the rate, tidal volume, and quality of breathing. Determine the quality of breathing as normal, shallow, labored, deep, or noisy.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Assess the radial pulse in the adult and child patient, and the brachial pulse in an infant less than 1 year of age. If the radial pulse is not present, assess the carotid pulse. If there is a carotid pulse but no radial pulse, or if the radial pulse is weak and rapid, the patient is likely to be suffering from shock.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skin is assessed to determine the perfusion status of the patient. Inspect for pale or cyanotic nail beds and pale skin, oral mucosa, and conjunctiva. Feel the skin with the back of the hand for the temperature and condition. Pale, cool, clammy skin is a strong indication of poor tissue perfusion. Assess for capillary refill. A delayed capillary refill may indicate poor tissue perfusion and shock.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Quickly assess the pupils for size and reactivity by shining a light into the patient’s eyes. Poor perfusion could cause the pupils to dilate and respond sluggishly to light, so this sign may be considered along with other indicators of shock.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Take the blood pressure by auscultation. Determine the systolic and diastolic pressure. Two signs of serious blood loss and shock are narrow pulse pressure and hypotension.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pulse oximeter can be applied to determine the level of oxygenation. Any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less than 94 percent should heighten your suspicion that the patient is hypoxic. You must look for other evidence and a cause for the hypoxia.</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177320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pulse that becomes weak or disappears only when the patient inhales may indicate shock from blood loss, a tension pneumothorax, or pericardial tamponade.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narrowing pulse pressure (where the systolic and diastolic pressure readings get closer together) typically occurs when the amount of blood being ejected from the left ventricle decreases (systolic blood pressure measure) while the vessels constrict, decreasing their diameter and increasing resistance (diastolic blood pressure measure), to increase the blood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02791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normal blood glucose level in a nondiabetic patient who has had nothing to eat or has had no drink containing sugar or other carbohydrates for 8 to 12 hours is, on average, 80–90 mg/dL. It may range from 70–100 mg/dL. Shortly after a meal and for an hour or so, the nondiabetic BGL is usually 120–140 mg/dL.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086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9691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general impression can provide valuable information, and often allows you to perform lifesaving procedures without delay.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748784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During your assessment, continuously inspect for signs of trauma. As the patient, how do you feel? Do you hurt anywhere? What symptoms are you experiencing? If the patient is unresponsive, ask bystanders if he complained of pain or any other symptoms before losing consciousness. Ask the patient:</a:t>
            </a:r>
          </a:p>
          <a:p>
            <a:pPr marL="171450" lvl="0" indent="-171450" eaLnBrk="0" fontAlgn="base" hangingPunct="0">
              <a:spcBef>
                <a:spcPct val="30000"/>
              </a:spcBef>
              <a:spcAft>
                <a:spcPct val="0"/>
              </a:spcAft>
              <a:buFontTx/>
              <a:buChar char="•"/>
              <a:defRPr/>
            </a:pPr>
            <a:r>
              <a:rPr lang="en-US" altLang="en-US">
                <a:solidFill>
                  <a:prstClr val="black"/>
                </a:solidFill>
                <a:latin typeface="Calibri"/>
                <a:ea typeface="ＭＳ Ｐゴシック" panose="020B0600070205080204" pitchFamily="34" charset="-128"/>
              </a:rPr>
              <a:t>Do you have any allergies? Are you allergic to any medications?</a:t>
            </a:r>
          </a:p>
          <a:p>
            <a:pPr marL="171450" lvl="0" indent="-171450" eaLnBrk="0" fontAlgn="base" hangingPunct="0">
              <a:spcBef>
                <a:spcPct val="30000"/>
              </a:spcBef>
              <a:spcAft>
                <a:spcPct val="0"/>
              </a:spcAft>
              <a:buFontTx/>
              <a:buChar char="•"/>
              <a:defRPr/>
            </a:pPr>
            <a:r>
              <a:rPr lang="en-US" altLang="en-US">
                <a:solidFill>
                  <a:prstClr val="black"/>
                </a:solidFill>
                <a:latin typeface="Calibri"/>
                <a:ea typeface="ＭＳ Ｐゴシック" panose="020B0600070205080204" pitchFamily="34" charset="-128"/>
              </a:rPr>
              <a:t>Are you currently taking any medications?</a:t>
            </a:r>
          </a:p>
          <a:p>
            <a:pPr marL="171450" lvl="0" indent="-171450" eaLnBrk="0" fontAlgn="base" hangingPunct="0">
              <a:spcBef>
                <a:spcPct val="30000"/>
              </a:spcBef>
              <a:spcAft>
                <a:spcPct val="0"/>
              </a:spcAft>
              <a:buFontTx/>
              <a:buChar char="•"/>
              <a:defRPr/>
            </a:pPr>
            <a:r>
              <a:rPr lang="en-US" altLang="en-US">
                <a:solidFill>
                  <a:prstClr val="black"/>
                </a:solidFill>
                <a:latin typeface="Calibri"/>
                <a:ea typeface="ＭＳ Ｐゴシック" panose="020B0600070205080204" pitchFamily="34" charset="-128"/>
              </a:rPr>
              <a:t>Have you had any recent illnesses? Have you been seeing a doctor for any condition? (Quickly determine the medical history from the patient or, if the patient is unresponsive, from a family member.)</a:t>
            </a:r>
          </a:p>
          <a:p>
            <a:pPr marL="171450" lvl="0" indent="-171450" eaLnBrk="0" fontAlgn="base" hangingPunct="0">
              <a:spcBef>
                <a:spcPct val="30000"/>
              </a:spcBef>
              <a:spcAft>
                <a:spcPct val="0"/>
              </a:spcAft>
              <a:buFontTx/>
              <a:buChar char="•"/>
              <a:defRPr/>
            </a:pPr>
            <a:r>
              <a:rPr lang="en-US" altLang="en-US">
                <a:solidFill>
                  <a:prstClr val="black"/>
                </a:solidFill>
                <a:latin typeface="Calibri"/>
                <a:ea typeface="ＭＳ Ｐゴシック" panose="020B0600070205080204" pitchFamily="34" charset="-128"/>
              </a:rPr>
              <a:t>When did you last eat or drink anything?</a:t>
            </a:r>
          </a:p>
          <a:p>
            <a:pPr marL="171450" lvl="0" indent="-171450" eaLnBrk="0" fontAlgn="base" hangingPunct="0">
              <a:spcBef>
                <a:spcPct val="30000"/>
              </a:spcBef>
              <a:spcAft>
                <a:spcPct val="0"/>
              </a:spcAft>
              <a:buFontTx/>
              <a:buChar char="•"/>
              <a:defRPr/>
            </a:pPr>
            <a:r>
              <a:rPr lang="en-US" altLang="en-US">
                <a:solidFill>
                  <a:prstClr val="black"/>
                </a:solidFill>
                <a:latin typeface="Calibri"/>
                <a:ea typeface="ＭＳ Ｐゴシック" panose="020B0600070205080204" pitchFamily="34" charset="-128"/>
              </a:rPr>
              <a:t>How did the incident happen? (Asking the trauma patient how the accident or injury occurred can provide information about the mechanism of injury.)</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68968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Remember that prompt transport is key to the survival of the critically injured patient. To ensure the best chance of survival in certain situations, the trauma patient must be transported to an appropriate trauma center.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Centers for Disease Control has developed the </a:t>
            </a:r>
            <a:r>
              <a:rPr lang="en-US" altLang="en-US" i="1">
                <a:solidFill>
                  <a:prstClr val="black"/>
                </a:solidFill>
                <a:latin typeface="Calibri"/>
                <a:ea typeface="ＭＳ Ｐゴシック" panose="020B0600070205080204" pitchFamily="34" charset="-128"/>
              </a:rPr>
              <a:t>Guidelines for Field Triage of Injured Patients </a:t>
            </a:r>
            <a:r>
              <a:rPr lang="en-US" altLang="en-US">
                <a:solidFill>
                  <a:prstClr val="black"/>
                </a:solidFill>
                <a:latin typeface="Calibri"/>
                <a:ea typeface="ＭＳ Ｐゴシック" panose="020B0600070205080204" pitchFamily="34" charset="-128"/>
              </a:rPr>
              <a:t>to assist EMS providers with determining the destination of transport. This protocol provides objective criteria and recommendations for rapid transport to a trauma center.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330328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After the patient is moved to the stretcher, transport should not be delayed. If any critical findings are present and the trauma patient is unstable, the on-scene time should be limited to 10 minutes or less.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55431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After the patient is moved to the stretcher, transport should not be delayed. If any critical findings are present and the trauma patient is unstable, the on-scene time should be limited to 10 minutes or less.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82478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protocol provides objective criteria and recommendations for rapid transport to a trauma center.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670334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entire rapid secondary assessment is typically conducted in a period of about 2 to ½ minutes. This includes the head-to-toe assessment, vital signs, and history. For this kind of patient, who is likely to be in critical condition, the head-to-toe assessment should identify immediately life-threatening injuries and conditions, and other less severe injuries or problems the patient may have.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542118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The major components of the trauma score are: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Respiratory rate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Systolic blood pressure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Glasgow Coma Scale score</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Report and document the findings of the Revised Trauma Score. This information is useful to the receiving facility for purposes of reassessment.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530981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Report and document the findings of the Revised Trauma Score. This information is useful to the receiving facility for purposes of reassessment.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06047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714416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1331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will perform some form of spine motion restriction (SMR) if a mechanism of injury that is severe enough to cause you to suspect spinal cord or vertebral injury, or if the patient complains of neck or back pain, loss of motor or sensory function, or abnormal sensations in the extremities.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Any reference to spinal injury and spine motion restriction means applying one of the listed variations mandated by local protocols.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469224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this patient, a complete head-to-toe rapid secondary assessment is not necessary or appropriate.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you undertake a modified secondary assessment in a patient with no significant mechanism of injury but you develop a suspicion that more injuries may exist than what the patient is complaining about or the patient begins to deteriorate, immediately conduct a complete secondary assessment.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you conduct a modified secondary assessment on a patient and you make a critical finding, immediately perform a secondary assessment and consider prompt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114072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secondary assessment for an unresponsive medical patient is similar to the secondary assessment for a trauma patient with significant mechanism of injury because, in both instances, you first need to examine the whole body for information that the patient cannot tell you.</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82238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responsive medical patient is one who not only responds to your questions and commands but also responds appropriately. If the patient responds, but not appropriately, consider the patient’s responses to be unreliable, and conduct a rapid secondary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428770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pale oral mucosa (inside the mouth) may indicate that the medical patient has been losing blood over a long period of time.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808908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Inspect the head for any evidence of trauma. You may not initially expect to find trauma, because of a lack of mechanism of injury; however, the patient may have fallen several hours, days, or even weeks prior to the onset of the signs, symptoms, or unresponsiveness.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7955598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Establish an airway, begin positive pressure ventilation at 10–12/minute if the respiratory rate or tidal volume is inadequate, and administer oxygen if indicated.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139197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JVD may be a sign of right-sided heart failure or late left-sided heart failure. You might find JVD associated with complaints of chest pain, dyspnea, or severe fatigue and weakness.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Check for a tracheostomy tube at the base of the neck. Because the patient breathes through this tube, secretions and mucus could block the tube, causing an airway obstruction.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982435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While inspecting the neck, look for a medical identification necklace with pertinent information about the patient inscribed on the back (the medical ID tag may instead be worn as a bracelet). The information on the tag may provide you with an indication of the patient’s condition.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741228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Establish an airway, begin positive pressure ventilation at 10–12/minute if the respiratory rate or tidal volume is inadequate, and administer oxygen. Consider CPAP for the patient with adequate breathing.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 wheezing, establish an airway, begin positive pressure ventilation if the respiratory rate or tidal volume is inadequate, and administer oxygen. Patient medications may be administered (such as epinephrine or a metered dose inhaler). Consider CPAP in the patient with adequate breathing.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236296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pressure inside the pulmonary capillaries (capillaries in the lungs) is very low. An increase in pressure inside the pulmonary capillaries may force the plasma portion (primarily water) of the blood out of the capillary and into the space between the capillary and the alveolus as well as into the alveolar sac. This may interfere with gas exchange and lead to hypoxia. It also produces the crackle sound heard on auscultation.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951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Look for clues to the patient's condition.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75513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Provide rapid transport upon recognition. Establish an airway, begin positive </a:t>
            </a:r>
            <a:r>
              <a:rPr lang="fr-FR" altLang="en-US">
                <a:solidFill>
                  <a:prstClr val="black"/>
                </a:solidFill>
                <a:latin typeface="Calibri"/>
                <a:ea typeface="ＭＳ Ｐゴシック" panose="020B0600070205080204" pitchFamily="34" charset="-128"/>
              </a:rPr>
              <a:t>pressure ventilation at 10–12/minute </a:t>
            </a:r>
            <a:r>
              <a:rPr lang="en-US" altLang="en-US">
                <a:solidFill>
                  <a:prstClr val="black"/>
                </a:solidFill>
                <a:latin typeface="Calibri"/>
                <a:ea typeface="ＭＳ Ｐゴシック" panose="020B0600070205080204" pitchFamily="34" charset="-128"/>
              </a:rPr>
              <a:t>if the respiratory rate or tidal volume is inadequate, and administer oxygen if indicated.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633843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 extremely distended abdomen in the medical patient may be the result of a large amount of fluid, not blood, in the abdomen. This can still lead to </a:t>
            </a:r>
            <a:r>
              <a:rPr lang="en-US" altLang="en-US" dirty="0" err="1">
                <a:solidFill>
                  <a:prstClr val="black"/>
                </a:solidFill>
                <a:latin typeface="Calibri"/>
                <a:ea typeface="ＭＳ Ｐゴシック" panose="020B0600070205080204" pitchFamily="34" charset="-128"/>
              </a:rPr>
              <a:t>hypoperfusion</a:t>
            </a:r>
            <a:r>
              <a:rPr lang="en-US" altLang="en-US" dirty="0">
                <a:solidFill>
                  <a:prstClr val="black"/>
                </a:solidFill>
                <a:latin typeface="Calibri"/>
                <a:ea typeface="ＭＳ Ｐゴシック" panose="020B0600070205080204" pitchFamily="34" charset="-128"/>
              </a:rPr>
              <a:t> from fluid loss and respiratory compromise from upward pressure to the diaphragm.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74615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Rapid transport upon recognition. Establish an airway, begin positive pressure ventilation at 10–12/minute if the respiratory rate or tidal volume is inadequate, and administer oxygen if indicated.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64682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Excessive edema could indicate congestive heart failure, fluid overload, or a clot blocking a vein in that extremity.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a medical patient who complains of a sudden onset of shortness of breath, assess the lower extremities for pain, redness, or swelling to one calf. The patient may also have pain in his calf when pulling his foot upward toward his head. This may be an indication of a blood clot in a deep vein of the lower leg that has broken off and traveled to the lungs.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278938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 for edema to the sacral region (sacral edema) in patients who are bedridden and have their legs level with the heart. Excess fluid in patients who are mostly in a seated position and dangle their legs or who are moving about will collect in the hands, ankles, and feet rather than in the sacral region.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247943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needs to be ventilated, keep him in a supine position. It is difficult to ventilate a patient on his side with a bag-valve-mask or pocket mask.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105159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history is a quick method for obtaining limited but extremely important information. Because the patient has an altered mental status, a more detailed history that goes beyond this is not pursued.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924577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Following the secondary assessment, you will provide emergency care based on the signs, symptoms, and history gathered.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routine use of high-concentration oxygen for every patient is no longer recommended.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Altered mental status in a medical patient is a critical finding. Transport should be prompt. However, life-threatening injuries and conditions must be appropriately managed at the scene prior to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639379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During transport, reassess the airway, breathing, and pulses. Take the vital signs every 5 minutes in the critical or unstable patient, and every 15 minutes in the noncritical or stable patient. On every patient, assess the effectiveness of the interventions provided. For example, make sure that oxygen is titrated to achieve an SpO</a:t>
            </a:r>
            <a:r>
              <a:rPr lang="en-US" baseline="-25000">
                <a:solidFill>
                  <a:prstClr val="black"/>
                </a:solidFill>
                <a:latin typeface="Calibri"/>
                <a:ea typeface="ＭＳ Ｐゴシック" charset="-128"/>
              </a:rPr>
              <a:t>2</a:t>
            </a:r>
            <a:r>
              <a:rPr lang="en-US">
                <a:solidFill>
                  <a:prstClr val="black"/>
                </a:solidFill>
                <a:latin typeface="Calibri"/>
                <a:ea typeface="ＭＳ Ｐゴシック" charset="-128"/>
              </a:rPr>
              <a:t> reading of at least 94 percent. </a:t>
            </a:r>
          </a:p>
          <a:p>
            <a:pPr lvl="0" eaLnBrk="0" fontAlgn="base" hangingPunct="0">
              <a:spcBef>
                <a:spcPct val="30000"/>
              </a:spcBef>
              <a:spcAft>
                <a:spcPct val="0"/>
              </a:spcAft>
              <a:defRPr/>
            </a:pPr>
            <a:r>
              <a:rPr lang="en-US">
                <a:solidFill>
                  <a:prstClr val="black"/>
                </a:solidFill>
                <a:latin typeface="Calibri"/>
                <a:ea typeface="ＭＳ Ｐゴシック" charset="-128"/>
              </a:rPr>
              <a:t>You should develop a pattern:</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Assess.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Intervene.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Reassess.</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279104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347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general impression you form as you approach and make first contact with the patient is informed by the patient’s response to the question “Why did you call EMS today?” (i.e.,, the chief complaint) and items or conditions that you observe in the immediate environment.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537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121121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924837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27786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potential consequences of failing to reassess patients?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671772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three basic reasons for performing a reassessment are: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To detect any change in the patient’s condition – Rapid deterioration is commonly due to continued blood loss, airway compromise, inadequate breathing or oxygenation, poor perfusion, or brain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To identify any missed injuries or conditions, especially those that are life-threatening – Reassessment provides the opportunity to reassess for injuries or conditions once the patient is in a more stable and favorable environment, which is most likely the patient compartment of the ambulance.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To adjust emergency care as needed. </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75908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Repeat and record the assessment findings, particularly the components of the primary assessment and the vital signs, at least every 5 minutes in the unstable patient with critical injuries and every 15 minutes in a stable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91569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 patient with a head injury may continue to talk to you, but his speech pattern may become garbled and his responses inappropriate. You should also assess the patient’s ability to obey commands appropriately. Repeat the GCS, obtain another score, and compare it to the others.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the patient is talking to you and is not in distress, assume that the airway is patent. In the unresponsive patient, open the mouth and look inside for evidence of blood, secretions, or vomitus. Loss of a gag or cough reflex may require insertion of an airway.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Look, listen, and feel for adequate breathing. If the breathing is inadequate because of poor quality or rate, begin positive pressure ventilation with supplemental oxygen. Increasing resistance during ventilation can mean that the airway is not being maintained effectively, that the stomach is filling with air and pushing up on the diaphragm, or that the patient with a chest injury may be developing a tension pneumothorax. Immediately reassess the airway and breath sounds.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Apply oxygen to the patient who exhibits signs or symptoms of hypoxia, hypoxemia, respiratory distress, poor perfusion, or heart failure; or to the patient who complains of dyspnea; and to the patient who has a decrease in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to less than 94%.</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511057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Evaluate the pulse rate in relationship to the initial findings and the injuries or medical condition.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Check the site of any major bleeding for blood seeping through the dressing and bandage, indicating the need to control bleeding through direct pressure. If the bleeding is severe and cannot be controlled with direct pressure, apply a tourniquet.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Improvements in oxygenation typically improve the color of the skin. Likewise, poor oxygenation from an airway or breathing compromise will cause the skin to become cyanotic or blue-gray.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of the patient’s condition is noted, it may be necessary to reconsider your emergency care and transport decision.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8663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Reassess the breathing rate and quality, pulse rate and quality, perfusion status, pupils, blood pressure, and SpO</a:t>
            </a:r>
            <a:r>
              <a:rPr lang="en-US" altLang="en-US" sz="1000" baseline="-25000">
                <a:solidFill>
                  <a:prstClr val="black"/>
                </a:solidFill>
                <a:latin typeface="Calibri"/>
                <a:ea typeface="ＭＳ Ｐゴシック" panose="020B0600070205080204" pitchFamily="34" charset="-128"/>
              </a:rPr>
              <a:t>2</a:t>
            </a:r>
            <a:r>
              <a:rPr lang="en-US" altLang="en-US" sz="1000">
                <a:solidFill>
                  <a:prstClr val="black"/>
                </a:solidFill>
                <a:latin typeface="Calibri"/>
                <a:ea typeface="ＭＳ Ｐゴシック" panose="020B0600070205080204" pitchFamily="34" charset="-128"/>
              </a:rPr>
              <a:t>. Record the vital signs and the time that they were taken.</a:t>
            </a:r>
          </a:p>
          <a:p>
            <a:pPr lvl="0" eaLnBrk="0" fontAlgn="base" hangingPunct="0">
              <a:spcBef>
                <a:spcPct val="3000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If the patient begins to complain of a symptom that was not initially identified or there is a change in the original symptom, complete the relevant components of the secondary assessment.</a:t>
            </a:r>
          </a:p>
          <a:p>
            <a:pPr lvl="0" eaLnBrk="0" fontAlgn="base" hangingPunct="0">
              <a:spcBef>
                <a:spcPct val="3000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Ask yourself the following questions when considering the adequacy of intervention:</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Have the patient’s vital signs improved or deteriorated?</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Is the patient’s airway still patent?</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Is the oxygen device and liter flow adequate? Is oxygen connected and flowing to the bag-valve-mask device?</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Has the patient’s SpO</a:t>
            </a:r>
            <a:r>
              <a:rPr lang="en-US" altLang="en-US" sz="1000" baseline="-25000">
                <a:solidFill>
                  <a:prstClr val="black"/>
                </a:solidFill>
                <a:latin typeface="Calibri"/>
                <a:ea typeface="ＭＳ Ｐゴシック" panose="020B0600070205080204" pitchFamily="34" charset="-128"/>
              </a:rPr>
              <a:t>2</a:t>
            </a:r>
            <a:r>
              <a:rPr lang="en-US" altLang="en-US" sz="1000">
                <a:solidFill>
                  <a:prstClr val="black"/>
                </a:solidFill>
                <a:latin typeface="Calibri"/>
                <a:ea typeface="ＭＳ Ｐゴシック" panose="020B0600070205080204" pitchFamily="34" charset="-128"/>
              </a:rPr>
              <a:t> improved with oxygen, or should I consider positive pressure ventilation?</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Is the patient’s chest rising and falling adequately with the ventilations?</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Are the chest compressions producing pulses? Is the rate and depth of compression adequate?</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Has a cardiac arrest patient whose heartbeat has been restored lapsed into arrest again?</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Is the AED indicating that a shock is needed (or not needed)?</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Is the pressure dressing adequately controlling the bleeding? Has the bleeding stopped, or do I need to proceed to the next step in bleeding control?</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Is the patient’s head and spine restricted from movement?</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Calibri"/>
                <a:ea typeface="ＭＳ Ｐゴシック" panose="020B0600070205080204" pitchFamily="34" charset="-128"/>
              </a:rPr>
              <a:t>Are bone or joint injuries adequately immobilized?</a:t>
            </a:r>
          </a:p>
          <a:p>
            <a:pPr marL="171450" lvl="0" indent="-171450" eaLnBrk="0" fontAlgn="base" hangingPunct="0">
              <a:spcBef>
                <a:spcPct val="30000"/>
              </a:spcBef>
              <a:spcAft>
                <a:spcPct val="0"/>
              </a:spcAft>
              <a:buFont typeface="Arial" panose="020B0604020202020204" pitchFamily="34" charset="0"/>
              <a:buChar char="•"/>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It is important to document and report to the staff of the receiving facility any changes in the patient’s condition. It is not only the patient’s condition, but the trends in the patient’s condition that is important, indicating </a:t>
            </a:r>
            <a:r>
              <a:rPr lang="en-US" sz="1000">
                <a:solidFill>
                  <a:prstClr val="black"/>
                </a:solidFill>
                <a:latin typeface="Calibri"/>
                <a:ea typeface="ＭＳ Ｐゴシック" charset="-128"/>
              </a:rPr>
              <a:t>improvement or deterioration.</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33715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Because the main objective of the primary assessment is to identify and manage life-threatening injuries, repetition of the primary assessment is also a key component of the reassessment.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714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some patients, it is difficult to immediately determine whether they are a medical or trauma patient or both. Your general impression and categorization of the patient may change as you collect more information from the scene and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432820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the reassessment, reassess the breathing rate and quality, pulse rate and quality, perfusion status, pupils, blood pressure, and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Record the vital signs and the time they were taken.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216238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begins to complain of a symptom that was not initially identified or a change in the original symptom, complete the relevant components of the secondary assessment related to the area of the complaint and other relevant body systems.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564978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Determine whether your emergency care is adequate and your interventions are effective for the patient’s condition. Ensure the adequacy of an airway device, oxygen delivery, positive pressure ventilation, CPAP, bleeding control, CPR or AED, spine motion restriction, and fracture immobilization.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970908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changes for the better or worse in the patient’s condition are the basis for interventions or changes in intervention and reassessment that you perform en route to the hospital. It is also important to document and report to the staff of the receiving facility any changes in the patient’s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862123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431739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013290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03711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315858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There are two types of secondary trauma assessment: the rapid secondary assessment and the modified secondary assessment.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16933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medical patient is alert, responsive, and oriented, you conduct a history, then a secondary assessment of anatomic areas and body systems associated with the chief complaint, and finally the vital signs. However, if the medical patient is not alert, is disoriented, is responding to verbal or painful stimuli, or is unresponsive, you first conduct a rapid secondary assessment (head-to-toe physical exam), then the assessment of vital signs, and then a history.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193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Determine if the patient is ill or injured.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284187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last phase of the assessment is the reassessment. A reassessment is performed every 5 minutes in the unstable patient and every 15 minutes in the stable patient. It is conducted to reassess the primary assessment, vital signs, any other complaints, and the interventions that have already been done.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508121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13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13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13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13 quiz</a:t>
            </a:r>
            <a:endParaRPr lang="en-US" altLang="en-US" sz="180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1122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patient in bed in pajamas at 2:00 in the afternoon may have been sick all day.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5523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chief complaint is the patient’s answer to the question “Why did you call EMS today?” If the patient is unable to answer, the chief complaint may be the response of the family member or bystander who placed the emergency call. If no one can provide an answer, the chief complaint may be what you infer from observation.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236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 identify an obvious life-threatening condition during the general impression phase as you begin to assess the patient, you must immediately treat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2377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you encounter an unresponsive patient with no ventilations (not breathing) or with only agonal respirations and no pulse, the patient is in cardiac arrest. The American Heart Association guidelines of 2015 emphasize the need to quickly recognize cardiac arrest and initiate CPR, beginning with chest compressions. The intervention sequence in the cardiac arrest patient is compressions, airway, breathing (CAB), rather than the airway, breathing, circulation (ABC).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742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4638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Emphasize the importance of establishing stabilization of the cervical spine in patients who may have spine trauma.</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Demonstrate in-line manual stabilization of the cervical spine.</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3892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self-restriction or manual motion restriction of the cervical spine is established, spine motion restriction must be maintained – even after a cervical collar is applied – until an injury is ruled out by further assessment or until spine motion restriction is completed and the patient is secured for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7770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possible to have a stable injury of the vertebrae in which the spinal cord has not been damaged. If proper spine motion restriction is not performed, however, the vertebral injury may become unstable when the patient moves or is moved.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056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It is not possible to properly assess the airway and breathing with the patient prone. Prior to logrolling the patient, quickly assess the posterior thorax and lumbar regions, the vertebral column, buttocks, and posterior aspects of the lower extremities by inspecting and palpating for any major bleeding, deformities, open wounds, bruises, burns, tenderness, or swelling. If an open wound to the posterior thorax is present, quickly occlude the wound with a nonporous or occlusive dressing taped on three sides prior to logrolling the patient into a supine position.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9286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 find the patient prone (face down), it is necessary to quickly logroll him into a supine position (face up).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9560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spinal injury is possible, provide spine motion restriction before logrolling.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2536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an open wound to the posterior thorax is present, quickly occlude the wound with a nonporous or occlusive dressing taped on three sides prior to logrolling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4549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1027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4052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625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4280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6934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AVPU mnemonic stands for alert, responds to verbal stimulus, responds to painful stimulus, unresponsive.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are acceptable ways of determining a patient's response to painful stimuli?</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are the differences between decorticate and decerebrate posturing?</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are the concerns for patients who have altered mental status?</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Have students use one of the methods described to apply painful stimuli to themselves to increase their awareness of what they will be subjecting patients to.</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Give several descriptions of patients and ask students to determine the level of consciousness for each patient.</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is the importance of determining the patient's mental status early in the assessment process?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1759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not alert, proceed to check his response to verbal stimuli.</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1910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obeys the commands, you can assume he has a higher level of responsiveness than the patient who stares off, talks inappropriately, mumbles incomprehensibly, or does nothing at all.</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there is no response when you speak to the patient, you should try a painful stimulus. Painful stimulus is just that: applying pain to the patient to determine whether and how he responds. Painful stimuli can be applied either centrally or peripherally.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6015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determine whether the patient is responding to the painful stimulus, watch his face and his body. Look for a facial grimace or any other body movement.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7492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Pinch the trapezius muscle that extends from along the base of the neck to the shoulder. Grasp 1 to 2 inches of the trapezius muscle and squeeze the muscle. Be sure that you have the muscle and not just the skin.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0020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Slide your finger under the upper ridge of the eye socket and apply upward pressure. Be careful not to damage the eyelid or globe during this procedure.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268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Apply hard downward pressure to the center of the sternum with the knuckles of your hand.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9953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Pinch the soft tissue portion of the earlobe.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5777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flexion posturing, also known as decorticate posturing, the patient arches the back and flexes the arms inward toward the chest. In extension posturing, also known as decerebrate posturing, the patient arches the back and extends the arms straight out parallel to the body. Both are signs of serious head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175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79380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Flexion (decorticate 8) posturing is associated with compression of the brain at the upper portion of the brain stem.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1851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Extension (decerebrate) posturing is produced when the lower portion of the brain stem is compressed.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6461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spinal cord may turn the impulse immediately around and send an impulse back to the muscle to move. The impulse never goes to the brain, so it is not the brain telling the muscle to move but the spinal cord just turning the impulse around and sending it back out again.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6484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patient who is not alert but responds to either verbal or painful stimuli is considered to have an altered mental status. This patient is not completely unresponsive, but, like the unresponsive patient, may be prone to airway compromise.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7235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 of the patient’s mental status should take you no longer than a few seconds to accomplish. Do not waste time performing an extensive neurologic exam during the primary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5098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mental status check is a helpful tool for simultaneously gathering information about airway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5305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the patient is alert and talking without difficulty, or if the infant or child is crying, you can assume the airway is patent and move on to the assessment of breathing.</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 obstructed airway is an immediately life-threatening problem.</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many patients, determining the level of consciousness and determining the status of the airway proceed simultaneously. The patient who is alert and speaking to you without difficulty has an open airway.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Patients can be alert but still have a partially obstructed airway. Signs of this include stridor, difficulty speaking, gasping, or inability to speak.</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4862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In patients with severely impaired level of consciousness, a number of methods to open the airway will be used as needed, including manual maneuvers, suction, airway adjuncts, and methods for opening the airway or relieving a foreign body that is obstructing the airway.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2157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Muscle relaxation allows the tongue and epiglottis to fall back and partially block the lower part of the pharynx and the opening to the trachea.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19368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If the patient is not talking or responding normally, has a severely altered mental status, or is unresponsive, assume that the airway is or may become closed.</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Manual airway maneuvers to prevent the tongue and epiglottis from blocking the airway: consist of the head-tilt, the chin-lift maneuver, and the jaw-thrust maneuver.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Suction and/or finger sweeps are used to remove blood, vomitus, food, secretions, or foreign objects.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Airway adjuncts: Use the oropharyngeal airway or the nasopharyngeal airway to maintain a patent airway.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Manual thrusts to the abdomen (for infants, a combination of chest thrusts and back blows to force bursts of air from the lungs) are used to relieve a blockage of the airway by a foreign body.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Position the medical patient who has no suspected spinal injury in a modified lateral position to allow secretions, blood, or vomitus to flow out of the mouth instead of into the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79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4015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a snoring (sonorous) sound is heard, it is an indication that the tongue and likely the epiglottis are partially blocking the airway. Use the head-tilt, chin-lift maneuver (if there is no suspicion of spinal injury) or the jaw-thrust maneuver (if spinal injury is possible) to relieve any obstruction of the airway by the tongue.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the patient gags when you insert an oropharyngeal airway, remove it immediately, be prepared to suction, and consider insertion of a nasopharyngeal airway.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26188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When you approach the patient, you may hear abnormal sounds from the upper airway. These sounds are an indication that the airway may be partially blocked.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825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Immediately open the mouth and suction out the contents. If the contents are too thick to be suctioned, turn the patient on his side and sweep the mouth out with your fingers, a tongue blade, or the suction catheter itself.</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2160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Inserting anything such as an airway adjunct, suction tip, tongue blade, or fingers into the mouth or throat of a pediatric patient with a suspected upper airway infection can cause extremely dangerous spasms and a complete airway obstruction.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4398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techniques for assessing breathing are looking, listening, and feeling.</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Check the rate and quality of breathing. Both must be adequate for the patient to have adequate breathing.</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Look for signs that the work of breathing has increased, such as use of accessory muscles.</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Much of this section is review for students. Ask questions to determine students' comprehension and retention of the material to guide your approach to the material.</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signs of inadequate oxygenation?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6847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assessment of breathing is done only after securing an open airway; therefore, this step must always follow opening the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753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Poor movement (rise) of the chest wall indicates that an inadequate amount of air is being breathed in with each respiration, and is typically described as shallow respiration.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 respiratory rate that is too slow, called </a:t>
            </a:r>
            <a:r>
              <a:rPr lang="en-US" altLang="en-US" dirty="0" err="1">
                <a:solidFill>
                  <a:prstClr val="black"/>
                </a:solidFill>
                <a:latin typeface="Calibri"/>
                <a:ea typeface="ＭＳ Ｐゴシック" panose="020B0600070205080204" pitchFamily="34" charset="-128"/>
              </a:rPr>
              <a:t>bradypnea</a:t>
            </a:r>
            <a:r>
              <a:rPr lang="en-US" altLang="en-US" dirty="0">
                <a:solidFill>
                  <a:prstClr val="black"/>
                </a:solidFill>
                <a:latin typeface="Calibri"/>
                <a:ea typeface="ＭＳ Ｐゴシック" panose="020B0600070205080204" pitchFamily="34" charset="-128"/>
              </a:rPr>
              <a:t>, causes an inadequate minute volume.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 respiratory rate that is too fast, called tachypnea, may not always result in a better breathing status for the patient. When the rate becomes excessive, the lungs do not have enough time between breaths to fill adequately; therefore, the minute volume becomes inadequate.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0022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best method to assess breathing is by looking, listening, and feeling.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6764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Retractions</a:t>
            </a:r>
            <a:r>
              <a:rPr lang="en-US" sz="1100">
                <a:solidFill>
                  <a:prstClr val="black"/>
                </a:solidFill>
                <a:latin typeface="Calibri"/>
                <a:ea typeface="ＭＳ Ｐゴシック" charset="-128"/>
              </a:rPr>
              <a:t>—identified by a sunken-in appearance of tissues that are pulled inward on inhalation</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Use of the neck muscles </a:t>
            </a:r>
            <a:r>
              <a:rPr lang="en-US" sz="1100">
                <a:solidFill>
                  <a:prstClr val="black"/>
                </a:solidFill>
                <a:latin typeface="Calibri"/>
                <a:ea typeface="ＭＳ Ｐゴシック" charset="-128"/>
              </a:rPr>
              <a:t>on inhalation</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Nasal flaring</a:t>
            </a:r>
            <a:r>
              <a:rPr lang="en-US" sz="1100">
                <a:solidFill>
                  <a:prstClr val="black"/>
                </a:solidFill>
                <a:latin typeface="Calibri"/>
                <a:ea typeface="ＭＳ Ｐゴシック" charset="-128"/>
              </a:rPr>
              <a:t>—the nostrils flare out as the patient inhales</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Excessive abdominal muscle use</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Tracheal tugging</a:t>
            </a:r>
            <a:r>
              <a:rPr lang="en-US" sz="1100">
                <a:solidFill>
                  <a:prstClr val="black"/>
                </a:solidFill>
                <a:latin typeface="Calibri"/>
                <a:ea typeface="ＭＳ Ｐゴシック" charset="-128"/>
              </a:rPr>
              <a:t>—pendulum motions of the trachea in the anterior neck during inhalation</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Pale, cool, clammy skin</a:t>
            </a:r>
            <a:r>
              <a:rPr lang="en-US" sz="1100">
                <a:solidFill>
                  <a:prstClr val="black"/>
                </a:solidFill>
                <a:latin typeface="Calibri"/>
                <a:ea typeface="ＭＳ Ｐゴシック" charset="-128"/>
              </a:rPr>
              <a:t>—a sign of poor perfusion to and oxygenation of the cells and tissues</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Cyanosis</a:t>
            </a:r>
            <a:r>
              <a:rPr lang="en-US" sz="1100">
                <a:solidFill>
                  <a:prstClr val="black"/>
                </a:solidFill>
                <a:latin typeface="Calibri"/>
                <a:ea typeface="ＭＳ Ｐゴシック" charset="-128"/>
              </a:rPr>
              <a:t>—a bluish or blue-gray tone of the skin around the lips, nose, and fingernail beds, indicating inadequate oxygenation</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A pulse oximeter </a:t>
            </a:r>
            <a:r>
              <a:rPr lang="en-US" sz="1100">
                <a:solidFill>
                  <a:prstClr val="black"/>
                </a:solidFill>
                <a:latin typeface="Calibri"/>
                <a:ea typeface="ＭＳ Ｐゴシック" charset="-128"/>
              </a:rPr>
              <a:t>(</a:t>
            </a:r>
            <a:r>
              <a:rPr lang="en-US" sz="1100" i="1">
                <a:solidFill>
                  <a:prstClr val="black"/>
                </a:solidFill>
                <a:latin typeface="Calibri"/>
                <a:ea typeface="ＭＳ Ｐゴシック" charset="-128"/>
              </a:rPr>
              <a:t>SpO</a:t>
            </a:r>
            <a:r>
              <a:rPr lang="en-US" sz="1100" baseline="-25000">
                <a:solidFill>
                  <a:prstClr val="black"/>
                </a:solidFill>
                <a:latin typeface="Calibri"/>
                <a:ea typeface="ＭＳ Ｐゴシック" charset="-128"/>
              </a:rPr>
              <a:t>2</a:t>
            </a:r>
            <a:r>
              <a:rPr lang="en-US" sz="1100">
                <a:solidFill>
                  <a:prstClr val="black"/>
                </a:solidFill>
                <a:latin typeface="Calibri"/>
                <a:ea typeface="ＭＳ Ｐゴシック" charset="-128"/>
              </a:rPr>
              <a:t>) </a:t>
            </a:r>
            <a:r>
              <a:rPr lang="en-US" sz="1100" i="1">
                <a:solidFill>
                  <a:prstClr val="black"/>
                </a:solidFill>
                <a:latin typeface="Calibri"/>
                <a:ea typeface="ＭＳ Ｐゴシック" charset="-128"/>
              </a:rPr>
              <a:t>reading of less than 94%</a:t>
            </a:r>
          </a:p>
          <a:p>
            <a:pPr marL="171450" lvl="0" indent="-171450" eaLnBrk="0" fontAlgn="base" hangingPunct="0">
              <a:spcBef>
                <a:spcPct val="30000"/>
              </a:spcBef>
              <a:spcAft>
                <a:spcPct val="0"/>
              </a:spcAft>
              <a:buFont typeface="Arial" panose="020B0604020202020204" pitchFamily="34" charset="0"/>
              <a:buChar char="•"/>
              <a:defRPr/>
            </a:pPr>
            <a:r>
              <a:rPr lang="en-US" sz="1100" i="1">
                <a:solidFill>
                  <a:prstClr val="black"/>
                </a:solidFill>
                <a:latin typeface="Calibri"/>
                <a:ea typeface="ＭＳ Ｐゴシック" charset="-128"/>
              </a:rPr>
              <a:t>Asymmetrical movement of the chest wall</a:t>
            </a:r>
            <a:r>
              <a:rPr lang="en-US" sz="1100">
                <a:solidFill>
                  <a:prstClr val="black"/>
                </a:solidFill>
                <a:latin typeface="Calibri"/>
                <a:ea typeface="ＭＳ Ｐゴシック" charset="-128"/>
              </a:rPr>
              <a:t>—The chest wall should move symmetrically (both sides moving together) and smoothly. Unequal movement—for example, one side moving up and outward as the other moves down and inward – is asymmetrical.</a:t>
            </a:r>
          </a:p>
          <a:p>
            <a:pPr marL="171450" lvl="0" indent="-171450" eaLnBrk="0" fontAlgn="base" hangingPunct="0">
              <a:spcBef>
                <a:spcPct val="30000"/>
              </a:spcBef>
              <a:spcAft>
                <a:spcPct val="0"/>
              </a:spcAft>
              <a:buFont typeface="Arial" panose="020B0604020202020204" pitchFamily="34" charset="0"/>
              <a:buChar char="•"/>
              <a:defRPr/>
            </a:pPr>
            <a:endParaRPr lang="en-US" sz="11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Describe the findings of breathing assessment for several patients. Ask students whether breathing is adequate or inadequate, and what interventions may be needed. </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What are ways in which EMTs can provide positive pressure ventilation for patients with inadequate breathing?</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56981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is apneic (not breathing) or is breathing inadequately, you must immediately begin positive pressure ventilation with supplemental oxygen. Any delay in treatment could lead to brain death and cardiac arrest.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232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of components of the patient assessment procedures they will perform on every patient during their careers as EMTs.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36898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with adequate breathing is responsive, but is ill or injured, consider administering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1366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pulse oximeter should be applied early in the assessment process to determine the oxygenation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3605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main purposes for checking circulation are to determine whether the heart is beating, whether there is any severe bleeding, and whether blood is circulating adequately.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1216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assess for a carotid pulse, locate the thyroid cartilage (Adam’s apple) and slide your fingers down the neck laterally on the same side on which you are positioned until you feel the groove between the larynx and the bulk of muscles in the neck.</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to recall the locations at which the pulse can be assessed.</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Remind students to consider isolated findings, such as an irregular pulse, in the context of the patient's overall presentation.</a:t>
            </a:r>
            <a:endParaRPr lang="en-US" altLang="en-US" sz="180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5795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brachial pulse is found on the lateral aspect of the upper section of the arm between the biceps and triceps muscles.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1852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Elderly patients commonly have “irregularly irregular” heart rhythms (that is, an irregular or abnormal rhythm that has no real pattern). In many elderly patients, this kind of abnormality </a:t>
            </a:r>
            <a:r>
              <a:rPr lang="en-US" altLang="en-US" i="1">
                <a:solidFill>
                  <a:prstClr val="black"/>
                </a:solidFill>
                <a:latin typeface="Calibri"/>
                <a:ea typeface="ＭＳ Ｐゴシック" panose="020B0600070205080204" pitchFamily="34" charset="-128"/>
              </a:rPr>
              <a:t>is </a:t>
            </a:r>
            <a:r>
              <a:rPr lang="en-US" altLang="en-US">
                <a:solidFill>
                  <a:prstClr val="black"/>
                </a:solidFill>
                <a:latin typeface="Calibri"/>
                <a:ea typeface="ＭＳ Ｐゴシック" panose="020B0600070205080204" pitchFamily="34" charset="-128"/>
              </a:rPr>
              <a:t>their normal rhythm; however, it is important to report and document this finding, because it may be related to their current conditions.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Note heart rates that are less than 60 per minute or greater than 100 per minute. Bradycardia, a heart rate less than 60 per minute, may indicate severe hypoxia, head injury, drug overdose, heart attack, or some other medical condition. A heart rate greater than 100 per minute may indicate anxiety, blood loss, shock, abnormal heart rhythms, heart attack, drug overdose, early hypoxia, fever, and other medical or traumatic conditions.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54504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either of these types of major bleeding is present, immediately place gloved fingers or a gloved hand on the wound and apply direct pressure to control the bleeding; apply a pressure dressing once the bleeding has been controlled.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waste time dealing with slow, oozing capillary bleeding or other wounds that do not present with major bleeding during the primary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4633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Scan the body, looking for any indication of major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0399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you notice large pools of blood or completely blood-soaked clothing, immediately expose the area by cutting away clothing with scissors.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2367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 cold environment, the vessels in the skin constrict, causing the blood to be shunted to the core of the body to preserve the heat at the core. Because the warm, red blood has been shunted away from the skin, the skin takes on a pale appearance and becomes cool.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270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scene size-up is the first component of the patient assessment.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steps of the scene size-up are taking Standard Precautions, evaluating for scene hazards and ensuring scene safety, determining the mechanism of injury or the nature of illness, establishing the number of patients, and determining the need for additional resources.</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Ask questions to determine what students recall from your initial discussion of scene size-up.</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purposes of the scene size-up?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16323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patient’s perfusion can be assessed by checking the skin’s color, temperature, and condition.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Capillary refill alone cannot provide an accurate assessment of perfusion in infants, children, or adults. You must also assess the mental status, heart rate, peripheral and central pulses, skin signs, and blood pressure to determine the perfusion status of the patient.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hemoglobin in the red blood cells changes color when starved of oxygen, thus giving the skin of a hypoxic patient its bluish (cyanotic) tint.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4900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temperature can't be felt through the glove, you may need to slip your glove down, placing the back of your hand or fingers on the patient’s abdomen, face, or neck. The skin is normally warm to the touch but may instead be hot, cool, or cold.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69181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Moist or clammy skin associated with medical or trauma conditions is typically produced from circulating epinephrine. The epinephrine stimulates alpha receptors that cause the sweat glands to produce and secrete sweat.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45534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refill of capillaries takes longer than 2 seconds in the infant, child, or adult male at room temperature, tissue perfusion may be inadequate. The upper limit for adult females is 3 seconds and for the elderly is 4 seconds.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6656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Capillary refill is more reliable in infants and children than in adult patients.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14960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Normal color should return to the area in 2 seconds or less. If it takes longer, capillary refill is said to be delayed. This is only one sign of inadequate circulation. You must assess for other signs of poor perfusion.</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27948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there is a significant mechanism of injury, an altered mental status, or severe bleeding, assume that the patient is in shock.</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Control any serious bleeding. If possible, splint any bone or joint injuries, but only if it does not delay transport. Provide positive pressure ventilation with supplemental oxygen if needed or oxygen at 15 lpm by nonrebreather mask, keep the patient warm, and consider immediate transport with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45325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50791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89796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704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Evaluating scene hazards and ensuring scene safety, including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Personal protection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Protection of the patient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Protection of bystanders</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Determining the mechanism of injury or the nature of the illness, including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Trauma patient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Medical patient</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6072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At this point in the primary assessment, based on your general impression and your assessment of the patient’s mental status, airway, breathing, oxygenation, and circulation, it is necessary to decide whether the patient is unstable and a priority for a rapid secondary assessment and immediate transport or if the patient is stable and you can continue with the secondary assessment on the scene.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factors that would increase the patient's priority for transport?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things need to be done prior to transport, even when immediate transport is needed?</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a number of primary survey descriptions, students should be able to differentiate between patients who need immediate transport and those whose needs are less immediate.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6595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dirty="0">
                <a:solidFill>
                  <a:prstClr val="black"/>
                </a:solidFill>
                <a:latin typeface="Calibri"/>
                <a:ea typeface="ＭＳ Ｐゴシック" charset="-128"/>
              </a:rPr>
              <a:t>The priority decision you make at the conclusion of the primary assessment will dictate when and where the remainder of the assessment and treatment will occur, whether at the scene or en route to the hospital. Thus, the primary assessment sets the pace for the entire patient encounter.</a:t>
            </a:r>
          </a:p>
          <a:p>
            <a:pPr lvl="0" eaLnBrk="0" fontAlgn="base" hangingPunct="0">
              <a:spcBef>
                <a:spcPct val="30000"/>
              </a:spcBef>
              <a:spcAft>
                <a:spcPct val="0"/>
              </a:spcAft>
              <a:defRPr/>
            </a:pPr>
            <a:endParaRPr lang="en-US" altLang="en-US" sz="10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dirty="0">
                <a:solidFill>
                  <a:prstClr val="black"/>
                </a:solidFill>
                <a:latin typeface="Verdana" panose="020B0604030504040204" pitchFamily="34" charset="0"/>
                <a:ea typeface="ＭＳ Ｐゴシック" charset="-128"/>
              </a:rPr>
              <a:t>Conditions requiring rapid transport:</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Poor general impression</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Unresponsive or 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Responsive but can’t obey commands</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Can’t establish or maintain an airway</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Difficulty breathing, respiratory distress</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Absent or inadequate breathing</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Pulseless</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Uncontrolled hemorrhage, severe blood loss</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Pale, cool, clammy skin; suspected shock</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Open chest wound or flail segment</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Severe chest pain with systolic BP &lt;100 mmHg</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Severe pain anywhere</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Complicated childbirth</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Body temperature &gt;104°F</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Signs of hypothermia</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Severe allergic reaction</a:t>
            </a:r>
          </a:p>
          <a:p>
            <a:pPr marL="171450" lvl="0" indent="-171450" eaLnBrk="0" fontAlgn="base" hangingPunct="0">
              <a:spcBef>
                <a:spcPct val="30000"/>
              </a:spcBef>
              <a:spcAft>
                <a:spcPct val="0"/>
              </a:spcAft>
              <a:buFont typeface="Arial" panose="020B0604020202020204" pitchFamily="34" charset="0"/>
              <a:buChar char="•"/>
              <a:defRPr/>
            </a:pPr>
            <a:r>
              <a:rPr lang="en-US" altLang="en-US" sz="1000" dirty="0">
                <a:solidFill>
                  <a:prstClr val="black"/>
                </a:solidFill>
                <a:latin typeface="Verdana" panose="020B0604030504040204" pitchFamily="34" charset="0"/>
                <a:ea typeface="ＭＳ Ｐゴシック" charset="-128"/>
              </a:rPr>
              <a:t>Poisoning or overdose of unknown substance</a:t>
            </a:r>
          </a:p>
          <a:p>
            <a:pPr lvl="1" eaLnBrk="0" fontAlgn="base" hangingPunct="0">
              <a:spcBef>
                <a:spcPct val="30000"/>
              </a:spcBef>
              <a:spcAft>
                <a:spcPct val="0"/>
              </a:spcAft>
              <a:defRPr/>
            </a:pPr>
            <a:endParaRPr lang="en-US" altLang="en-US" sz="1000" dirty="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83339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11518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conclusion and emphasize the application of knowledge learned from this presentation.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30547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During this lesson, students will learn about the components of the secondary patient assessment procedures they will perform on patients during their careers as EMTs.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38523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this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5211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this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3271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this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73716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this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74420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480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2/7/2018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80168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2/7/2018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54885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628483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818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84653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681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53608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938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63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6">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5.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notesSlide" Target="../notesSlides/notesSlide157.xml"/><Relationship Id="rId1" Type="http://schemas.openxmlformats.org/officeDocument/2006/relationships/slideLayout" Target="../slideLayouts/slideLayout21.xml"/><Relationship Id="rId6" Type="http://schemas.openxmlformats.org/officeDocument/2006/relationships/slide" Target="slide268.xml"/><Relationship Id="rId5" Type="http://schemas.openxmlformats.org/officeDocument/2006/relationships/slide" Target="slide271.xml"/><Relationship Id="rId4" Type="http://schemas.openxmlformats.org/officeDocument/2006/relationships/slide" Target="slide27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3" Type="http://schemas.openxmlformats.org/officeDocument/2006/relationships/slide" Target="slide273.xml"/><Relationship Id="rId2" Type="http://schemas.openxmlformats.org/officeDocument/2006/relationships/slide" Target="slide272.xml"/><Relationship Id="rId1" Type="http://schemas.openxmlformats.org/officeDocument/2006/relationships/slideLayout" Target="../slideLayouts/slideLayout21.xml"/><Relationship Id="rId5" Type="http://schemas.openxmlformats.org/officeDocument/2006/relationships/slide" Target="slide275.xml"/><Relationship Id="rId4" Type="http://schemas.openxmlformats.org/officeDocument/2006/relationships/slide" Target="slide27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2" Type="http://schemas.openxmlformats.org/officeDocument/2006/relationships/slide" Target="slide164.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slide" Target="slide16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slide" Target="slide163.xml"/><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2" Type="http://schemas.openxmlformats.org/officeDocument/2006/relationships/slide" Target="slide163.xml"/><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2" Type="http://schemas.openxmlformats.org/officeDocument/2006/relationships/slide" Target="slide246.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2" Type="http://schemas.openxmlformats.org/officeDocument/2006/relationships/slide" Target="slide245.xml"/><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2" Type="http://schemas.openxmlformats.org/officeDocument/2006/relationships/slide" Target="slide245.xml"/><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2" Type="http://schemas.openxmlformats.org/officeDocument/2006/relationships/slide" Target="slide245.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 Target="slide266.xml"/><Relationship Id="rId2" Type="http://schemas.openxmlformats.org/officeDocument/2006/relationships/slide" Target="slide265.xml"/><Relationship Id="rId1" Type="http://schemas.openxmlformats.org/officeDocument/2006/relationships/slideLayout" Target="../slideLayouts/slideLayout21.xml"/><Relationship Id="rId5" Type="http://schemas.openxmlformats.org/officeDocument/2006/relationships/slide" Target="slide267.xml"/><Relationship Id="rId4" Type="http://schemas.openxmlformats.org/officeDocument/2006/relationships/slide" Target="slide26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13</a:t>
            </a:r>
            <a:endParaRPr lang="en-US" b="1" dirty="0">
              <a:latin typeface="+mn-lt"/>
            </a:endParaRPr>
          </a:p>
        </p:txBody>
      </p:sp>
      <p:sp>
        <p:nvSpPr>
          <p:cNvPr id="5" name="Text Placeholder 4"/>
          <p:cNvSpPr>
            <a:spLocks noGrp="1"/>
          </p:cNvSpPr>
          <p:nvPr>
            <p:ph type="body" idx="3"/>
          </p:nvPr>
        </p:nvSpPr>
        <p:spPr>
          <a:xfrm>
            <a:off x="4907280" y="3114461"/>
            <a:ext cx="3657600" cy="642489"/>
          </a:xfrm>
        </p:spPr>
        <p:txBody>
          <a:bodyPr/>
          <a:lstStyle/>
          <a:p>
            <a:pPr algn="ctr">
              <a:spcBef>
                <a:spcPct val="0"/>
              </a:spcBef>
              <a:buClrTx/>
            </a:pPr>
            <a:r>
              <a:rPr lang="en-US" altLang="en-US" dirty="0">
                <a:latin typeface="+mn-lt"/>
              </a:rPr>
              <a:t>Patient Assessment</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353665" y="4247534"/>
            <a:ext cx="3406237"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Steps of the Scene Size-Up</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00736"/>
          </a:xfrm>
        </p:spPr>
        <p:txBody>
          <a:bodyPr wrap="square" lIns="91425" tIns="91425" rIns="91425" bIns="91425">
            <a:noAutofit/>
          </a:bodyPr>
          <a:lstStyle/>
          <a:p>
            <a:pPr marL="432054" lvl="0" indent="-432054" eaLnBrk="0" fontAlgn="base" hangingPunct="0">
              <a:spcAft>
                <a:spcPct val="0"/>
              </a:spcAft>
              <a:buSzPts val="2400"/>
              <a:buFont typeface="Arial" panose="020B0604020202020204" pitchFamily="34" charset="0"/>
              <a:buAutoNum type="arabicPeriod"/>
              <a:tabLst/>
            </a:pPr>
            <a:r>
              <a:rPr lang="en-US" altLang="en-US" sz="2400" dirty="0">
                <a:solidFill>
                  <a:srgbClr val="000000"/>
                </a:solidFill>
                <a:latin typeface="Arial (Body)"/>
                <a:ea typeface="ＭＳ Ｐゴシック"/>
              </a:rPr>
              <a:t>Take Standard Precautions.</a:t>
            </a: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a:solidFill>
                  <a:srgbClr val="000000"/>
                </a:solidFill>
                <a:latin typeface="Arial (Body)"/>
                <a:ea typeface="ＭＳ Ｐゴシック"/>
              </a:rPr>
              <a:t>Evaluate scene hazards and ensure scene safety.</a:t>
            </a: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a:solidFill>
                  <a:srgbClr val="000000"/>
                </a:solidFill>
                <a:latin typeface="Arial (Body)"/>
                <a:ea typeface="ＭＳ Ｐゴシック"/>
              </a:rPr>
              <a:t>Determine the mechanism of injury or nature of illness.</a:t>
            </a: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a:solidFill>
                  <a:srgbClr val="000000"/>
                </a:solidFill>
                <a:latin typeface="Arial (Body)"/>
                <a:ea typeface="ＭＳ Ｐゴシック"/>
              </a:rPr>
              <a:t>Establish the number of patients.</a:t>
            </a: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a:solidFill>
                  <a:srgbClr val="000000"/>
                </a:solidFill>
                <a:latin typeface="Arial (Body)"/>
                <a:ea typeface="ＭＳ Ｐゴシック"/>
              </a:rPr>
              <a:t>Ascertain the need for additional resources.</a:t>
            </a:r>
          </a:p>
        </p:txBody>
      </p:sp>
    </p:spTree>
    <p:extLst>
      <p:ext uri="{BB962C8B-B14F-4D97-AF65-F5344CB8AC3E}">
        <p14:creationId xmlns:p14="http://schemas.microsoft.com/office/powerpoint/2010/main" val="41260603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an adult male, is in the </a:t>
            </a:r>
            <a:r>
              <a:rPr lang="en-US" altLang="en-US" sz="2400" dirty="0" smtClean="0">
                <a:solidFill>
                  <a:srgbClr val="000000"/>
                </a:solidFill>
                <a:latin typeface="Arial (Body)"/>
                <a:ea typeface="ＭＳ Ｐゴシック"/>
              </a:rPr>
              <a:t>driver’s </a:t>
            </a:r>
            <a:r>
              <a:rPr lang="en-US" altLang="en-US" sz="2400" dirty="0">
                <a:solidFill>
                  <a:srgbClr val="000000"/>
                </a:solidFill>
                <a:latin typeface="Arial (Body)"/>
                <a:ea typeface="ＭＳ Ｐゴシック"/>
              </a:rPr>
              <a:t>seat, but his head is down and he is not moving. He does not respond to </a:t>
            </a:r>
            <a:r>
              <a:rPr lang="en-US" altLang="en-US" sz="2400" dirty="0" smtClean="0">
                <a:solidFill>
                  <a:srgbClr val="000000"/>
                </a:solidFill>
                <a:latin typeface="Arial (Body)"/>
                <a:ea typeface="ＭＳ Ｐゴシック"/>
              </a:rPr>
              <a:t>Ryan’s </a:t>
            </a:r>
            <a:r>
              <a:rPr lang="en-US" altLang="en-US" sz="2400" dirty="0">
                <a:solidFill>
                  <a:srgbClr val="000000"/>
                </a:solidFill>
                <a:latin typeface="Arial (Body)"/>
                <a:ea typeface="ＭＳ Ｐゴシック"/>
              </a:rPr>
              <a:t>voice or to having his trapezius muscle pinched.</a:t>
            </a:r>
          </a:p>
        </p:txBody>
      </p:sp>
    </p:spTree>
    <p:extLst>
      <p:ext uri="{BB962C8B-B14F-4D97-AF65-F5344CB8AC3E}">
        <p14:creationId xmlns:p14="http://schemas.microsoft.com/office/powerpoint/2010/main" val="10289300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has snoring respirations at a rate of about 12 per minute. Ryan is able to enter the rear of the vehicle and position himself behind the patient to open the airway and stabilize the spine.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respirations are shallow, and his carotid pulse is weak and </a:t>
            </a:r>
            <a:r>
              <a:rPr lang="en-US" altLang="en-US" sz="2400" dirty="0" smtClean="0">
                <a:solidFill>
                  <a:srgbClr val="000000"/>
                </a:solidFill>
                <a:latin typeface="Arial (Body)"/>
                <a:ea typeface="ＭＳ Ｐゴシック"/>
              </a:rPr>
              <a:t>rapid.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501141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Bruce hands Ryan a bag-valve mask to start assisting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ventilations. There is some bleeding from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scalp and nose. Bruce suctions the airway and applies a pressure bandage to control bleeding from the scalp.</a:t>
            </a:r>
          </a:p>
        </p:txBody>
      </p:sp>
    </p:spTree>
    <p:extLst>
      <p:ext uri="{BB962C8B-B14F-4D97-AF65-F5344CB8AC3E}">
        <p14:creationId xmlns:p14="http://schemas.microsoft.com/office/powerpoint/2010/main" val="18212913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4668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is the nature of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problem?</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Is the patient stable or unstable? Explain your answer.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should Ryan and Bruce proceed with further assessment and treatment?</a:t>
            </a:r>
          </a:p>
        </p:txBody>
      </p:sp>
    </p:spTree>
    <p:extLst>
      <p:ext uri="{BB962C8B-B14F-4D97-AF65-F5344CB8AC3E}">
        <p14:creationId xmlns:p14="http://schemas.microsoft.com/office/powerpoint/2010/main" val="38816513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Secondary Assessment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929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secondary assessment is performed after the primary assessment to identify any additional injuries or conditions.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approach to secondary assessment differs according to whether the patient has a medical problem or trauma, and whether the patient has a minor or serious complaint.</a:t>
            </a:r>
          </a:p>
        </p:txBody>
      </p:sp>
    </p:spTree>
    <p:extLst>
      <p:ext uri="{BB962C8B-B14F-4D97-AF65-F5344CB8AC3E}">
        <p14:creationId xmlns:p14="http://schemas.microsoft.com/office/powerpoint/2010/main" val="126542263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Secondary Assessment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238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Components of the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Physical exam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Baseline vital signs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History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Tailor your assessment to the needs of the patient and the suspected condition or injury.</a:t>
            </a:r>
          </a:p>
        </p:txBody>
      </p:sp>
    </p:spTree>
    <p:extLst>
      <p:ext uri="{BB962C8B-B14F-4D97-AF65-F5344CB8AC3E}">
        <p14:creationId xmlns:p14="http://schemas.microsoft.com/office/powerpoint/2010/main" val="33649820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Physical examination uses the techniques of inspection, palpation, and auscultation to identify signs and symptoms.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 anatomical approach proceeds from head to feet.</a:t>
            </a:r>
          </a:p>
        </p:txBody>
      </p:sp>
    </p:spTree>
    <p:extLst>
      <p:ext uri="{BB962C8B-B14F-4D97-AF65-F5344CB8AC3E}">
        <p14:creationId xmlns:p14="http://schemas.microsoft.com/office/powerpoint/2010/main" val="27304682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(2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176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secondary assessment should be conducted systematically, starting at the head and moving to the feet.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rapid secondary assessment is performed on unstable or critical medical or trauma patients.</a:t>
            </a:r>
          </a:p>
        </p:txBody>
      </p:sp>
    </p:spTree>
    <p:extLst>
      <p:ext uri="{BB962C8B-B14F-4D97-AF65-F5344CB8AC3E}">
        <p14:creationId xmlns:p14="http://schemas.microsoft.com/office/powerpoint/2010/main" val="18786291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Completely Expose the Trauma Patient Who Has Suffered a Significant Mechanism of Injury or Has Potential Multiple Injuries</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2" descr="While an E M T restricts the spine motion of a supine unconscious patient wearing a nonrebreather mask, another E M T cuts the shirt away from the patient’s che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184" y="1783721"/>
            <a:ext cx="6909631"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6290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(3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Head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Inspect the head and scalp for any deformities, contusions, abrasions, punctures, burns, lacerations, or swelling.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eyes, ears, nose, and mouth.</a:t>
            </a:r>
          </a:p>
        </p:txBody>
      </p:sp>
    </p:spTree>
    <p:extLst>
      <p:ext uri="{BB962C8B-B14F-4D97-AF65-F5344CB8AC3E}">
        <p14:creationId xmlns:p14="http://schemas.microsoft.com/office/powerpoint/2010/main" val="1069116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Part 2</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Primary Assessment</a:t>
            </a:r>
          </a:p>
        </p:txBody>
      </p:sp>
    </p:spTree>
    <p:extLst>
      <p:ext uri="{BB962C8B-B14F-4D97-AF65-F5344CB8AC3E}">
        <p14:creationId xmlns:p14="http://schemas.microsoft.com/office/powerpoint/2010/main" val="5176741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13-3</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The Secondary Assessment: Anatomical </a:t>
            </a:r>
            <a:r>
              <a:rPr lang="en-US" altLang="en-US" sz="2400" dirty="0" smtClean="0">
                <a:solidFill>
                  <a:srgbClr val="000000"/>
                </a:solidFill>
                <a:latin typeface="Arial (Body)"/>
                <a:ea typeface="ＭＳ Ｐゴシック"/>
              </a:rPr>
              <a:t>Approach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176193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Inspect the Head for Signs of Trauma. Carefully Palpate the Skull for Abnormalities</a:t>
            </a:r>
            <a:endParaRPr lang="en-US" altLang="en-US" sz="3200" dirty="0">
              <a:solidFill>
                <a:schemeClr val="tx2"/>
              </a:solidFill>
              <a:latin typeface="Times New Roman" panose="02020603050405020304" pitchFamily="18" charset="0"/>
              <a:ea typeface="ＭＳ Ｐゴシック"/>
              <a:cs typeface="Times New Roman" panose="02020603050405020304" pitchFamily="18" charset="0"/>
            </a:endParaRPr>
          </a:p>
        </p:txBody>
      </p:sp>
      <p:pic>
        <p:nvPicPr>
          <p:cNvPr id="4" name="Picture 1" descr="An E M T spreads their fingers on top of the head of a supine conscious patient wearing a nonrebreather mask, feeling for inj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8" y="1585686"/>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0241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and Palpate the Ear. Note Any Leakage of Blood or Fluid</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shines a pen sized flashlight into the patient’s ear, which is free of blood and flu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8" y="1629227"/>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7382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Behind the Ears for Any Injury or Discoloration</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ulls the patient’s earlobe away from his head, shining the light on the skin behind the ea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8" y="1672771"/>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26895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and Palpate the Face. Note Any Deformity, Instability, Burns, or Swelling</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fingers of both hands around the patient’s face, the mask having been lowered from the patient’s mouth to around the n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9" y="1542146"/>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6643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41657" cy="1066799"/>
          </a:xfrm>
        </p:spPr>
        <p:txBody>
          <a:bodyPr tIns="91425">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Assess Both Pupils for Equality of Size and Reactivity to Light. Inspect the Color of the Sclerae</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uses their thumb and index finger to spread the patient’s eye open wide, shining the light into the eye at approximately 2 inches away.  The mask has been re-secured to the patie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932" y="1585687"/>
            <a:ext cx="746413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3113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54571" cy="1066799"/>
          </a:xfrm>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Check Eye Movement by Having the Patient Follow Your Finger. Note Any Gazes in One Direction or Jerky Eye Movements</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holds their hand approximately 5 inches over the patient’s head, pointing their finger towards the patient’s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549" y="1843095"/>
            <a:ext cx="7101869"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59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the Conjunctiva by Pulling the Lower Eyelid Down</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uses their thumb to pull down the skin under the patient’s eye, shining the light into the lower eyelid. The nonrebreather mask has been pulled away from the patie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8" y="1672769"/>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0767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38457" cy="1066799"/>
          </a:xfrm>
        </p:spPr>
        <p:txBody>
          <a:bodyPr tIns="91425" anchor="b">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Inspect and Palpate the Nose for Any Signs of Trauma, Burns, Bleeding, or Fluid Leakage</a:t>
            </a:r>
            <a:endParaRPr lang="en-US" altLang="en-US" sz="32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uses their thumb to pull the patient’s nose up, to shine the light upwards into the patient’s nostrils, which are free from fluid and bloo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873" y="1585683"/>
            <a:ext cx="746413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1313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Inspect the Inside of the Mouth for Signs of Trauma, Burns, and Discoloration</a:t>
            </a:r>
            <a:endParaRPr lang="en-US" altLang="en-US" sz="320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827782"/>
          </a:xfrm>
        </p:spPr>
        <p:txBody>
          <a:bodyPr/>
          <a:lstStyle/>
          <a:p>
            <a:pPr marL="0" indent="0">
              <a:buNone/>
            </a:pPr>
            <a:r>
              <a:rPr lang="en-US" altLang="en-US" sz="2000" dirty="0">
                <a:latin typeface="+mn-lt"/>
              </a:rPr>
              <a:t>Note the color of the mucous membranes. Smell the breath for any unusual odor.</a:t>
            </a:r>
            <a:endParaRPr lang="en-US" sz="2000" dirty="0">
              <a:latin typeface="+mn-lt"/>
            </a:endParaRPr>
          </a:p>
        </p:txBody>
      </p:sp>
      <p:pic>
        <p:nvPicPr>
          <p:cNvPr id="4" name="Picture 1" descr="The E M T pulls the patient’s chin down to open their mouth, shining a light into their mouth and thro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5076" y="2558610"/>
            <a:ext cx="6168707" cy="37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019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Primary Assessment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5448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primary assessment is conducted on every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purposes 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determine the nature of the problem.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manage immediate threats to life.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establish priorities for treatment and transport.</a:t>
            </a:r>
          </a:p>
        </p:txBody>
      </p:sp>
    </p:spTree>
    <p:extLst>
      <p:ext uri="{BB962C8B-B14F-4D97-AF65-F5344CB8AC3E}">
        <p14:creationId xmlns:p14="http://schemas.microsoft.com/office/powerpoint/2010/main" val="20849488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(4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Neck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signs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Cover open wounds.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jugular vein distention.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Palpate for tracheal deviation.</a:t>
            </a:r>
          </a:p>
        </p:txBody>
      </p:sp>
    </p:spTree>
    <p:extLst>
      <p:ext uri="{BB962C8B-B14F-4D97-AF65-F5344CB8AC3E}">
        <p14:creationId xmlns:p14="http://schemas.microsoft.com/office/powerpoint/2010/main" val="30487520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Assess the Neck for Jugular Vein Distention, Tracheal Deviation, Accessory Muscle Use, and Subcutaneous Emphysema</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ir fingers against the patient’s lower neck to one side above the clavicle. The nonrebreather mask has been re-secured to the patient’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932" y="1719943"/>
            <a:ext cx="746413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4580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(5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Chest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Inspect and cover open wounds.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paradoxical movement; flail segment is an immediately life-threatening condition.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Palpate the chest.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Auscultate breath sounds.</a:t>
            </a:r>
          </a:p>
        </p:txBody>
      </p:sp>
    </p:spTree>
    <p:extLst>
      <p:ext uri="{BB962C8B-B14F-4D97-AF65-F5344CB8AC3E}">
        <p14:creationId xmlns:p14="http://schemas.microsoft.com/office/powerpoint/2010/main" val="34024481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Inspect and Palpate the Entire Chest. Check for Symmetry of Chest Wall Movement. Palpate the Sternum, Clavicles, and Shoulders</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wo hands on the patient’s chest, thumbs along the patient’s costal margin and fingers around the sides of the patient’s tors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066" y="1845406"/>
            <a:ext cx="7101869"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6507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Auscultate Breath Sounds, Comparing One Side to the Other</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laces the bell of their stethoscope against the right side of the patient’s chest, above the nipp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692" y="1623891"/>
            <a:ext cx="7244617" cy="4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1133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(6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700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Abdomen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Inspect and palpate all four quadrants and laterally.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Look for distention and discoloration.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Avoid palpation of pulsating masses.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Check for signs of peritonitis.</a:t>
            </a:r>
          </a:p>
        </p:txBody>
      </p:sp>
    </p:spTree>
    <p:extLst>
      <p:ext uri="{BB962C8B-B14F-4D97-AF65-F5344CB8AC3E}">
        <p14:creationId xmlns:p14="http://schemas.microsoft.com/office/powerpoint/2010/main" val="14656046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32839" cy="1066799"/>
          </a:xfrm>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Inspect and Palpate Each Quadrant of the Abdomen. Note Any Guarding, Tenderness, or Rigidity</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 patient’s abdomen, stacking one hand over the other and interlacing fin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8" y="1658256"/>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8799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27143" cy="1066799"/>
          </a:xfrm>
        </p:spPr>
        <p:txBody>
          <a:bodyPr tIns="91425" anchor="t">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 Heel-Drop Test </a:t>
            </a:r>
            <a:r>
              <a:rPr lang="en-US" altLang="en-US" sz="3000" dirty="0" smtClean="0">
                <a:latin typeface="Times New Roman" panose="02020603050405020304" pitchFamily="18" charset="0"/>
                <a:cs typeface="Times New Roman" panose="02020603050405020304" pitchFamily="18" charset="0"/>
              </a:rPr>
              <a:t>is </a:t>
            </a:r>
            <a:r>
              <a:rPr lang="en-US" altLang="en-US" sz="3000" dirty="0">
                <a:latin typeface="Times New Roman" panose="02020603050405020304" pitchFamily="18" charset="0"/>
                <a:cs typeface="Times New Roman" panose="02020603050405020304" pitchFamily="18" charset="0"/>
              </a:rPr>
              <a:t>Performed by Having the Patient Stand on the Balls of Her Feet, Then Dropping Suddenly onto Her </a:t>
            </a:r>
            <a:r>
              <a:rPr lang="en-US" altLang="en-US" sz="3000" dirty="0" smtClean="0">
                <a:latin typeface="Times New Roman" panose="02020603050405020304" pitchFamily="18" charset="0"/>
                <a:cs typeface="Times New Roman" panose="02020603050405020304" pitchFamily="18" charset="0"/>
              </a:rPr>
              <a:t>Heels </a:t>
            </a:r>
            <a:r>
              <a:rPr lang="en-US" altLang="en-US" sz="2000" b="0" dirty="0" smtClean="0">
                <a:latin typeface="Times New Roman" panose="02020603050405020304" pitchFamily="18" charset="0"/>
                <a:cs typeface="Times New Roman" panose="02020603050405020304" pitchFamily="18" charset="0"/>
              </a:rPr>
              <a:t>(1 of 2)</a:t>
            </a:r>
            <a:endParaRPr lang="en-US" altLang="en-US" sz="2000" b="0" dirty="0">
              <a:latin typeface="Times New Roman" panose="02020603050405020304" pitchFamily="18" charset="0"/>
              <a:ea typeface="ＭＳ Ｐゴシック"/>
              <a:cs typeface="Times New Roman" panose="02020603050405020304" pitchFamily="18" charset="0"/>
            </a:endParaRPr>
          </a:p>
        </p:txBody>
      </p:sp>
      <p:pic>
        <p:nvPicPr>
          <p:cNvPr id="5" name="Picture 4" descr="a patient standing on the balls of her feet holds the hands of an E M T standing in front of her, with another E M T standing behind the patient."/>
          <p:cNvPicPr>
            <a:picLocks noChangeAspect="1"/>
          </p:cNvPicPr>
          <p:nvPr/>
        </p:nvPicPr>
        <p:blipFill>
          <a:blip r:embed="rId3"/>
          <a:stretch>
            <a:fillRect/>
          </a:stretch>
        </p:blipFill>
        <p:spPr>
          <a:xfrm>
            <a:off x="1565313" y="1968514"/>
            <a:ext cx="6310914" cy="4206188"/>
          </a:xfrm>
          <a:prstGeom prst="rect">
            <a:avLst/>
          </a:prstGeom>
        </p:spPr>
      </p:pic>
    </p:spTree>
    <p:extLst>
      <p:ext uri="{BB962C8B-B14F-4D97-AF65-F5344CB8AC3E}">
        <p14:creationId xmlns:p14="http://schemas.microsoft.com/office/powerpoint/2010/main" val="18383548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 Heel-Drop Test </a:t>
            </a:r>
            <a:r>
              <a:rPr lang="en-US" altLang="en-US" sz="3000" dirty="0" smtClean="0">
                <a:latin typeface="Times New Roman" panose="02020603050405020304" pitchFamily="18" charset="0"/>
                <a:cs typeface="Times New Roman" panose="02020603050405020304" pitchFamily="18" charset="0"/>
              </a:rPr>
              <a:t>is </a:t>
            </a:r>
            <a:r>
              <a:rPr lang="en-US" altLang="en-US" sz="3000" dirty="0">
                <a:latin typeface="Times New Roman" panose="02020603050405020304" pitchFamily="18" charset="0"/>
                <a:cs typeface="Times New Roman" panose="02020603050405020304" pitchFamily="18" charset="0"/>
              </a:rPr>
              <a:t>Performed by Having the Patient Stand on the Balls of Her Feet, Then Dropping Suddenly onto Her </a:t>
            </a:r>
            <a:r>
              <a:rPr lang="en-US" altLang="en-US" sz="3000" dirty="0" smtClean="0">
                <a:latin typeface="Times New Roman" panose="02020603050405020304" pitchFamily="18" charset="0"/>
                <a:cs typeface="Times New Roman" panose="02020603050405020304" pitchFamily="18" charset="0"/>
              </a:rPr>
              <a:t>Heels </a:t>
            </a:r>
            <a:r>
              <a:rPr lang="en-US" altLang="en-US" sz="2000" b="0" dirty="0" smtClean="0">
                <a:latin typeface="Times New Roman" panose="02020603050405020304" pitchFamily="18" charset="0"/>
                <a:cs typeface="Times New Roman" panose="02020603050405020304" pitchFamily="18" charset="0"/>
              </a:rPr>
              <a:t>(2 </a:t>
            </a:r>
            <a:r>
              <a:rPr lang="en-US" altLang="en-US" sz="2000" b="0" dirty="0">
                <a:latin typeface="Times New Roman" panose="02020603050405020304" pitchFamily="18" charset="0"/>
                <a:cs typeface="Times New Roman" panose="02020603050405020304" pitchFamily="18" charset="0"/>
              </a:rPr>
              <a:t>of 2)</a:t>
            </a:r>
            <a:endParaRPr lang="en-US" altLang="en-US" sz="2000" dirty="0">
              <a:latin typeface="Times New Roman" panose="02020603050405020304" pitchFamily="18" charset="0"/>
              <a:ea typeface="ＭＳ Ｐゴシック"/>
              <a:cs typeface="Times New Roman" panose="02020603050405020304" pitchFamily="18" charset="0"/>
            </a:endParaRPr>
          </a:p>
        </p:txBody>
      </p:sp>
      <p:pic>
        <p:nvPicPr>
          <p:cNvPr id="5" name="Picture 4" descr="B, the patient stands flat footed, still holding the hands of the E M T in front of her."/>
          <p:cNvPicPr>
            <a:picLocks noChangeAspect="1"/>
          </p:cNvPicPr>
          <p:nvPr/>
        </p:nvPicPr>
        <p:blipFill>
          <a:blip r:embed="rId3"/>
          <a:stretch>
            <a:fillRect/>
          </a:stretch>
        </p:blipFill>
        <p:spPr>
          <a:xfrm>
            <a:off x="1447785" y="1987462"/>
            <a:ext cx="6248430" cy="4164543"/>
          </a:xfrm>
          <a:prstGeom prst="rect">
            <a:avLst/>
          </a:prstGeom>
        </p:spPr>
      </p:pic>
    </p:spTree>
    <p:extLst>
      <p:ext uri="{BB962C8B-B14F-4D97-AF65-F5344CB8AC3E}">
        <p14:creationId xmlns:p14="http://schemas.microsoft.com/office/powerpoint/2010/main" val="46856383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67486" cy="1066799"/>
          </a:xfrm>
        </p:spPr>
        <p:txBody>
          <a:bodyPr tIns="91425" anchor="b">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A Heel-Jar Test </a:t>
            </a:r>
            <a:r>
              <a:rPr lang="en-US" altLang="en-US" sz="3200" dirty="0" smtClean="0">
                <a:latin typeface="Times New Roman" panose="02020603050405020304" pitchFamily="18" charset="0"/>
                <a:cs typeface="Times New Roman" panose="02020603050405020304" pitchFamily="18" charset="0"/>
              </a:rPr>
              <a:t>is </a:t>
            </a:r>
            <a:r>
              <a:rPr lang="en-US" altLang="en-US" sz="3200" dirty="0">
                <a:latin typeface="Times New Roman" panose="02020603050405020304" pitchFamily="18" charset="0"/>
                <a:cs typeface="Times New Roman" panose="02020603050405020304" pitchFamily="18" charset="0"/>
              </a:rPr>
              <a:t>Performed by Striking the Bottom of the Heel Forcefully with a Fist</a:t>
            </a:r>
            <a:endParaRPr lang="en-US" altLang="en-US" sz="3200" dirty="0">
              <a:solidFill>
                <a:schemeClr val="tx2"/>
              </a:solidFill>
              <a:latin typeface="Times New Roman" panose="02020603050405020304" pitchFamily="18" charset="0"/>
              <a:ea typeface="ＭＳ Ｐゴシック"/>
              <a:cs typeface="Times New Roman" panose="02020603050405020304" pitchFamily="18" charset="0"/>
            </a:endParaRPr>
          </a:p>
        </p:txBody>
      </p:sp>
      <p:pic>
        <p:nvPicPr>
          <p:cNvPr id="4" name="Picture 2" descr="An E M T holds a patient’s bare foot by the ankle with one hand, using the other hand to strike the patient’s heel with a closed fi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256" y="1561873"/>
            <a:ext cx="8229601"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668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Primary Assessment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primary assessment steps are as follows: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Form a general impression of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level of consciousness (mental status).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their 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oxygenation.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circulation.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Establish patient priorities.</a:t>
            </a:r>
          </a:p>
        </p:txBody>
      </p:sp>
    </p:spTree>
    <p:extLst>
      <p:ext uri="{BB962C8B-B14F-4D97-AF65-F5344CB8AC3E}">
        <p14:creationId xmlns:p14="http://schemas.microsoft.com/office/powerpoint/2010/main" val="295537036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(7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Pelvis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Pelvic injuries are critical.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palpate if injuries are obvious.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Priapism can indicate spinal injury.</a:t>
            </a:r>
          </a:p>
        </p:txBody>
      </p:sp>
    </p:spTree>
    <p:extLst>
      <p:ext uri="{BB962C8B-B14F-4D97-AF65-F5344CB8AC3E}">
        <p14:creationId xmlns:p14="http://schemas.microsoft.com/office/powerpoint/2010/main" val="38877206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Assess the Stability of the Pelvis in a Patient Who </a:t>
            </a:r>
            <a:r>
              <a:rPr lang="en-US" altLang="en-US" sz="3200" dirty="0" smtClean="0">
                <a:latin typeface="Times New Roman" panose="02020603050405020304" pitchFamily="18" charset="0"/>
                <a:cs typeface="Times New Roman" panose="02020603050405020304" pitchFamily="18" charset="0"/>
              </a:rPr>
              <a:t>is </a:t>
            </a:r>
            <a:r>
              <a:rPr lang="en-US" altLang="en-US" sz="3200" dirty="0">
                <a:latin typeface="Times New Roman" panose="02020603050405020304" pitchFamily="18" charset="0"/>
                <a:cs typeface="Times New Roman" panose="02020603050405020304" pitchFamily="18" charset="0"/>
              </a:rPr>
              <a:t>Unresponsive or Who Has No Noted Pain in That Area</a:t>
            </a:r>
            <a:endParaRPr lang="en-US" altLang="en-US" sz="32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grasps the patient’s hips from directly above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1033" y="1988805"/>
            <a:ext cx="6961934" cy="426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82291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(8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Lower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signs of injury and edema.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for signs of deep vein thrombosis.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pulse, motor function, and sensation.</a:t>
            </a:r>
          </a:p>
        </p:txBody>
      </p:sp>
    </p:spTree>
    <p:extLst>
      <p:ext uri="{BB962C8B-B14F-4D97-AF65-F5344CB8AC3E}">
        <p14:creationId xmlns:p14="http://schemas.microsoft.com/office/powerpoint/2010/main" val="42029138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Inspect and Palpate Each Lower Extremity. Look for Signs of Wounds, Bleeding, Deformity, Swelling, and Discoloration</a:t>
            </a:r>
            <a:endParaRPr lang="en-US" altLang="en-US" sz="32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holds the patient’s knee, fingers pressing the lower interior of the knee and other hand inspecting the shin and cal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9622" y="2080100"/>
            <a:ext cx="6824756" cy="418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72972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70686" cy="1066799"/>
          </a:xfrm>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 the Medical Patient, Check for Pain in the Calf During Dorsiflexion and Plantar Flexion</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A seated patient extended his leg straight, flexing his foot and toes back towards his kn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815" y="1692647"/>
            <a:ext cx="7481455" cy="441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3914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09819" cy="1066799"/>
          </a:xfrm>
        </p:spPr>
        <p:txBody>
          <a:bodyPr tIns="91425" anchor="b">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Assess Distal Pulses in Each Lower Extremity. Also Note Skin Color, Temperature, and Condition</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ir index and middle fingers to the top of the patient’s bare foot, which rests un-extended on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9" y="1701800"/>
            <a:ext cx="7467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47979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Check Motor Response of Both Lower Extremities by Having the Patient Push Both Feet Against Your Hands. Compare and Note the Equality of Strength</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ir palms to the patient’s feet, with wrists upward and the patient’s toes also pointing upw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9211" y="1882173"/>
            <a:ext cx="6785578"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2747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654372"/>
          </a:xfrm>
        </p:spPr>
        <p:txBody>
          <a:bodyPr tIns="91425" anchor="t">
            <a:noAutofit/>
          </a:bodyPr>
          <a:lstStyle/>
          <a:p>
            <a:pPr lvl="0" eaLnBrk="0" fontAlgn="base" hangingPunct="0">
              <a:spcBef>
                <a:spcPct val="0"/>
              </a:spcBef>
              <a:spcAft>
                <a:spcPct val="0"/>
              </a:spcAft>
              <a:buClrTx/>
            </a:pPr>
            <a:r>
              <a:rPr lang="en-US" altLang="en-US" sz="2600" dirty="0">
                <a:latin typeface="Times New Roman" panose="02020603050405020304" pitchFamily="18" charset="0"/>
                <a:cs typeface="Times New Roman" panose="02020603050405020304" pitchFamily="18" charset="0"/>
              </a:rPr>
              <a:t>Assess Sensation by First Lightly Touching a Toe and Asking the Patient to Identify Which Toe You Are Touching Then Pinching the Foot to Check for Pain Response</a:t>
            </a:r>
            <a:endParaRPr lang="en-US" altLang="en-US" sz="2600" dirty="0">
              <a:latin typeface="Times New Roman" panose="02020603050405020304" pitchFamily="18" charset="0"/>
              <a:ea typeface="ＭＳ Ｐゴシック"/>
              <a:cs typeface="Times New Roman" panose="02020603050405020304" pitchFamily="18" charset="0"/>
            </a:endParaRPr>
          </a:p>
        </p:txBody>
      </p:sp>
      <p:sp>
        <p:nvSpPr>
          <p:cNvPr id="5" name="Text Placeholder 4"/>
          <p:cNvSpPr>
            <a:spLocks noGrp="1"/>
          </p:cNvSpPr>
          <p:nvPr>
            <p:ph type="body" idx="1"/>
          </p:nvPr>
        </p:nvSpPr>
        <p:spPr>
          <a:xfrm>
            <a:off x="457200" y="2079522"/>
            <a:ext cx="8229600" cy="693175"/>
          </a:xfrm>
        </p:spPr>
        <p:txBody>
          <a:bodyPr/>
          <a:lstStyle/>
          <a:p>
            <a:pPr marL="0" indent="0">
              <a:buNone/>
            </a:pPr>
            <a:r>
              <a:rPr lang="en-US" altLang="en-US" sz="2000" dirty="0">
                <a:latin typeface="+mn-lt"/>
                <a:cs typeface="Times New Roman" panose="02020603050405020304" pitchFamily="18" charset="0"/>
              </a:rPr>
              <a:t>If the patient is unresponsive, pinch the foot and note the </a:t>
            </a:r>
            <a:r>
              <a:rPr lang="en-US" altLang="en-US" sz="2000" dirty="0" smtClean="0">
                <a:latin typeface="+mn-lt"/>
                <a:cs typeface="Times New Roman" panose="02020603050405020304" pitchFamily="18" charset="0"/>
              </a:rPr>
              <a:t>patient’s reaction.</a:t>
            </a:r>
            <a:endParaRPr lang="en-US" sz="2000" dirty="0">
              <a:latin typeface="+mn-lt"/>
            </a:endParaRPr>
          </a:p>
        </p:txBody>
      </p:sp>
      <p:pic>
        <p:nvPicPr>
          <p:cNvPr id="4" name="Picture 1" descr="The E M T grasps the patient’s right big toe, pulling it away from the foot and pinching it between their thumb and index fing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6347" y="2876649"/>
            <a:ext cx="5551306" cy="340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7799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(9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Upper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signs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pulses, motor function, and sensation.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Perform stroke assessment for arm drift.</a:t>
            </a:r>
          </a:p>
        </p:txBody>
      </p:sp>
    </p:spTree>
    <p:extLst>
      <p:ext uri="{BB962C8B-B14F-4D97-AF65-F5344CB8AC3E}">
        <p14:creationId xmlns:p14="http://schemas.microsoft.com/office/powerpoint/2010/main" val="20171542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and Palpate Each Upper Extremity</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grasps the patient’s right forearm with both hands as the arms rests on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932" y="1571172"/>
            <a:ext cx="746413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537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Primary Assessment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Any life-threatening condition identified in the primary assessment is immediately treated before moving on to the next portion of the primary assessment.</a:t>
            </a:r>
          </a:p>
        </p:txBody>
      </p:sp>
    </p:spTree>
    <p:extLst>
      <p:ext uri="{BB962C8B-B14F-4D97-AF65-F5344CB8AC3E}">
        <p14:creationId xmlns:p14="http://schemas.microsoft.com/office/powerpoint/2010/main" val="166483331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62335" cy="1066799"/>
          </a:xfrm>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Assess the Radial Pulse on Each Upper Extremity. Note Skin Color, Temperature, and Condition</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raises the patient’s left arm, placing their index and middle fingers on the patient’s interior wri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852" y="1600200"/>
            <a:ext cx="70282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12076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80324" cy="1097279"/>
          </a:xfrm>
        </p:spPr>
        <p:txBody>
          <a:bodyPr tIns="91425">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Assess Motor Function by Having the Patient Grip the Fingers of Both Your Hands Simultaneously</a:t>
            </a:r>
            <a:endParaRPr lang="en-US" altLang="en-US" sz="3000" dirty="0">
              <a:latin typeface="Times New Roman" panose="02020603050405020304" pitchFamily="18" charset="0"/>
              <a:ea typeface="ＭＳ Ｐゴシック"/>
              <a:cs typeface="Times New Roman" panose="02020603050405020304" pitchFamily="18" charset="0"/>
            </a:endParaRPr>
          </a:p>
        </p:txBody>
      </p:sp>
      <p:sp>
        <p:nvSpPr>
          <p:cNvPr id="5" name="Text Placeholder 4"/>
          <p:cNvSpPr>
            <a:spLocks noGrp="1"/>
          </p:cNvSpPr>
          <p:nvPr>
            <p:ph type="body" idx="1"/>
          </p:nvPr>
        </p:nvSpPr>
        <p:spPr>
          <a:xfrm>
            <a:off x="457200" y="1600200"/>
            <a:ext cx="8229600" cy="1288143"/>
          </a:xfrm>
        </p:spPr>
        <p:txBody>
          <a:bodyPr/>
          <a:lstStyle/>
          <a:p>
            <a:pPr marL="0" indent="0">
              <a:buNone/>
            </a:pPr>
            <a:r>
              <a:rPr lang="en-US" altLang="en-US" sz="2000" dirty="0" smtClean="0">
                <a:latin typeface="+mn-lt"/>
              </a:rPr>
              <a:t>Note </a:t>
            </a:r>
            <a:r>
              <a:rPr lang="en-US" altLang="en-US" sz="2000" dirty="0">
                <a:latin typeface="+mn-lt"/>
              </a:rPr>
              <a:t>equality of strength. Assess sensory function by asking the patient to identify which finger you are touching. Then pinch the hand and ask the patient to identify the hand where he feels pain. If the patient is unresponsive, pinch the hand and note the </a:t>
            </a:r>
            <a:r>
              <a:rPr lang="en-US" altLang="en-US" sz="2000" dirty="0" smtClean="0">
                <a:latin typeface="+mn-lt"/>
              </a:rPr>
              <a:t>patient’s </a:t>
            </a:r>
            <a:r>
              <a:rPr lang="en-US" altLang="en-US" sz="2000" dirty="0">
                <a:latin typeface="+mn-lt"/>
              </a:rPr>
              <a:t>reaction.</a:t>
            </a:r>
            <a:endParaRPr lang="en-US" sz="2000" dirty="0">
              <a:latin typeface="+mn-lt"/>
            </a:endParaRPr>
          </a:p>
        </p:txBody>
      </p:sp>
      <p:pic>
        <p:nvPicPr>
          <p:cNvPr id="4" name="Picture 1" descr="The E M T grasps one of the patient’s hands in each of their hands, holding the patient’s hands up away from the body and pressing thumbs to the top of the patient’s fin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478" y="3069426"/>
            <a:ext cx="5185045" cy="317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79266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Have the Patient Close Both Eyes and Hold His Arms Straight out to Check for Arm Drift</a:t>
            </a:r>
            <a:endParaRPr lang="en-US" altLang="en-US" sz="3200" dirty="0">
              <a:latin typeface="Times New Roman" panose="02020603050405020304" pitchFamily="18" charset="0"/>
              <a:ea typeface="ＭＳ Ｐゴシック"/>
              <a:cs typeface="Times New Roman" panose="02020603050405020304" pitchFamily="18" charset="0"/>
            </a:endParaRPr>
          </a:p>
        </p:txBody>
      </p:sp>
      <p:pic>
        <p:nvPicPr>
          <p:cNvPr id="4" name="Picture 2" descr="An E M T observes a seated patient, who has closed his eyes and both arms extended parallel to the floor, with palms facing u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7534" y="1672771"/>
            <a:ext cx="68089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5329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(10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An Anatomic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Posterior Body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Inspect and palpate the area.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Include the thorax, lumbar area, buttocks, and lower extremities.</a:t>
            </a:r>
          </a:p>
        </p:txBody>
      </p:sp>
    </p:spTree>
    <p:extLst>
      <p:ext uri="{BB962C8B-B14F-4D97-AF65-F5344CB8AC3E}">
        <p14:creationId xmlns:p14="http://schemas.microsoft.com/office/powerpoint/2010/main" val="18854536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(11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4836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 Body Systems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Once a problem has been found, consider all body systems that may be affected.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is important to link the body systems together to establish the severity of the condition.</a:t>
            </a:r>
          </a:p>
        </p:txBody>
      </p:sp>
    </p:spTree>
    <p:extLst>
      <p:ext uri="{BB962C8B-B14F-4D97-AF65-F5344CB8AC3E}">
        <p14:creationId xmlns:p14="http://schemas.microsoft.com/office/powerpoint/2010/main" val="2281872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(12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78162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Performing the Secondary Assessment: A Body Systems </a:t>
            </a:r>
            <a:r>
              <a:rPr lang="en-US" altLang="en-US" sz="2400" dirty="0" smtClean="0">
                <a:latin typeface="+mn-lt"/>
              </a:rPr>
              <a:t>Approach</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Respiratory </a:t>
            </a:r>
            <a:r>
              <a:rPr lang="en-US" altLang="en-US" sz="2400" dirty="0">
                <a:solidFill>
                  <a:srgbClr val="000000"/>
                </a:solidFill>
                <a:latin typeface="+mn-lt"/>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Chest shape and symmetry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Accessory muscle use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Auscultation</a:t>
            </a:r>
          </a:p>
        </p:txBody>
      </p:sp>
    </p:spTree>
    <p:extLst>
      <p:ext uri="{BB962C8B-B14F-4D97-AF65-F5344CB8AC3E}">
        <p14:creationId xmlns:p14="http://schemas.microsoft.com/office/powerpoint/2010/main" val="208816440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(13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78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Performing the Secondary Assessment: A Body Systems </a:t>
            </a:r>
            <a:r>
              <a:rPr lang="en-US" altLang="en-US" sz="2400" dirty="0" smtClean="0">
                <a:latin typeface="+mn-lt"/>
              </a:rPr>
              <a:t>Approach</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Cardiovascular </a:t>
            </a:r>
            <a:r>
              <a:rPr lang="en-US" altLang="en-US" sz="2400" dirty="0">
                <a:solidFill>
                  <a:srgbClr val="000000"/>
                </a:solidFill>
                <a:latin typeface="+mn-lt"/>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Peripheral and central pulses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Blood pressure</a:t>
            </a:r>
          </a:p>
        </p:txBody>
      </p:sp>
    </p:spTree>
    <p:extLst>
      <p:ext uri="{BB962C8B-B14F-4D97-AF65-F5344CB8AC3E}">
        <p14:creationId xmlns:p14="http://schemas.microsoft.com/office/powerpoint/2010/main" val="37316857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(14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1750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Performing the Secondary Assessment: A Body Systems </a:t>
            </a:r>
            <a:r>
              <a:rPr lang="en-US" altLang="en-US" sz="2400" dirty="0" smtClean="0">
                <a:latin typeface="+mn-lt"/>
              </a:rPr>
              <a:t>Approach</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Neurological </a:t>
            </a:r>
            <a:r>
              <a:rPr lang="en-US" altLang="en-US" sz="2400" dirty="0">
                <a:solidFill>
                  <a:srgbClr val="000000"/>
                </a:solidFill>
                <a:latin typeface="+mn-lt"/>
                <a:ea typeface="ＭＳ Ｐゴシック"/>
              </a:rPr>
              <a:t>System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Mental 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Posture and motor activity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Facial expression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Speech</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Mood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Memory</a:t>
            </a:r>
          </a:p>
        </p:txBody>
      </p:sp>
    </p:spTree>
    <p:extLst>
      <p:ext uri="{BB962C8B-B14F-4D97-AF65-F5344CB8AC3E}">
        <p14:creationId xmlns:p14="http://schemas.microsoft.com/office/powerpoint/2010/main" val="128750081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Have the Patient Grin to Check Facial Symmetry</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A man smiles with an open mouthed grin and muscles on both sides of his face flex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3125" y="1754692"/>
            <a:ext cx="6637749"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28491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(15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Performing the Secondary Assessment: A Body Systems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Pelvis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Lower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Upper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Perfusion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Posterior body</a:t>
            </a:r>
          </a:p>
        </p:txBody>
      </p:sp>
    </p:spTree>
    <p:extLst>
      <p:ext uri="{BB962C8B-B14F-4D97-AF65-F5344CB8AC3E}">
        <p14:creationId xmlns:p14="http://schemas.microsoft.com/office/powerpoint/2010/main" val="2337709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Steps of the Primary Assessment</a:t>
            </a:r>
          </a:p>
        </p:txBody>
      </p:sp>
      <p:pic>
        <p:nvPicPr>
          <p:cNvPr id="4" name="Picture 2" descr="The primary assessment process. Form a general impression, and correct obvious life threats. Determine if patient is a trauma patient or medical patient, and proceed as follows. If a trauma patient, establish in line stabilization if there’s suspected spinal injury, then assess mental status by A V P U. If no suspected spinal injury, proceed to A V P U. Assess airway, if closed, perform jaw thrust maneuver then assess breathing status, if open, assess breathing status. If breathing status is inadequate, begin positive pressure ventilation with supplemental oxygen, then assess circulation, if breathing status is adequate, assess circulation. If pulses are absent, begin C P R, apply A E D, and transport. If pulses are present, assess for major bleeding. If major bleeding is present, control bleeding and assess the skin, if no major bleeding is found, assess the skin. Perform a secondary assessment of the trauma patient. If a medical patient, assess mental status by A V P U. Assess airway. If closed, perform head tilt chin lift, then assess breathing status, if open, assess breathing status. If breathing status is inadequate, begin positive pressure ventilation with supplemental oxygen, then assess circulation, if breathing status is adequate, assess circulation. If pulses are absent, begin C P R, apply A E D, and transport. If pulses are present, assess the skin, and perform a secondary assessment of the medical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8802" y="1492865"/>
            <a:ext cx="3706396" cy="475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8770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(16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Vital Signs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Breathing (rate and tidal volume)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Pulse (location, rate, strength, regularity)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Skin (temperature, color, condition)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Capillary </a:t>
            </a:r>
            <a:r>
              <a:rPr lang="en-US" altLang="en-US" sz="2400" dirty="0" smtClean="0">
                <a:solidFill>
                  <a:srgbClr val="000000"/>
                </a:solidFill>
                <a:latin typeface="Arial (Body)"/>
                <a:ea typeface="ＭＳ Ｐゴシック"/>
              </a:rPr>
              <a:t>refill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Blood pressure (systolic, diastolic)</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Pupils (equality, size, rate of reactivity)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1383548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(17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Obtain a History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 – Signs and symptoms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 Allergies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 – Medications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 – Past medical history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 – Last oral intake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 – Events prior to this event</a:t>
            </a:r>
          </a:p>
        </p:txBody>
      </p:sp>
    </p:spTree>
    <p:extLst>
      <p:ext uri="{BB962C8B-B14F-4D97-AF65-F5344CB8AC3E}">
        <p14:creationId xmlns:p14="http://schemas.microsoft.com/office/powerpoint/2010/main" val="308207462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(18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105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Obtain a </a:t>
            </a:r>
            <a:r>
              <a:rPr lang="en-US" altLang="en-US" sz="2400" dirty="0" smtClean="0">
                <a:latin typeface="+mn-lt"/>
              </a:rPr>
              <a:t>History</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O </a:t>
            </a:r>
            <a:r>
              <a:rPr lang="en-US" altLang="en-US" sz="2400" dirty="0">
                <a:solidFill>
                  <a:srgbClr val="000000"/>
                </a:solidFill>
                <a:latin typeface="+mn-lt"/>
                <a:ea typeface="ＭＳ Ｐゴシック"/>
              </a:rPr>
              <a:t>– Onset</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 – Provocation/palliation</a:t>
            </a:r>
          </a:p>
          <a:p>
            <a:pPr marL="741553" lvl="1" indent="-284353" eaLnBrk="0" fontAlgn="base" hangingPunct="0">
              <a:spcAft>
                <a:spcPct val="0"/>
              </a:spcAft>
              <a:buSzPts val="2400"/>
            </a:pPr>
            <a:r>
              <a:rPr lang="en-US" altLang="en-US" sz="2400" dirty="0">
                <a:solidFill>
                  <a:srgbClr val="000000"/>
                </a:solidFill>
                <a:latin typeface="+mn-lt"/>
                <a:ea typeface="ＭＳ Ｐゴシック"/>
              </a:rPr>
              <a:t>Q – Quality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R – Radiation</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 – Severity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T – Time</a:t>
            </a:r>
          </a:p>
        </p:txBody>
      </p:sp>
    </p:spTree>
    <p:extLst>
      <p:ext uri="{BB962C8B-B14F-4D97-AF65-F5344CB8AC3E}">
        <p14:creationId xmlns:p14="http://schemas.microsoft.com/office/powerpoint/2010/main" val="54868787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(19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2676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Secondary Assessment: Trauma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General Sequence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History</a:t>
            </a:r>
          </a:p>
        </p:txBody>
      </p:sp>
    </p:spTree>
    <p:extLst>
      <p:ext uri="{BB962C8B-B14F-4D97-AF65-F5344CB8AC3E}">
        <p14:creationId xmlns:p14="http://schemas.microsoft.com/office/powerpoint/2010/main" val="314182713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Overview of Secondary Assessment </a:t>
            </a:r>
            <a:r>
              <a:rPr lang="en-US" sz="2000" b="0" dirty="0" smtClean="0">
                <a:latin typeface="Times New Roman" panose="02020603050405020304" pitchFamily="18" charset="0"/>
                <a:ea typeface="ＭＳ Ｐゴシック"/>
                <a:cs typeface="ＭＳ Ｐゴシック" pitchFamily="-1" charset="-128"/>
              </a:rPr>
              <a:t>(20 of 20)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89625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Secondary Assessment: Trauma </a:t>
            </a:r>
            <a:r>
              <a:rPr lang="en-US" altLang="en-US" sz="2400" dirty="0" smtClean="0">
                <a:latin typeface="+mn-lt"/>
              </a:rPr>
              <a:t>Patient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Re-evaluate </a:t>
            </a:r>
            <a:r>
              <a:rPr lang="en-US" altLang="en-US" sz="2400" dirty="0">
                <a:solidFill>
                  <a:srgbClr val="000000"/>
                </a:solidFill>
                <a:latin typeface="+mn-lt"/>
                <a:ea typeface="ＭＳ Ｐゴシック"/>
              </a:rPr>
              <a:t>the mechanism of injury as a basis for determining the secondary assessment approach.</a:t>
            </a:r>
          </a:p>
        </p:txBody>
      </p:sp>
    </p:spTree>
    <p:extLst>
      <p:ext uri="{BB962C8B-B14F-4D97-AF65-F5344CB8AC3E}">
        <p14:creationId xmlns:p14="http://schemas.microsoft.com/office/powerpoint/2010/main" val="312556024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Steps of the Secondary Assessment for a Trauma Patient</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Reconsider the mechanism of injury. If significant M O I, multiple injuries or altered mental status., Continue in line stabilization, consider A L S request, reconsider transport decision, reassess mental status, perform rapid secondary assessment, assess vitals, obtain history, transport, perform reassessment. If no significant M O I, no multiple injuries and no altered mental status., Perform modified secondary assessment, assess vitals, obtain history, transport, perform reassessmen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8886" y="1599306"/>
            <a:ext cx="202622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2430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Reevaluate the Mechanism of Injury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929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mechanism of injury is directly related to the potential for critical injuries. The more significant or severe the mechanism of injury, the greater the chance that the patient is critically injured.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Your emergency care is frequently based on the findings of the scene size-up and a high index of suspicion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7315460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Reevaluate the Mechanism of Injury </a:t>
            </a:r>
            <a:r>
              <a:rPr lang="en-US"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Significant Mechanisms of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Ejection of the patient from a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Death of a person in the same vehicle as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fall of greater than 20 feet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Rollover of the patient’s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High-speed vehicle collision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12” or more intrusion into the passenger compartment</a:t>
            </a:r>
          </a:p>
        </p:txBody>
      </p:sp>
    </p:spTree>
    <p:extLst>
      <p:ext uri="{BB962C8B-B14F-4D97-AF65-F5344CB8AC3E}">
        <p14:creationId xmlns:p14="http://schemas.microsoft.com/office/powerpoint/2010/main" val="31267128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Reevaluate the Mechanism of Injury </a:t>
            </a:r>
            <a:r>
              <a:rPr lang="en-US"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3465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Significant Mechanisms of </a:t>
            </a:r>
            <a:r>
              <a:rPr lang="en-US" altLang="en-US" sz="2400" dirty="0" smtClean="0">
                <a:latin typeface="+mn-lt"/>
              </a:rPr>
              <a:t>Injury</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Pedestrian/bicyclist </a:t>
            </a:r>
            <a:r>
              <a:rPr lang="en-US" altLang="en-US" sz="2400" dirty="0">
                <a:solidFill>
                  <a:srgbClr val="000000"/>
                </a:solidFill>
                <a:latin typeface="+mn-lt"/>
                <a:ea typeface="ＭＳ Ｐゴシック"/>
              </a:rPr>
              <a:t>struck by a vehicle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Motorcycle crash at greater than 20 </a:t>
            </a:r>
            <a:r>
              <a:rPr lang="en-US" sz="2400" dirty="0" smtClean="0">
                <a:latin typeface="+mn-lt"/>
              </a:rPr>
              <a:t>m</a:t>
            </a:r>
            <a:r>
              <a:rPr lang="en-US" sz="100" dirty="0" smtClean="0">
                <a:solidFill>
                  <a:schemeClr val="bg1"/>
                </a:solidFill>
                <a:latin typeface="+mn-lt"/>
              </a:rPr>
              <a:t>iles</a:t>
            </a:r>
            <a:r>
              <a:rPr lang="en-US" sz="2400" dirty="0" smtClean="0">
                <a:latin typeface="+mn-lt"/>
              </a:rPr>
              <a:t>p</a:t>
            </a:r>
            <a:r>
              <a:rPr lang="en-US" sz="100" dirty="0" smtClean="0">
                <a:solidFill>
                  <a:schemeClr val="bg1"/>
                </a:solidFill>
                <a:latin typeface="+mn-lt"/>
              </a:rPr>
              <a:t>er</a:t>
            </a:r>
            <a:r>
              <a:rPr lang="en-US" sz="2400" dirty="0" smtClean="0">
                <a:latin typeface="+mn-lt"/>
              </a:rPr>
              <a:t>h</a:t>
            </a:r>
            <a:r>
              <a:rPr lang="en-US" sz="100" dirty="0" smtClean="0">
                <a:solidFill>
                  <a:schemeClr val="bg1"/>
                </a:solidFill>
                <a:latin typeface="+mn-lt"/>
              </a:rPr>
              <a:t>our</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with the rider leaving the motorcycle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Blunt or penetrating trauma resulting in an altered mental status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Vehicle rollover</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Penetrating injury to the head, neck, torso, or extremity above the knee/elbow</a:t>
            </a:r>
          </a:p>
        </p:txBody>
      </p:sp>
    </p:spTree>
    <p:extLst>
      <p:ext uri="{BB962C8B-B14F-4D97-AF65-F5344CB8AC3E}">
        <p14:creationId xmlns:p14="http://schemas.microsoft.com/office/powerpoint/2010/main" val="34783474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80323" cy="1066799"/>
          </a:xfrm>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Significant Mechanisms of Injury Include Rollover of a Vehicle in Which a Patient Was Traveling</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5" name="Picture 4" descr="A, a crashed, rolled over car against a median between a fire truck and an ambulance."/>
          <p:cNvPicPr>
            <a:picLocks noChangeAspect="1"/>
          </p:cNvPicPr>
          <p:nvPr/>
        </p:nvPicPr>
        <p:blipFill rotWithShape="1">
          <a:blip r:embed="rId3">
            <a:extLst>
              <a:ext uri="{28A0092B-C50C-407E-A947-70E740481C1C}">
                <a14:useLocalDpi xmlns:a14="http://schemas.microsoft.com/office/drawing/2010/main" val="0"/>
              </a:ext>
            </a:extLst>
          </a:blip>
          <a:srcRect b="5140"/>
          <a:stretch/>
        </p:blipFill>
        <p:spPr>
          <a:xfrm>
            <a:off x="1709254" y="1938302"/>
            <a:ext cx="5976212" cy="4034796"/>
          </a:xfrm>
          <a:prstGeom prst="rect">
            <a:avLst/>
          </a:prstGeom>
        </p:spPr>
      </p:pic>
    </p:spTree>
    <p:extLst>
      <p:ext uri="{BB962C8B-B14F-4D97-AF65-F5344CB8AC3E}">
        <p14:creationId xmlns:p14="http://schemas.microsoft.com/office/powerpoint/2010/main" val="3913648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4971" cy="1097279"/>
          </a:xfrm>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Form a General Impression of the </a:t>
            </a:r>
            <a:r>
              <a:rPr lang="en-US" dirty="0" smtClean="0">
                <a:latin typeface="Times New Roman" panose="02020603050405020304" pitchFamily="18" charset="0"/>
                <a:ea typeface="ＭＳ Ｐゴシック"/>
                <a:cs typeface="ＭＳ Ｐゴシック" pitchFamily="-1" charset="-128"/>
              </a:rPr>
              <a:t>Patient </a:t>
            </a:r>
            <a:r>
              <a:rPr lang="en-US"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Develop a general impression of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condition as you approach and determine if he is stable or unstable.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the chief complaint.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Observe the environment.</a:t>
            </a:r>
          </a:p>
        </p:txBody>
      </p:sp>
    </p:spTree>
    <p:extLst>
      <p:ext uri="{BB962C8B-B14F-4D97-AF65-F5344CB8AC3E}">
        <p14:creationId xmlns:p14="http://schemas.microsoft.com/office/powerpoint/2010/main" val="37321284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Reevaluate the Mechanism of Injury </a:t>
            </a:r>
            <a:r>
              <a:rPr lang="en-US"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Significant Mechanisms of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Blast injuries from an explosion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Seat-belt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Collisions in which seat belts are not worn, even if air bags have deployed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Impact causing deformity to the steering wheel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Prolonged extrication</a:t>
            </a:r>
          </a:p>
        </p:txBody>
      </p:sp>
    </p:spTree>
    <p:extLst>
      <p:ext uri="{BB962C8B-B14F-4D97-AF65-F5344CB8AC3E}">
        <p14:creationId xmlns:p14="http://schemas.microsoft.com/office/powerpoint/2010/main" val="10078554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Significant Mechanisms of Injury Include Intrusion of </a:t>
            </a:r>
            <a:r>
              <a:rPr lang="en-US" altLang="en-US" dirty="0" smtClean="0">
                <a:latin typeface="Times New Roman" panose="02020603050405020304" pitchFamily="18" charset="0"/>
                <a:cs typeface="Times New Roman" panose="02020603050405020304" pitchFamily="18" charset="0"/>
              </a:rPr>
              <a:t>Greater</a:t>
            </a:r>
            <a:endParaRPr lang="en-US" altLang="en-US" dirty="0">
              <a:latin typeface="Times New Roman" panose="02020603050405020304" pitchFamily="18" charset="0"/>
              <a:ea typeface="ＭＳ Ｐゴシック"/>
              <a:cs typeface="Times New Roman" panose="02020603050405020304" pitchFamily="18" charset="0"/>
            </a:endParaRPr>
          </a:p>
        </p:txBody>
      </p:sp>
      <p:sp>
        <p:nvSpPr>
          <p:cNvPr id="7" name="Text Placeholder 6"/>
          <p:cNvSpPr>
            <a:spLocks noGrp="1"/>
          </p:cNvSpPr>
          <p:nvPr>
            <p:ph type="body" idx="1"/>
          </p:nvPr>
        </p:nvSpPr>
        <p:spPr>
          <a:xfrm>
            <a:off x="457200" y="1600201"/>
            <a:ext cx="8229600" cy="692624"/>
          </a:xfrm>
        </p:spPr>
        <p:txBody>
          <a:bodyPr/>
          <a:lstStyle/>
          <a:p>
            <a:pPr marL="0" indent="0">
              <a:buNone/>
            </a:pPr>
            <a:r>
              <a:rPr lang="en-US" altLang="en-US" sz="2000" dirty="0" smtClean="0">
                <a:latin typeface="+mn-lt"/>
              </a:rPr>
              <a:t>Than </a:t>
            </a:r>
            <a:r>
              <a:rPr lang="en-US" altLang="en-US" sz="2000" dirty="0">
                <a:latin typeface="+mn-lt"/>
              </a:rPr>
              <a:t>12 inches into the passenger compartment or greater than 18 inches into any site on the vehicle.</a:t>
            </a:r>
            <a:endParaRPr lang="en-US" sz="2000" dirty="0">
              <a:latin typeface="+mn-lt"/>
            </a:endParaRPr>
          </a:p>
        </p:txBody>
      </p:sp>
      <p:pic>
        <p:nvPicPr>
          <p:cNvPr id="4" name="Picture 2" descr="a rear ended car with a crushed trunk, tended to by policemen, fire and E M 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4723" y="2580376"/>
            <a:ext cx="6096188" cy="317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2"/>
          </p:nvPr>
        </p:nvSpPr>
        <p:spPr>
          <a:xfrm>
            <a:off x="457200" y="5991366"/>
            <a:ext cx="8229600" cy="300251"/>
          </a:xfrm>
        </p:spPr>
        <p:txBody>
          <a:bodyPr/>
          <a:lstStyle/>
          <a:p>
            <a:pPr marL="0" indent="0">
              <a:buNone/>
            </a:pPr>
            <a:r>
              <a:rPr lang="en-US" altLang="en-US" b="1" dirty="0">
                <a:latin typeface="+mn-lt"/>
              </a:rPr>
              <a:t>(© Mark C. Ide</a:t>
            </a:r>
            <a:r>
              <a:rPr lang="en-US" altLang="en-US" b="1" dirty="0" smtClean="0">
                <a:latin typeface="+mn-lt"/>
              </a:rPr>
              <a:t>)</a:t>
            </a:r>
            <a:endParaRPr lang="en-US" b="1" dirty="0">
              <a:latin typeface="+mn-lt"/>
            </a:endParaRPr>
          </a:p>
        </p:txBody>
      </p:sp>
    </p:spTree>
    <p:extLst>
      <p:ext uri="{BB962C8B-B14F-4D97-AF65-F5344CB8AC3E}">
        <p14:creationId xmlns:p14="http://schemas.microsoft.com/office/powerpoint/2010/main" val="267588712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Secondary Assessment: Trauma Patient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2954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Significant Mechanisms of Injury Special Considerations for Infants and Children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Fall &gt;10 feet or 2 to 3 times the height of the child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Bicycle collision with a motor vehicle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Pedestrian or occupant in a vehicle collision at a medium speed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Unrestrained child in a vehicle collision.</a:t>
            </a:r>
          </a:p>
        </p:txBody>
      </p:sp>
    </p:spTree>
    <p:extLst>
      <p:ext uri="{BB962C8B-B14F-4D97-AF65-F5344CB8AC3E}">
        <p14:creationId xmlns:p14="http://schemas.microsoft.com/office/powerpoint/2010/main" val="31708240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96514"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Click on the Situation Below That Best Indicates a Significant Mechanism of Injury</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905000"/>
            <a:ext cx="8229600" cy="923299"/>
          </a:xfrm>
        </p:spPr>
        <p:txBody>
          <a:bodyPr wrap="square" lIns="91425" tIns="91425" rIns="91425" bIns="91425">
            <a:noAutofit/>
          </a:bodyPr>
          <a:lstStyle/>
          <a:p>
            <a:pPr marL="354013" lvl="0" indent="-354013"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3" action="ppaction://hlinksldjump"/>
              </a:rPr>
              <a:t>Vehicle collision with six inches of intrusion into the passenger </a:t>
            </a:r>
            <a:r>
              <a:rPr lang="en-US" altLang="en-US" sz="2400" kern="1200" dirty="0" smtClean="0">
                <a:solidFill>
                  <a:srgbClr val="000000"/>
                </a:solidFill>
                <a:latin typeface="Arial (Body)"/>
                <a:ea typeface="ＭＳ Ｐゴシック" panose="020B0600070205080204" pitchFamily="34" charset="-128"/>
                <a:hlinkClick r:id="rId3" action="ppaction://hlinksldjump"/>
              </a:rPr>
              <a:t>compartment</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917116"/>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4" action="ppaction://hlinksldjump"/>
              </a:rPr>
              <a:t>A stab wound to the forearm</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3634206"/>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5" action="ppaction://hlinksldjump"/>
              </a:rPr>
              <a:t>A fall from a three-foot stepladder</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4352882"/>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6" action="ppaction://hlinksldjump"/>
              </a:rPr>
              <a:t>A bicyclist struck by a vehicle at 20 m</a:t>
            </a:r>
            <a:r>
              <a:rPr lang="en-US" altLang="en-US" sz="100" kern="1200" dirty="0" smtClean="0">
                <a:solidFill>
                  <a:srgbClr val="000000"/>
                </a:solidFill>
                <a:latin typeface="Arial (Body)"/>
                <a:ea typeface="ＭＳ Ｐゴシック" panose="020B0600070205080204" pitchFamily="34" charset="-128"/>
                <a:hlinkClick r:id="rId6" action="ppaction://hlinksldjump"/>
              </a:rPr>
              <a:t>iles</a:t>
            </a:r>
            <a:r>
              <a:rPr lang="en-US" altLang="en-US" sz="2400" kern="1200" dirty="0" smtClean="0">
                <a:solidFill>
                  <a:srgbClr val="000000"/>
                </a:solidFill>
                <a:latin typeface="Arial (Body)"/>
                <a:ea typeface="ＭＳ Ｐゴシック" panose="020B0600070205080204" pitchFamily="34" charset="-128"/>
                <a:hlinkClick r:id="rId6" action="ppaction://hlinksldjump"/>
              </a:rPr>
              <a:t>p</a:t>
            </a:r>
            <a:r>
              <a:rPr lang="en-US" altLang="en-US" sz="100" kern="1200" dirty="0" smtClean="0">
                <a:solidFill>
                  <a:srgbClr val="000000"/>
                </a:solidFill>
                <a:latin typeface="Arial (Body)"/>
                <a:ea typeface="ＭＳ Ｐゴシック" panose="020B0600070205080204" pitchFamily="34" charset="-128"/>
                <a:hlinkClick r:id="rId6" action="ppaction://hlinksldjump"/>
              </a:rPr>
              <a:t>er</a:t>
            </a:r>
            <a:r>
              <a:rPr lang="en-US" altLang="en-US" sz="2400" kern="1200" dirty="0" smtClean="0">
                <a:solidFill>
                  <a:srgbClr val="000000"/>
                </a:solidFill>
                <a:latin typeface="Arial (Body)"/>
                <a:ea typeface="ＭＳ Ｐゴシック" panose="020B0600070205080204" pitchFamily="34" charset="-128"/>
                <a:hlinkClick r:id="rId6" action="ppaction://hlinksldjump"/>
              </a:rPr>
              <a:t>h</a:t>
            </a:r>
            <a:r>
              <a:rPr lang="en-US" altLang="en-US" sz="100" kern="1200" dirty="0" smtClean="0">
                <a:solidFill>
                  <a:srgbClr val="000000"/>
                </a:solidFill>
                <a:latin typeface="Arial (Body)"/>
                <a:ea typeface="ＭＳ Ｐゴシック" panose="020B0600070205080204" pitchFamily="34" charset="-128"/>
                <a:hlinkClick r:id="rId6" action="ppaction://hlinksldjump"/>
              </a:rPr>
              <a:t>our</a:t>
            </a:r>
            <a:endParaRPr lang="en-US" altLang="en-US" sz="1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84710131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7862" cy="1097279"/>
          </a:xfrm>
        </p:spPr>
        <p:txBody>
          <a:bodyPr tIns="91425">
            <a:noAutofit/>
          </a:bodyPr>
          <a:lstStyle/>
          <a:p>
            <a:pPr lvl="0" eaLnBrk="0" fontAlgn="base" hangingPunct="0">
              <a:spcBef>
                <a:spcPct val="0"/>
              </a:spcBef>
              <a:spcAft>
                <a:spcPct val="0"/>
              </a:spcAft>
              <a:buClrTx/>
              <a:defRPr/>
            </a:pPr>
            <a:r>
              <a:rPr lang="en-US" sz="3200" dirty="0" smtClean="0">
                <a:solidFill>
                  <a:schemeClr val="tx2"/>
                </a:solidFill>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solidFill>
                  <a:schemeClr val="tx2"/>
                </a:solidFill>
                <a:latin typeface="Times New Roman" panose="02020603050405020304" pitchFamily="18" charset="0"/>
                <a:ea typeface="ＭＳ Ｐゴシック"/>
                <a:cs typeface="ＭＳ Ｐゴシック" pitchFamily="-1" charset="-128"/>
              </a:rPr>
              <a:t> </a:t>
            </a:r>
            <a:r>
              <a:rPr lang="en-US" sz="3200" dirty="0" smtClean="0">
                <a:solidFill>
                  <a:schemeClr val="tx2"/>
                </a:solidFill>
                <a:latin typeface="Times New Roman" panose="02020603050405020304" pitchFamily="18" charset="0"/>
                <a:ea typeface="ＭＳ Ｐゴシック"/>
                <a:cs typeface="ＭＳ Ｐゴシック" pitchFamily="-1" charset="-128"/>
              </a:rPr>
              <a:t>O</a:t>
            </a:r>
            <a:r>
              <a:rPr lang="en-US" sz="100" dirty="0" smtClean="0">
                <a:solidFill>
                  <a:schemeClr val="tx2"/>
                </a:solidFill>
                <a:latin typeface="Times New Roman" panose="02020603050405020304" pitchFamily="18" charset="0"/>
                <a:ea typeface="ＭＳ Ｐゴシック"/>
                <a:cs typeface="ＭＳ Ｐゴシック" pitchFamily="-1" charset="-128"/>
              </a:rPr>
              <a:t> </a:t>
            </a:r>
            <a:r>
              <a:rPr lang="en-US" sz="3200" dirty="0" smtClean="0">
                <a:solidFill>
                  <a:schemeClr val="tx2"/>
                </a:solidFill>
                <a:latin typeface="Times New Roman" panose="02020603050405020304" pitchFamily="18" charset="0"/>
                <a:ea typeface="ＭＳ Ｐゴシック"/>
                <a:cs typeface="ＭＳ Ｐゴシック" pitchFamily="-1" charset="-128"/>
              </a:rPr>
              <a:t>I (Unstable) </a:t>
            </a:r>
            <a:r>
              <a:rPr lang="en-US" sz="2000" b="0" dirty="0" smtClean="0">
                <a:solidFill>
                  <a:schemeClr val="tx2"/>
                </a:solidFill>
                <a:latin typeface="Times New Roman" panose="02020603050405020304" pitchFamily="18" charset="0"/>
                <a:ea typeface="ＭＳ Ｐゴシック"/>
                <a:cs typeface="ＭＳ Ｐゴシック" pitchFamily="-1" charset="-128"/>
              </a:rPr>
              <a:t>(1 of 16)</a:t>
            </a:r>
            <a:endParaRPr lang="en-US" sz="2000" b="0" dirty="0">
              <a:solidFill>
                <a:schemeClr val="tx2"/>
              </a:solidFill>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5484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Continue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Maintain self-restriction or in-line spinal stabilization until the patient is placed on a backboard or stretcher.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an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Request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Some trauma patients may benefit from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t>
            </a:r>
            <a:r>
              <a:rPr lang="en-US" altLang="en-US" sz="2400" dirty="0">
                <a:solidFill>
                  <a:srgbClr val="000000"/>
                </a:solidFill>
                <a:latin typeface="Arial (Body)"/>
                <a:ea typeface="ＭＳ Ｐゴシック"/>
              </a:rPr>
              <a:t>the scene or en route to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Reconsider Transport Decision.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Look for evidence of critical injury or deterioration.</a:t>
            </a:r>
          </a:p>
        </p:txBody>
      </p:sp>
    </p:spTree>
    <p:extLst>
      <p:ext uri="{BB962C8B-B14F-4D97-AF65-F5344CB8AC3E}">
        <p14:creationId xmlns:p14="http://schemas.microsoft.com/office/powerpoint/2010/main" val="192787741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05446"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8356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Mental Status.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Orientation to time, place, person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Glasgow Coma Scale score</a:t>
            </a:r>
          </a:p>
        </p:txBody>
      </p:sp>
    </p:spTree>
    <p:extLst>
      <p:ext uri="{BB962C8B-B14F-4D97-AF65-F5344CB8AC3E}">
        <p14:creationId xmlns:p14="http://schemas.microsoft.com/office/powerpoint/2010/main" val="10480182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13-9 Glasgow Coma Scale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5" name="Text Placeholder 4"/>
          <p:cNvSpPr>
            <a:spLocks noGrp="1"/>
          </p:cNvSpPr>
          <p:nvPr>
            <p:ph type="body" idx="1"/>
          </p:nvPr>
        </p:nvSpPr>
        <p:spPr>
          <a:xfrm>
            <a:off x="457200" y="1600201"/>
            <a:ext cx="8229600" cy="417286"/>
          </a:xfrm>
        </p:spPr>
        <p:txBody>
          <a:bodyPr/>
          <a:lstStyle/>
          <a:p>
            <a:pPr marL="0" indent="0">
              <a:buNone/>
            </a:pPr>
            <a:r>
              <a:rPr lang="en-US" sz="2400" b="1" dirty="0">
                <a:latin typeface="+mn-lt"/>
              </a:rPr>
              <a:t>Eye Opening</a:t>
            </a:r>
          </a:p>
        </p:txBody>
      </p:sp>
      <p:graphicFrame>
        <p:nvGraphicFramePr>
          <p:cNvPr id="7" name="Table 6"/>
          <p:cNvGraphicFramePr>
            <a:graphicFrameLocks noGrp="1"/>
          </p:cNvGraphicFramePr>
          <p:nvPr>
            <p:extLst>
              <p:ext uri="{D42A27DB-BD31-4B8C-83A1-F6EECF244321}">
                <p14:modId xmlns:p14="http://schemas.microsoft.com/office/powerpoint/2010/main" val="2368206035"/>
              </p:ext>
            </p:extLst>
          </p:nvPr>
        </p:nvGraphicFramePr>
        <p:xfrm>
          <a:off x="457200" y="2142225"/>
          <a:ext cx="4963886" cy="1584960"/>
        </p:xfrm>
        <a:graphic>
          <a:graphicData uri="http://schemas.openxmlformats.org/drawingml/2006/table">
            <a:tbl>
              <a:tblPr firstRow="1" bandRow="1">
                <a:tableStyleId>{5940675A-B579-460E-94D1-54222C63F5DA}</a:tableStyleId>
              </a:tblPr>
              <a:tblGrid>
                <a:gridCol w="2989943">
                  <a:extLst>
                    <a:ext uri="{9D8B030D-6E8A-4147-A177-3AD203B41FA5}">
                      <a16:colId xmlns:a16="http://schemas.microsoft.com/office/drawing/2014/main" val="2297864991"/>
                    </a:ext>
                  </a:extLst>
                </a:gridCol>
                <a:gridCol w="1973943">
                  <a:extLst>
                    <a:ext uri="{9D8B030D-6E8A-4147-A177-3AD203B41FA5}">
                      <a16:colId xmlns:a16="http://schemas.microsoft.com/office/drawing/2014/main" val="1530808943"/>
                    </a:ext>
                  </a:extLst>
                </a:gridCol>
              </a:tblGrid>
              <a:tr h="395856">
                <a:tc>
                  <a:txBody>
                    <a:bodyPr/>
                    <a:lstStyle/>
                    <a:p>
                      <a:r>
                        <a:rPr lang="en-US" sz="2000" b="0" i="0" u="none" strike="noStrike" cap="none" baseline="0" dirty="0" smtClean="0">
                          <a:solidFill>
                            <a:schemeClr val="tx1"/>
                          </a:solidFill>
                          <a:latin typeface="+mn-lt"/>
                          <a:ea typeface="+mn-ea"/>
                          <a:cs typeface="+mn-cs"/>
                          <a:sym typeface="Arial"/>
                        </a:rPr>
                        <a:t>Spontaneous</a:t>
                      </a:r>
                      <a:endParaRPr lang="en-US" sz="2000" dirty="0"/>
                    </a:p>
                  </a:txBody>
                  <a:tcPr/>
                </a:tc>
                <a:tc>
                  <a:txBody>
                    <a:bodyPr/>
                    <a:lstStyle/>
                    <a:p>
                      <a:r>
                        <a:rPr lang="en-US" sz="2000" dirty="0" smtClean="0"/>
                        <a:t>4</a:t>
                      </a:r>
                      <a:endParaRPr lang="en-US" sz="2000" dirty="0"/>
                    </a:p>
                  </a:txBody>
                  <a:tcPr/>
                </a:tc>
                <a:extLst>
                  <a:ext uri="{0D108BD9-81ED-4DB2-BD59-A6C34878D82A}">
                    <a16:rowId xmlns:a16="http://schemas.microsoft.com/office/drawing/2014/main" val="2769621421"/>
                  </a:ext>
                </a:extLst>
              </a:tr>
              <a:tr h="395856">
                <a:tc>
                  <a:txBody>
                    <a:bodyPr/>
                    <a:lstStyle/>
                    <a:p>
                      <a:r>
                        <a:rPr lang="en-US" sz="2000" b="0" i="0" u="none" strike="noStrike" cap="none" baseline="0" dirty="0" smtClean="0">
                          <a:solidFill>
                            <a:schemeClr val="tx1"/>
                          </a:solidFill>
                          <a:latin typeface="+mn-lt"/>
                          <a:ea typeface="+mn-ea"/>
                          <a:cs typeface="+mn-cs"/>
                          <a:sym typeface="Arial"/>
                        </a:rPr>
                        <a:t>To verbal command</a:t>
                      </a:r>
                      <a:endParaRPr lang="en-US" sz="2000" dirty="0"/>
                    </a:p>
                  </a:txBody>
                  <a:tcPr/>
                </a:tc>
                <a:tc>
                  <a:txBody>
                    <a:bodyPr/>
                    <a:lstStyle/>
                    <a:p>
                      <a:r>
                        <a:rPr lang="en-US" sz="2000" dirty="0" smtClean="0"/>
                        <a:t>3</a:t>
                      </a:r>
                      <a:endParaRPr lang="en-US" sz="2000" dirty="0"/>
                    </a:p>
                  </a:txBody>
                  <a:tcPr/>
                </a:tc>
                <a:extLst>
                  <a:ext uri="{0D108BD9-81ED-4DB2-BD59-A6C34878D82A}">
                    <a16:rowId xmlns:a16="http://schemas.microsoft.com/office/drawing/2014/main" val="1407870107"/>
                  </a:ext>
                </a:extLst>
              </a:tr>
              <a:tr h="395856">
                <a:tc>
                  <a:txBody>
                    <a:bodyPr/>
                    <a:lstStyle/>
                    <a:p>
                      <a:r>
                        <a:rPr lang="en-US" sz="2000" b="0" i="0" u="none" strike="noStrike" cap="none" baseline="0" dirty="0" smtClean="0">
                          <a:solidFill>
                            <a:schemeClr val="tx1"/>
                          </a:solidFill>
                          <a:latin typeface="+mn-lt"/>
                          <a:ea typeface="+mn-ea"/>
                          <a:cs typeface="+mn-cs"/>
                          <a:sym typeface="Arial"/>
                        </a:rPr>
                        <a:t>To pain</a:t>
                      </a:r>
                      <a:endParaRPr lang="en-US" sz="2000" dirty="0"/>
                    </a:p>
                  </a:txBody>
                  <a:tcPr/>
                </a:tc>
                <a:tc>
                  <a:txBody>
                    <a:bodyPr/>
                    <a:lstStyle/>
                    <a:p>
                      <a:r>
                        <a:rPr lang="en-US" sz="2000" dirty="0" smtClean="0"/>
                        <a:t>2</a:t>
                      </a:r>
                      <a:endParaRPr lang="en-US" sz="2000" dirty="0"/>
                    </a:p>
                  </a:txBody>
                  <a:tcPr/>
                </a:tc>
                <a:extLst>
                  <a:ext uri="{0D108BD9-81ED-4DB2-BD59-A6C34878D82A}">
                    <a16:rowId xmlns:a16="http://schemas.microsoft.com/office/drawing/2014/main" val="1895847184"/>
                  </a:ext>
                </a:extLst>
              </a:tr>
              <a:tr h="395856">
                <a:tc>
                  <a:txBody>
                    <a:bodyPr/>
                    <a:lstStyle/>
                    <a:p>
                      <a:r>
                        <a:rPr lang="en-US" sz="2000" b="0" i="0" u="none" strike="noStrike" cap="none" baseline="0" dirty="0" smtClean="0">
                          <a:solidFill>
                            <a:schemeClr val="tx1"/>
                          </a:solidFill>
                          <a:latin typeface="+mn-lt"/>
                          <a:ea typeface="+mn-ea"/>
                          <a:cs typeface="+mn-cs"/>
                          <a:sym typeface="Arial"/>
                        </a:rPr>
                        <a:t>No response</a:t>
                      </a:r>
                      <a:endParaRPr lang="en-US" sz="2000" dirty="0"/>
                    </a:p>
                  </a:txBody>
                  <a:tcPr/>
                </a:tc>
                <a:tc>
                  <a:txBody>
                    <a:bodyPr/>
                    <a:lstStyle/>
                    <a:p>
                      <a:r>
                        <a:rPr lang="en-US" sz="2000" dirty="0" smtClean="0"/>
                        <a:t>1</a:t>
                      </a:r>
                      <a:endParaRPr lang="en-US" sz="2000" dirty="0"/>
                    </a:p>
                  </a:txBody>
                  <a:tcPr/>
                </a:tc>
                <a:extLst>
                  <a:ext uri="{0D108BD9-81ED-4DB2-BD59-A6C34878D82A}">
                    <a16:rowId xmlns:a16="http://schemas.microsoft.com/office/drawing/2014/main" val="3047446804"/>
                  </a:ext>
                </a:extLst>
              </a:tr>
            </a:tbl>
          </a:graphicData>
        </a:graphic>
      </p:graphicFrame>
      <p:sp>
        <p:nvSpPr>
          <p:cNvPr id="6" name="Text Placeholder 5"/>
          <p:cNvSpPr>
            <a:spLocks noGrp="1"/>
          </p:cNvSpPr>
          <p:nvPr>
            <p:ph type="body" idx="2"/>
          </p:nvPr>
        </p:nvSpPr>
        <p:spPr>
          <a:xfrm>
            <a:off x="457200" y="3860803"/>
            <a:ext cx="8229600" cy="420914"/>
          </a:xfrm>
        </p:spPr>
        <p:txBody>
          <a:bodyPr/>
          <a:lstStyle/>
          <a:p>
            <a:pPr marL="0" indent="0">
              <a:buNone/>
            </a:pPr>
            <a:r>
              <a:rPr lang="en-US" sz="2400" b="1" dirty="0">
                <a:latin typeface="+mn-lt"/>
              </a:rPr>
              <a:t>Verbal Response</a:t>
            </a:r>
          </a:p>
        </p:txBody>
      </p:sp>
      <p:graphicFrame>
        <p:nvGraphicFramePr>
          <p:cNvPr id="8" name="Table 7"/>
          <p:cNvGraphicFramePr>
            <a:graphicFrameLocks noGrp="1"/>
          </p:cNvGraphicFramePr>
          <p:nvPr>
            <p:extLst>
              <p:ext uri="{D42A27DB-BD31-4B8C-83A1-F6EECF244321}">
                <p14:modId xmlns:p14="http://schemas.microsoft.com/office/powerpoint/2010/main" val="911185360"/>
              </p:ext>
            </p:extLst>
          </p:nvPr>
        </p:nvGraphicFramePr>
        <p:xfrm>
          <a:off x="457200" y="4322649"/>
          <a:ext cx="5225146" cy="1981200"/>
        </p:xfrm>
        <a:graphic>
          <a:graphicData uri="http://schemas.openxmlformats.org/drawingml/2006/table">
            <a:tbl>
              <a:tblPr firstRow="1" bandRow="1">
                <a:tableStyleId>{5940675A-B579-460E-94D1-54222C63F5DA}</a:tableStyleId>
              </a:tblPr>
              <a:tblGrid>
                <a:gridCol w="3330649">
                  <a:extLst>
                    <a:ext uri="{9D8B030D-6E8A-4147-A177-3AD203B41FA5}">
                      <a16:colId xmlns:a16="http://schemas.microsoft.com/office/drawing/2014/main" val="2553247550"/>
                    </a:ext>
                  </a:extLst>
                </a:gridCol>
                <a:gridCol w="1894497">
                  <a:extLst>
                    <a:ext uri="{9D8B030D-6E8A-4147-A177-3AD203B41FA5}">
                      <a16:colId xmlns:a16="http://schemas.microsoft.com/office/drawing/2014/main" val="707587798"/>
                    </a:ext>
                  </a:extLst>
                </a:gridCol>
              </a:tblGrid>
              <a:tr h="274046">
                <a:tc>
                  <a:txBody>
                    <a:bodyPr/>
                    <a:lstStyle/>
                    <a:p>
                      <a:r>
                        <a:rPr lang="en-US" sz="2000" b="0" i="0" u="none" strike="noStrike" cap="none" baseline="0" dirty="0" smtClean="0">
                          <a:solidFill>
                            <a:schemeClr val="tx1"/>
                          </a:solidFill>
                          <a:latin typeface="+mn-lt"/>
                          <a:ea typeface="+mn-ea"/>
                          <a:cs typeface="+mn-cs"/>
                          <a:sym typeface="Arial"/>
                        </a:rPr>
                        <a:t>Oriented and converses</a:t>
                      </a:r>
                      <a:endParaRPr lang="en-US" sz="2000" dirty="0"/>
                    </a:p>
                  </a:txBody>
                  <a:tcPr/>
                </a:tc>
                <a:tc>
                  <a:txBody>
                    <a:bodyPr/>
                    <a:lstStyle/>
                    <a:p>
                      <a:r>
                        <a:rPr lang="en-US" sz="2000" dirty="0" smtClean="0"/>
                        <a:t>5</a:t>
                      </a:r>
                      <a:endParaRPr lang="en-US" sz="2000" dirty="0"/>
                    </a:p>
                  </a:txBody>
                  <a:tcPr/>
                </a:tc>
                <a:extLst>
                  <a:ext uri="{0D108BD9-81ED-4DB2-BD59-A6C34878D82A}">
                    <a16:rowId xmlns:a16="http://schemas.microsoft.com/office/drawing/2014/main" val="2148274431"/>
                  </a:ext>
                </a:extLst>
              </a:tr>
              <a:tr h="274046">
                <a:tc>
                  <a:txBody>
                    <a:bodyPr/>
                    <a:lstStyle/>
                    <a:p>
                      <a:r>
                        <a:rPr lang="en-US" sz="2000" b="0" i="0" u="none" strike="noStrike" cap="none" baseline="0" dirty="0" smtClean="0">
                          <a:solidFill>
                            <a:schemeClr val="tx1"/>
                          </a:solidFill>
                          <a:latin typeface="+mn-lt"/>
                          <a:ea typeface="+mn-ea"/>
                          <a:cs typeface="+mn-cs"/>
                          <a:sym typeface="Arial"/>
                        </a:rPr>
                        <a:t>Disoriented and converses</a:t>
                      </a:r>
                      <a:endParaRPr lang="en-US" sz="2000" dirty="0"/>
                    </a:p>
                  </a:txBody>
                  <a:tcPr/>
                </a:tc>
                <a:tc>
                  <a:txBody>
                    <a:bodyPr/>
                    <a:lstStyle/>
                    <a:p>
                      <a:r>
                        <a:rPr lang="en-US" sz="2000" dirty="0" smtClean="0"/>
                        <a:t>4</a:t>
                      </a:r>
                      <a:endParaRPr lang="en-US" sz="2000" dirty="0"/>
                    </a:p>
                  </a:txBody>
                  <a:tcPr/>
                </a:tc>
                <a:extLst>
                  <a:ext uri="{0D108BD9-81ED-4DB2-BD59-A6C34878D82A}">
                    <a16:rowId xmlns:a16="http://schemas.microsoft.com/office/drawing/2014/main" val="1023294041"/>
                  </a:ext>
                </a:extLst>
              </a:tr>
              <a:tr h="274046">
                <a:tc>
                  <a:txBody>
                    <a:bodyPr/>
                    <a:lstStyle/>
                    <a:p>
                      <a:r>
                        <a:rPr lang="en-US" sz="2000" b="0" i="0" u="none" strike="noStrike" cap="none" baseline="0" dirty="0" smtClean="0">
                          <a:solidFill>
                            <a:schemeClr val="tx1"/>
                          </a:solidFill>
                          <a:latin typeface="+mn-lt"/>
                          <a:ea typeface="+mn-ea"/>
                          <a:cs typeface="+mn-cs"/>
                          <a:sym typeface="Arial"/>
                        </a:rPr>
                        <a:t>Inappropriate words</a:t>
                      </a:r>
                      <a:endParaRPr lang="en-US" sz="2000" dirty="0"/>
                    </a:p>
                  </a:txBody>
                  <a:tcPr/>
                </a:tc>
                <a:tc>
                  <a:txBody>
                    <a:bodyPr/>
                    <a:lstStyle/>
                    <a:p>
                      <a:r>
                        <a:rPr lang="en-US" sz="2000" dirty="0" smtClean="0"/>
                        <a:t>3</a:t>
                      </a:r>
                      <a:endParaRPr lang="en-US" sz="2000" dirty="0"/>
                    </a:p>
                  </a:txBody>
                  <a:tcPr/>
                </a:tc>
                <a:extLst>
                  <a:ext uri="{0D108BD9-81ED-4DB2-BD59-A6C34878D82A}">
                    <a16:rowId xmlns:a16="http://schemas.microsoft.com/office/drawing/2014/main" val="1314524772"/>
                  </a:ext>
                </a:extLst>
              </a:tr>
              <a:tr h="274046">
                <a:tc>
                  <a:txBody>
                    <a:bodyPr/>
                    <a:lstStyle/>
                    <a:p>
                      <a:r>
                        <a:rPr lang="en-US" sz="2000" b="0" i="0" u="none" strike="noStrike" cap="none" baseline="0" dirty="0" smtClean="0">
                          <a:solidFill>
                            <a:schemeClr val="tx1"/>
                          </a:solidFill>
                          <a:latin typeface="+mn-lt"/>
                          <a:ea typeface="+mn-ea"/>
                          <a:cs typeface="+mn-cs"/>
                          <a:sym typeface="Arial"/>
                        </a:rPr>
                        <a:t>Incomprehensible sounds</a:t>
                      </a:r>
                      <a:endParaRPr lang="en-US" sz="2000" dirty="0"/>
                    </a:p>
                  </a:txBody>
                  <a:tcPr/>
                </a:tc>
                <a:tc>
                  <a:txBody>
                    <a:bodyPr/>
                    <a:lstStyle/>
                    <a:p>
                      <a:r>
                        <a:rPr lang="en-US" sz="2000" dirty="0" smtClean="0"/>
                        <a:t>2</a:t>
                      </a:r>
                      <a:endParaRPr lang="en-US" sz="2000" dirty="0"/>
                    </a:p>
                  </a:txBody>
                  <a:tcPr/>
                </a:tc>
                <a:extLst>
                  <a:ext uri="{0D108BD9-81ED-4DB2-BD59-A6C34878D82A}">
                    <a16:rowId xmlns:a16="http://schemas.microsoft.com/office/drawing/2014/main" val="3760635234"/>
                  </a:ext>
                </a:extLst>
              </a:tr>
              <a:tr h="274046">
                <a:tc>
                  <a:txBody>
                    <a:bodyPr/>
                    <a:lstStyle/>
                    <a:p>
                      <a:r>
                        <a:rPr lang="en-US" sz="2000" b="0" i="0" u="none" strike="noStrike" cap="none" baseline="0" dirty="0" smtClean="0">
                          <a:solidFill>
                            <a:schemeClr val="tx1"/>
                          </a:solidFill>
                          <a:latin typeface="+mn-lt"/>
                          <a:ea typeface="+mn-ea"/>
                          <a:cs typeface="+mn-cs"/>
                          <a:sym typeface="Arial"/>
                        </a:rPr>
                        <a:t>No response</a:t>
                      </a:r>
                      <a:endParaRPr lang="en-US" sz="2000" dirty="0"/>
                    </a:p>
                  </a:txBody>
                  <a:tcPr/>
                </a:tc>
                <a:tc>
                  <a:txBody>
                    <a:bodyPr/>
                    <a:lstStyle/>
                    <a:p>
                      <a:r>
                        <a:rPr lang="en-US" sz="2000" dirty="0" smtClean="0"/>
                        <a:t>1</a:t>
                      </a:r>
                      <a:endParaRPr lang="en-US" sz="2000" dirty="0"/>
                    </a:p>
                  </a:txBody>
                  <a:tcPr/>
                </a:tc>
                <a:extLst>
                  <a:ext uri="{0D108BD9-81ED-4DB2-BD59-A6C34878D82A}">
                    <a16:rowId xmlns:a16="http://schemas.microsoft.com/office/drawing/2014/main" val="2363376471"/>
                  </a:ext>
                </a:extLst>
              </a:tr>
            </a:tbl>
          </a:graphicData>
        </a:graphic>
      </p:graphicFrame>
    </p:spTree>
    <p:extLst>
      <p:ext uri="{BB962C8B-B14F-4D97-AF65-F5344CB8AC3E}">
        <p14:creationId xmlns:p14="http://schemas.microsoft.com/office/powerpoint/2010/main" val="398755484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13-9 Glasgow Coma Scale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dirty="0"/>
          </a:p>
        </p:txBody>
      </p:sp>
      <p:sp>
        <p:nvSpPr>
          <p:cNvPr id="3" name="Text Placeholder 2"/>
          <p:cNvSpPr>
            <a:spLocks noGrp="1"/>
          </p:cNvSpPr>
          <p:nvPr>
            <p:ph type="body" idx="1"/>
          </p:nvPr>
        </p:nvSpPr>
        <p:spPr>
          <a:xfrm>
            <a:off x="457200" y="1600200"/>
            <a:ext cx="8229600" cy="460829"/>
          </a:xfrm>
        </p:spPr>
        <p:txBody>
          <a:bodyPr/>
          <a:lstStyle/>
          <a:p>
            <a:pPr marL="0" indent="0">
              <a:buNone/>
            </a:pPr>
            <a:r>
              <a:rPr lang="en-US" sz="2400" b="1" dirty="0" smtClean="0">
                <a:latin typeface="+mn-lt"/>
              </a:rPr>
              <a:t>Motor Response</a:t>
            </a:r>
            <a:endParaRPr lang="en-US" sz="2400" b="1"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4105443525"/>
              </p:ext>
            </p:extLst>
          </p:nvPr>
        </p:nvGraphicFramePr>
        <p:xfrm>
          <a:off x="457200" y="2112021"/>
          <a:ext cx="7866743" cy="3474720"/>
        </p:xfrm>
        <a:graphic>
          <a:graphicData uri="http://schemas.openxmlformats.org/drawingml/2006/table">
            <a:tbl>
              <a:tblPr firstRow="1" bandRow="1">
                <a:tableStyleId>{5940675A-B579-460E-94D1-54222C63F5DA}</a:tableStyleId>
              </a:tblPr>
              <a:tblGrid>
                <a:gridCol w="4966783">
                  <a:extLst>
                    <a:ext uri="{9D8B030D-6E8A-4147-A177-3AD203B41FA5}">
                      <a16:colId xmlns:a16="http://schemas.microsoft.com/office/drawing/2014/main" val="635611700"/>
                    </a:ext>
                  </a:extLst>
                </a:gridCol>
                <a:gridCol w="2899960">
                  <a:extLst>
                    <a:ext uri="{9D8B030D-6E8A-4147-A177-3AD203B41FA5}">
                      <a16:colId xmlns:a16="http://schemas.microsoft.com/office/drawing/2014/main" val="162850833"/>
                    </a:ext>
                  </a:extLst>
                </a:gridCol>
              </a:tblGrid>
              <a:tr h="374198">
                <a:tc>
                  <a:txBody>
                    <a:bodyPr/>
                    <a:lstStyle/>
                    <a:p>
                      <a:r>
                        <a:rPr lang="en-US" sz="2400" b="0" i="0" u="none" strike="noStrike" cap="none" baseline="0" dirty="0" smtClean="0">
                          <a:solidFill>
                            <a:schemeClr val="tx1"/>
                          </a:solidFill>
                          <a:latin typeface="+mn-lt"/>
                          <a:ea typeface="+mn-ea"/>
                          <a:cs typeface="+mn-cs"/>
                          <a:sym typeface="Arial"/>
                        </a:rPr>
                        <a:t>Obeys verbal commands</a:t>
                      </a:r>
                      <a:endParaRPr lang="en-US" sz="2400" dirty="0"/>
                    </a:p>
                  </a:txBody>
                  <a:tcPr/>
                </a:tc>
                <a:tc>
                  <a:txBody>
                    <a:bodyPr/>
                    <a:lstStyle/>
                    <a:p>
                      <a:r>
                        <a:rPr lang="en-US" sz="2400" dirty="0" smtClean="0"/>
                        <a:t>6</a:t>
                      </a:r>
                      <a:endParaRPr lang="en-US" sz="2400" dirty="0"/>
                    </a:p>
                  </a:txBody>
                  <a:tcPr/>
                </a:tc>
                <a:extLst>
                  <a:ext uri="{0D108BD9-81ED-4DB2-BD59-A6C34878D82A}">
                    <a16:rowId xmlns:a16="http://schemas.microsoft.com/office/drawing/2014/main" val="1834716088"/>
                  </a:ext>
                </a:extLst>
              </a:tr>
              <a:tr h="374198">
                <a:tc>
                  <a:txBody>
                    <a:bodyPr/>
                    <a:lstStyle/>
                    <a:p>
                      <a:r>
                        <a:rPr lang="en-US" sz="2400" b="0" i="0" u="none" strike="noStrike" cap="none" baseline="0" dirty="0" smtClean="0">
                          <a:solidFill>
                            <a:schemeClr val="tx1"/>
                          </a:solidFill>
                          <a:latin typeface="+mn-lt"/>
                          <a:ea typeface="+mn-ea"/>
                          <a:cs typeface="+mn-cs"/>
                          <a:sym typeface="Arial"/>
                        </a:rPr>
                        <a:t>Localizes pain</a:t>
                      </a:r>
                      <a:endParaRPr lang="en-US" sz="2400" dirty="0"/>
                    </a:p>
                  </a:txBody>
                  <a:tcPr/>
                </a:tc>
                <a:tc>
                  <a:txBody>
                    <a:bodyPr/>
                    <a:lstStyle/>
                    <a:p>
                      <a:r>
                        <a:rPr lang="en-US" sz="2400" dirty="0" smtClean="0"/>
                        <a:t>5</a:t>
                      </a:r>
                      <a:endParaRPr lang="en-US" sz="2400" dirty="0"/>
                    </a:p>
                  </a:txBody>
                  <a:tcPr/>
                </a:tc>
                <a:extLst>
                  <a:ext uri="{0D108BD9-81ED-4DB2-BD59-A6C34878D82A}">
                    <a16:rowId xmlns:a16="http://schemas.microsoft.com/office/drawing/2014/main" val="4063913809"/>
                  </a:ext>
                </a:extLst>
              </a:tr>
              <a:tr h="374198">
                <a:tc>
                  <a:txBody>
                    <a:bodyPr/>
                    <a:lstStyle/>
                    <a:p>
                      <a:r>
                        <a:rPr lang="en-US" sz="2400" b="0" i="0" u="none" strike="noStrike" cap="none" baseline="0" dirty="0" smtClean="0">
                          <a:solidFill>
                            <a:schemeClr val="tx1"/>
                          </a:solidFill>
                          <a:latin typeface="+mn-lt"/>
                          <a:ea typeface="+mn-ea"/>
                          <a:cs typeface="+mn-cs"/>
                          <a:sym typeface="Arial"/>
                        </a:rPr>
                        <a:t>Withdraws from pain (flexion)</a:t>
                      </a:r>
                      <a:endParaRPr lang="en-US" sz="2400" dirty="0"/>
                    </a:p>
                  </a:txBody>
                  <a:tcPr/>
                </a:tc>
                <a:tc>
                  <a:txBody>
                    <a:bodyPr/>
                    <a:lstStyle/>
                    <a:p>
                      <a:r>
                        <a:rPr lang="en-US" sz="2400" dirty="0" smtClean="0"/>
                        <a:t>4</a:t>
                      </a:r>
                      <a:endParaRPr lang="en-US" sz="2400" dirty="0"/>
                    </a:p>
                  </a:txBody>
                  <a:tcPr/>
                </a:tc>
                <a:extLst>
                  <a:ext uri="{0D108BD9-81ED-4DB2-BD59-A6C34878D82A}">
                    <a16:rowId xmlns:a16="http://schemas.microsoft.com/office/drawing/2014/main" val="4270834366"/>
                  </a:ext>
                </a:extLst>
              </a:tr>
              <a:tr h="673557">
                <a:tc>
                  <a:txBody>
                    <a:bodyPr/>
                    <a:lstStyle/>
                    <a:p>
                      <a:r>
                        <a:rPr lang="en-US" sz="2400" b="0" i="0" u="none" strike="noStrike" cap="none" baseline="0" dirty="0" smtClean="0">
                          <a:solidFill>
                            <a:schemeClr val="tx1"/>
                          </a:solidFill>
                          <a:latin typeface="+mn-lt"/>
                          <a:ea typeface="+mn-ea"/>
                          <a:cs typeface="+mn-cs"/>
                          <a:sym typeface="Arial"/>
                        </a:rPr>
                        <a:t>Abnormal flexion in response to pain (decorticate rigidity)</a:t>
                      </a:r>
                      <a:endParaRPr lang="en-US" sz="2400" dirty="0"/>
                    </a:p>
                  </a:txBody>
                  <a:tcPr/>
                </a:tc>
                <a:tc>
                  <a:txBody>
                    <a:bodyPr/>
                    <a:lstStyle/>
                    <a:p>
                      <a:r>
                        <a:rPr lang="en-US" sz="2400" dirty="0" smtClean="0"/>
                        <a:t>3</a:t>
                      </a:r>
                      <a:endParaRPr lang="en-US" sz="2400" dirty="0"/>
                    </a:p>
                  </a:txBody>
                  <a:tcPr/>
                </a:tc>
                <a:extLst>
                  <a:ext uri="{0D108BD9-81ED-4DB2-BD59-A6C34878D82A}">
                    <a16:rowId xmlns:a16="http://schemas.microsoft.com/office/drawing/2014/main" val="1312816540"/>
                  </a:ext>
                </a:extLst>
              </a:tr>
              <a:tr h="673557">
                <a:tc>
                  <a:txBody>
                    <a:bodyPr/>
                    <a:lstStyle/>
                    <a:p>
                      <a:r>
                        <a:rPr lang="en-US" sz="2400" b="0" i="0" u="none" strike="noStrike" cap="none" baseline="0" dirty="0" smtClean="0">
                          <a:solidFill>
                            <a:schemeClr val="tx1"/>
                          </a:solidFill>
                          <a:latin typeface="+mn-lt"/>
                          <a:ea typeface="+mn-ea"/>
                          <a:cs typeface="+mn-cs"/>
                          <a:sym typeface="Arial"/>
                        </a:rPr>
                        <a:t>Extension in response to pain (decerebrate rigidity)</a:t>
                      </a:r>
                      <a:endParaRPr lang="en-US" sz="2400" dirty="0"/>
                    </a:p>
                  </a:txBody>
                  <a:tcPr/>
                </a:tc>
                <a:tc>
                  <a:txBody>
                    <a:bodyPr/>
                    <a:lstStyle/>
                    <a:p>
                      <a:r>
                        <a:rPr lang="en-US" sz="2400" dirty="0" smtClean="0"/>
                        <a:t>2</a:t>
                      </a:r>
                      <a:endParaRPr lang="en-US" sz="2400" dirty="0"/>
                    </a:p>
                  </a:txBody>
                  <a:tcPr/>
                </a:tc>
                <a:extLst>
                  <a:ext uri="{0D108BD9-81ED-4DB2-BD59-A6C34878D82A}">
                    <a16:rowId xmlns:a16="http://schemas.microsoft.com/office/drawing/2014/main" val="550296711"/>
                  </a:ext>
                </a:extLst>
              </a:tr>
              <a:tr h="374198">
                <a:tc>
                  <a:txBody>
                    <a:bodyPr/>
                    <a:lstStyle/>
                    <a:p>
                      <a:r>
                        <a:rPr lang="en-US" sz="2400" b="0" i="0" u="none" strike="noStrike" cap="none" baseline="0" dirty="0" smtClean="0">
                          <a:solidFill>
                            <a:schemeClr val="tx1"/>
                          </a:solidFill>
                          <a:latin typeface="+mn-lt"/>
                          <a:ea typeface="+mn-ea"/>
                          <a:cs typeface="+mn-cs"/>
                          <a:sym typeface="Arial"/>
                        </a:rPr>
                        <a:t>No response</a:t>
                      </a:r>
                      <a:endParaRPr lang="en-US" sz="2400" dirty="0"/>
                    </a:p>
                  </a:txBody>
                  <a:tcPr/>
                </a:tc>
                <a:tc>
                  <a:txBody>
                    <a:bodyPr/>
                    <a:lstStyle/>
                    <a:p>
                      <a:r>
                        <a:rPr lang="en-US" sz="2400" dirty="0" smtClean="0"/>
                        <a:t>1</a:t>
                      </a:r>
                      <a:endParaRPr lang="en-US" sz="2400" dirty="0"/>
                    </a:p>
                  </a:txBody>
                  <a:tcPr/>
                </a:tc>
                <a:extLst>
                  <a:ext uri="{0D108BD9-81ED-4DB2-BD59-A6C34878D82A}">
                    <a16:rowId xmlns:a16="http://schemas.microsoft.com/office/drawing/2014/main" val="3702464546"/>
                  </a:ext>
                </a:extLst>
              </a:tr>
            </a:tbl>
          </a:graphicData>
        </a:graphic>
      </p:graphicFrame>
    </p:spTree>
    <p:extLst>
      <p:ext uri="{BB962C8B-B14F-4D97-AF65-F5344CB8AC3E}">
        <p14:creationId xmlns:p14="http://schemas.microsoft.com/office/powerpoint/2010/main" val="388327028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91714"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13-10 Pediatric Glasgow Coma Scale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1471767141"/>
              </p:ext>
            </p:extLst>
          </p:nvPr>
        </p:nvGraphicFramePr>
        <p:xfrm>
          <a:off x="457200" y="1542145"/>
          <a:ext cx="8229600" cy="4481283"/>
        </p:xfrm>
        <a:graphic>
          <a:graphicData uri="http://schemas.openxmlformats.org/drawingml/2006/table">
            <a:tbl>
              <a:tblPr firstRow="1" bandRow="1">
                <a:tableStyleId>{5940675A-B579-460E-94D1-54222C63F5DA}</a:tableStyleId>
              </a:tblPr>
              <a:tblGrid>
                <a:gridCol w="2402114">
                  <a:extLst>
                    <a:ext uri="{9D8B030D-6E8A-4147-A177-3AD203B41FA5}">
                      <a16:colId xmlns:a16="http://schemas.microsoft.com/office/drawing/2014/main" val="2917762786"/>
                    </a:ext>
                  </a:extLst>
                </a:gridCol>
                <a:gridCol w="870857">
                  <a:extLst>
                    <a:ext uri="{9D8B030D-6E8A-4147-A177-3AD203B41FA5}">
                      <a16:colId xmlns:a16="http://schemas.microsoft.com/office/drawing/2014/main" val="753407448"/>
                    </a:ext>
                  </a:extLst>
                </a:gridCol>
                <a:gridCol w="2380343">
                  <a:extLst>
                    <a:ext uri="{9D8B030D-6E8A-4147-A177-3AD203B41FA5}">
                      <a16:colId xmlns:a16="http://schemas.microsoft.com/office/drawing/2014/main" val="3571819996"/>
                    </a:ext>
                  </a:extLst>
                </a:gridCol>
                <a:gridCol w="2576286">
                  <a:extLst>
                    <a:ext uri="{9D8B030D-6E8A-4147-A177-3AD203B41FA5}">
                      <a16:colId xmlns:a16="http://schemas.microsoft.com/office/drawing/2014/main" val="3993662166"/>
                    </a:ext>
                  </a:extLst>
                </a:gridCol>
              </a:tblGrid>
              <a:tr h="359811">
                <a:tc>
                  <a:txBody>
                    <a:bodyPr/>
                    <a:lstStyle/>
                    <a:p>
                      <a:r>
                        <a:rPr lang="en-US" sz="1600" b="1" dirty="0" smtClean="0">
                          <a:solidFill>
                            <a:schemeClr val="bg1"/>
                          </a:solidFill>
                        </a:rPr>
                        <a:t>Blank</a:t>
                      </a:r>
                      <a:endParaRPr lang="en-US" sz="16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Blank</a:t>
                      </a:r>
                    </a:p>
                  </a:txBody>
                  <a:tcPr/>
                </a:tc>
                <a:tc>
                  <a:txBody>
                    <a:bodyPr/>
                    <a:lstStyle/>
                    <a:p>
                      <a:r>
                        <a:rPr lang="en-US" sz="1600" b="1" i="0" u="none" strike="noStrike" cap="none" baseline="0" dirty="0" smtClean="0">
                          <a:solidFill>
                            <a:schemeClr val="tx1"/>
                          </a:solidFill>
                          <a:latin typeface="+mn-lt"/>
                          <a:ea typeface="+mn-ea"/>
                          <a:cs typeface="+mn-cs"/>
                          <a:sym typeface="Arial"/>
                        </a:rPr>
                        <a:t>&gt;1 Year</a:t>
                      </a:r>
                      <a:endParaRPr lang="en-US" sz="1600" b="1" dirty="0"/>
                    </a:p>
                  </a:txBody>
                  <a:tcPr/>
                </a:tc>
                <a:tc>
                  <a:txBody>
                    <a:bodyPr/>
                    <a:lstStyle/>
                    <a:p>
                      <a:r>
                        <a:rPr lang="en-US" sz="1600" b="1" i="0" u="none" strike="noStrike" cap="none" baseline="0" dirty="0" smtClean="0">
                          <a:solidFill>
                            <a:schemeClr val="tx1"/>
                          </a:solidFill>
                          <a:latin typeface="+mn-lt"/>
                          <a:ea typeface="+mn-ea"/>
                          <a:cs typeface="+mn-cs"/>
                          <a:sym typeface="Arial"/>
                        </a:rPr>
                        <a:t>&lt;1 Year</a:t>
                      </a:r>
                      <a:endParaRPr lang="en-US" sz="1600" b="1" dirty="0"/>
                    </a:p>
                  </a:txBody>
                  <a:tcPr/>
                </a:tc>
                <a:extLst>
                  <a:ext uri="{0D108BD9-81ED-4DB2-BD59-A6C34878D82A}">
                    <a16:rowId xmlns:a16="http://schemas.microsoft.com/office/drawing/2014/main" val="128976503"/>
                  </a:ext>
                </a:extLst>
              </a:tr>
              <a:tr h="359811">
                <a:tc>
                  <a:txBody>
                    <a:bodyPr/>
                    <a:lstStyle/>
                    <a:p>
                      <a:r>
                        <a:rPr lang="en-US" sz="1600" b="1" i="0" u="none" strike="noStrike" cap="none" baseline="0" dirty="0" smtClean="0">
                          <a:solidFill>
                            <a:schemeClr val="tx1"/>
                          </a:solidFill>
                          <a:latin typeface="+mn-lt"/>
                          <a:ea typeface="+mn-ea"/>
                          <a:cs typeface="+mn-cs"/>
                          <a:sym typeface="Arial"/>
                        </a:rPr>
                        <a:t>Eye Opening</a:t>
                      </a:r>
                      <a:endParaRPr lang="en-US" sz="1600" b="1" i="0" dirty="0"/>
                    </a:p>
                  </a:txBody>
                  <a:tcPr/>
                </a:tc>
                <a:tc>
                  <a:txBody>
                    <a:bodyPr/>
                    <a:lstStyle/>
                    <a:p>
                      <a:r>
                        <a:rPr lang="en-US" sz="1600" dirty="0" smtClean="0"/>
                        <a:t>4</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Spontaneous</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Spontaneous</a:t>
                      </a:r>
                      <a:endParaRPr lang="en-US" sz="1600" dirty="0"/>
                    </a:p>
                  </a:txBody>
                  <a:tcPr/>
                </a:tc>
                <a:extLst>
                  <a:ext uri="{0D108BD9-81ED-4DB2-BD59-A6C34878D82A}">
                    <a16:rowId xmlns:a16="http://schemas.microsoft.com/office/drawing/2014/main" val="3078845419"/>
                  </a:ext>
                </a:extLst>
              </a:tr>
              <a:tr h="35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Eye Opening</a:t>
                      </a:r>
                      <a:endParaRPr lang="en-US" sz="1600" b="1" i="0" dirty="0" smtClean="0">
                        <a:solidFill>
                          <a:schemeClr val="bg1"/>
                        </a:solidFill>
                      </a:endParaRPr>
                    </a:p>
                  </a:txBody>
                  <a:tcPr/>
                </a:tc>
                <a:tc>
                  <a:txBody>
                    <a:bodyPr/>
                    <a:lstStyle/>
                    <a:p>
                      <a:r>
                        <a:rPr lang="en-US" sz="1600" dirty="0" smtClean="0"/>
                        <a:t>3</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To verbal command</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To shout</a:t>
                      </a:r>
                      <a:endParaRPr lang="en-US" sz="1600" dirty="0"/>
                    </a:p>
                  </a:txBody>
                  <a:tcPr/>
                </a:tc>
                <a:extLst>
                  <a:ext uri="{0D108BD9-81ED-4DB2-BD59-A6C34878D82A}">
                    <a16:rowId xmlns:a16="http://schemas.microsoft.com/office/drawing/2014/main" val="835013540"/>
                  </a:ext>
                </a:extLst>
              </a:tr>
              <a:tr h="35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Eye Opening</a:t>
                      </a:r>
                      <a:endParaRPr lang="en-US" sz="1600" b="1" i="0" dirty="0" smtClean="0">
                        <a:solidFill>
                          <a:schemeClr val="bg1"/>
                        </a:solidFill>
                      </a:endParaRPr>
                    </a:p>
                  </a:txBody>
                  <a:tcPr/>
                </a:tc>
                <a:tc>
                  <a:txBody>
                    <a:bodyPr/>
                    <a:lstStyle/>
                    <a:p>
                      <a:r>
                        <a:rPr lang="en-US" sz="1600" dirty="0" smtClean="0"/>
                        <a:t>2</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To pain</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To pain</a:t>
                      </a:r>
                      <a:endParaRPr lang="en-US" sz="1600" dirty="0"/>
                    </a:p>
                  </a:txBody>
                  <a:tcPr/>
                </a:tc>
                <a:extLst>
                  <a:ext uri="{0D108BD9-81ED-4DB2-BD59-A6C34878D82A}">
                    <a16:rowId xmlns:a16="http://schemas.microsoft.com/office/drawing/2014/main" val="704294488"/>
                  </a:ext>
                </a:extLst>
              </a:tr>
              <a:tr h="35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Eye Opening</a:t>
                      </a:r>
                      <a:endParaRPr lang="en-US" sz="1600" b="1" i="0" dirty="0" smtClean="0">
                        <a:solidFill>
                          <a:schemeClr val="bg1"/>
                        </a:solidFill>
                      </a:endParaRPr>
                    </a:p>
                  </a:txBody>
                  <a:tcPr/>
                </a:tc>
                <a:tc>
                  <a:txBody>
                    <a:bodyPr/>
                    <a:lstStyle/>
                    <a:p>
                      <a:r>
                        <a:rPr lang="en-US" sz="1600" dirty="0" smtClean="0"/>
                        <a:t>1</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No response</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No response</a:t>
                      </a:r>
                      <a:endParaRPr lang="en-US" sz="1600" dirty="0"/>
                    </a:p>
                  </a:txBody>
                  <a:tcPr/>
                </a:tc>
                <a:extLst>
                  <a:ext uri="{0D108BD9-81ED-4DB2-BD59-A6C34878D82A}">
                    <a16:rowId xmlns:a16="http://schemas.microsoft.com/office/drawing/2014/main" val="1309730953"/>
                  </a:ext>
                </a:extLst>
              </a:tr>
              <a:tr h="359811">
                <a:tc>
                  <a:txBody>
                    <a:bodyPr/>
                    <a:lstStyle/>
                    <a:p>
                      <a:r>
                        <a:rPr lang="en-US" sz="1600" b="1" i="0" u="none" strike="noStrike" cap="none" baseline="0" dirty="0" smtClean="0">
                          <a:solidFill>
                            <a:schemeClr val="tx1"/>
                          </a:solidFill>
                          <a:latin typeface="+mn-lt"/>
                          <a:ea typeface="+mn-ea"/>
                          <a:cs typeface="+mn-cs"/>
                          <a:sym typeface="Arial"/>
                        </a:rPr>
                        <a:t>Best Motor Response</a:t>
                      </a:r>
                      <a:endParaRPr lang="en-US" sz="1600" b="1" i="0" dirty="0"/>
                    </a:p>
                  </a:txBody>
                  <a:tcPr/>
                </a:tc>
                <a:tc>
                  <a:txBody>
                    <a:bodyPr/>
                    <a:lstStyle/>
                    <a:p>
                      <a:r>
                        <a:rPr lang="en-US" sz="1600" dirty="0" smtClean="0"/>
                        <a:t>6</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Obeys</a:t>
                      </a:r>
                      <a:endParaRPr lang="en-US" sz="1600" dirty="0"/>
                    </a:p>
                  </a:txBody>
                  <a:tcPr/>
                </a:tc>
                <a:tc>
                  <a:txBody>
                    <a:bodyPr/>
                    <a:lstStyle/>
                    <a:p>
                      <a:r>
                        <a:rPr lang="en-US" sz="1600" b="0" dirty="0" smtClean="0">
                          <a:solidFill>
                            <a:schemeClr val="bg1"/>
                          </a:solidFill>
                        </a:rPr>
                        <a:t>Blank</a:t>
                      </a:r>
                      <a:endParaRPr lang="en-US" sz="1600" b="0" dirty="0">
                        <a:solidFill>
                          <a:schemeClr val="bg1"/>
                        </a:solidFill>
                      </a:endParaRPr>
                    </a:p>
                  </a:txBody>
                  <a:tcPr/>
                </a:tc>
                <a:extLst>
                  <a:ext uri="{0D108BD9-81ED-4DB2-BD59-A6C34878D82A}">
                    <a16:rowId xmlns:a16="http://schemas.microsoft.com/office/drawing/2014/main" val="1503252284"/>
                  </a:ext>
                </a:extLst>
              </a:tr>
              <a:tr h="35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Best Motor Response</a:t>
                      </a:r>
                      <a:endParaRPr lang="en-US" sz="1600" b="1" i="0" dirty="0" smtClean="0">
                        <a:solidFill>
                          <a:schemeClr val="bg1"/>
                        </a:solidFill>
                      </a:endParaRPr>
                    </a:p>
                  </a:txBody>
                  <a:tcPr/>
                </a:tc>
                <a:tc>
                  <a:txBody>
                    <a:bodyPr/>
                    <a:lstStyle/>
                    <a:p>
                      <a:r>
                        <a:rPr lang="en-US" sz="1600" dirty="0" smtClean="0"/>
                        <a:t>5</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Localizes pain</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Localizes pain</a:t>
                      </a:r>
                      <a:endParaRPr lang="en-US" sz="1600" dirty="0"/>
                    </a:p>
                  </a:txBody>
                  <a:tcPr/>
                </a:tc>
                <a:extLst>
                  <a:ext uri="{0D108BD9-81ED-4DB2-BD59-A6C34878D82A}">
                    <a16:rowId xmlns:a16="http://schemas.microsoft.com/office/drawing/2014/main" val="402124070"/>
                  </a:ext>
                </a:extLst>
              </a:tr>
              <a:tr h="35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Best Motor Response</a:t>
                      </a:r>
                      <a:endParaRPr lang="en-US" sz="1600" b="1" i="0" dirty="0" smtClean="0">
                        <a:solidFill>
                          <a:schemeClr val="bg1"/>
                        </a:solidFill>
                      </a:endParaRPr>
                    </a:p>
                  </a:txBody>
                  <a:tcPr/>
                </a:tc>
                <a:tc>
                  <a:txBody>
                    <a:bodyPr/>
                    <a:lstStyle/>
                    <a:p>
                      <a:r>
                        <a:rPr lang="en-US" sz="1600" dirty="0" smtClean="0"/>
                        <a:t>4</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Flexion-withdrawal</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Flexion-withdrawal</a:t>
                      </a:r>
                      <a:endParaRPr lang="en-US" sz="1600" dirty="0"/>
                    </a:p>
                  </a:txBody>
                  <a:tcPr/>
                </a:tc>
                <a:extLst>
                  <a:ext uri="{0D108BD9-81ED-4DB2-BD59-A6C34878D82A}">
                    <a16:rowId xmlns:a16="http://schemas.microsoft.com/office/drawing/2014/main" val="2733343562"/>
                  </a:ext>
                </a:extLst>
              </a:tr>
              <a:tr h="621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Best Motor Response</a:t>
                      </a:r>
                      <a:endParaRPr lang="en-US" sz="1600" b="1" i="0" dirty="0" smtClean="0">
                        <a:solidFill>
                          <a:schemeClr val="bg1"/>
                        </a:solidFill>
                      </a:endParaRPr>
                    </a:p>
                  </a:txBody>
                  <a:tcPr/>
                </a:tc>
                <a:tc>
                  <a:txBody>
                    <a:bodyPr/>
                    <a:lstStyle/>
                    <a:p>
                      <a:r>
                        <a:rPr lang="en-US" sz="1600" dirty="0" smtClean="0"/>
                        <a:t>3</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Flexion-abnormal (decorticate rigidity)</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Flexion-abnormal (decorticate rigidity)</a:t>
                      </a:r>
                      <a:endParaRPr lang="en-US" sz="1600" dirty="0"/>
                    </a:p>
                  </a:txBody>
                  <a:tcPr/>
                </a:tc>
                <a:extLst>
                  <a:ext uri="{0D108BD9-81ED-4DB2-BD59-A6C34878D82A}">
                    <a16:rowId xmlns:a16="http://schemas.microsoft.com/office/drawing/2014/main" val="3276509898"/>
                  </a:ext>
                </a:extLst>
              </a:tr>
              <a:tr h="621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Best Motor Response</a:t>
                      </a:r>
                      <a:endParaRPr lang="en-US" sz="1600" b="1" i="0" dirty="0" smtClean="0">
                        <a:solidFill>
                          <a:schemeClr val="bg1"/>
                        </a:solidFill>
                      </a:endParaRPr>
                    </a:p>
                  </a:txBody>
                  <a:tcPr/>
                </a:tc>
                <a:tc>
                  <a:txBody>
                    <a:bodyPr/>
                    <a:lstStyle/>
                    <a:p>
                      <a:r>
                        <a:rPr lang="en-US" sz="1600" dirty="0" smtClean="0"/>
                        <a:t>2</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Extension (decerebrate rigidity)</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Extension (decerebrate rigidity)</a:t>
                      </a:r>
                      <a:endParaRPr lang="en-US" sz="1600" dirty="0"/>
                    </a:p>
                  </a:txBody>
                  <a:tcPr/>
                </a:tc>
                <a:extLst>
                  <a:ext uri="{0D108BD9-81ED-4DB2-BD59-A6C34878D82A}">
                    <a16:rowId xmlns:a16="http://schemas.microsoft.com/office/drawing/2014/main" val="4007229982"/>
                  </a:ext>
                </a:extLst>
              </a:tr>
              <a:tr h="359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cap="none" baseline="0" dirty="0" smtClean="0">
                          <a:solidFill>
                            <a:schemeClr val="bg1"/>
                          </a:solidFill>
                          <a:latin typeface="+mn-lt"/>
                          <a:ea typeface="+mn-ea"/>
                          <a:cs typeface="+mn-cs"/>
                          <a:sym typeface="Arial"/>
                        </a:rPr>
                        <a:t>Best Motor Response</a:t>
                      </a:r>
                      <a:endParaRPr lang="en-US" sz="1600" b="1" i="0" dirty="0" smtClean="0">
                        <a:solidFill>
                          <a:schemeClr val="bg1"/>
                        </a:solidFill>
                      </a:endParaRPr>
                    </a:p>
                  </a:txBody>
                  <a:tcPr/>
                </a:tc>
                <a:tc>
                  <a:txBody>
                    <a:bodyPr/>
                    <a:lstStyle/>
                    <a:p>
                      <a:r>
                        <a:rPr lang="en-US" sz="1600" dirty="0" smtClean="0"/>
                        <a:t>1</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No response</a:t>
                      </a:r>
                      <a:endParaRPr lang="en-US" sz="1600" dirty="0"/>
                    </a:p>
                  </a:txBody>
                  <a:tcPr/>
                </a:tc>
                <a:tc>
                  <a:txBody>
                    <a:bodyPr/>
                    <a:lstStyle/>
                    <a:p>
                      <a:r>
                        <a:rPr lang="en-US" sz="1600" b="0" i="0" u="none" strike="noStrike" cap="none" baseline="0" dirty="0" smtClean="0">
                          <a:solidFill>
                            <a:schemeClr val="tx1"/>
                          </a:solidFill>
                          <a:latin typeface="+mn-lt"/>
                          <a:ea typeface="+mn-ea"/>
                          <a:cs typeface="+mn-cs"/>
                          <a:sym typeface="Arial"/>
                        </a:rPr>
                        <a:t>No response</a:t>
                      </a:r>
                      <a:endParaRPr lang="en-US" sz="1600" dirty="0"/>
                    </a:p>
                  </a:txBody>
                  <a:tcPr/>
                </a:tc>
                <a:extLst>
                  <a:ext uri="{0D108BD9-81ED-4DB2-BD59-A6C34878D82A}">
                    <a16:rowId xmlns:a16="http://schemas.microsoft.com/office/drawing/2014/main" val="2647830714"/>
                  </a:ext>
                </a:extLst>
              </a:tr>
            </a:tbl>
          </a:graphicData>
        </a:graphic>
      </p:graphicFrame>
    </p:spTree>
    <p:extLst>
      <p:ext uri="{BB962C8B-B14F-4D97-AF65-F5344CB8AC3E}">
        <p14:creationId xmlns:p14="http://schemas.microsoft.com/office/powerpoint/2010/main" val="357827728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62686" cy="1097279"/>
          </a:xfrm>
        </p:spPr>
        <p:txBody>
          <a:bodyPr/>
          <a:lstStyle/>
          <a:p>
            <a:r>
              <a:rPr lang="en-US" altLang="en-US" dirty="0">
                <a:latin typeface="Times New Roman" panose="02020603050405020304" pitchFamily="18" charset="0"/>
                <a:ea typeface="ＭＳ Ｐゴシック"/>
              </a:rPr>
              <a:t>Table 13-10 Pediatric Glasgow Coma Scale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179914591"/>
              </p:ext>
            </p:extLst>
          </p:nvPr>
        </p:nvGraphicFramePr>
        <p:xfrm>
          <a:off x="457200" y="1556658"/>
          <a:ext cx="8062690" cy="4114800"/>
        </p:xfrm>
        <a:graphic>
          <a:graphicData uri="http://schemas.openxmlformats.org/drawingml/2006/table">
            <a:tbl>
              <a:tblPr firstRow="1" bandRow="1">
                <a:tableStyleId>{5940675A-B579-460E-94D1-54222C63F5DA}</a:tableStyleId>
              </a:tblPr>
              <a:tblGrid>
                <a:gridCol w="1612538">
                  <a:extLst>
                    <a:ext uri="{9D8B030D-6E8A-4147-A177-3AD203B41FA5}">
                      <a16:colId xmlns:a16="http://schemas.microsoft.com/office/drawing/2014/main" val="897486442"/>
                    </a:ext>
                  </a:extLst>
                </a:gridCol>
                <a:gridCol w="847633">
                  <a:extLst>
                    <a:ext uri="{9D8B030D-6E8A-4147-A177-3AD203B41FA5}">
                      <a16:colId xmlns:a16="http://schemas.microsoft.com/office/drawing/2014/main" val="2877618980"/>
                    </a:ext>
                  </a:extLst>
                </a:gridCol>
                <a:gridCol w="1988458">
                  <a:extLst>
                    <a:ext uri="{9D8B030D-6E8A-4147-A177-3AD203B41FA5}">
                      <a16:colId xmlns:a16="http://schemas.microsoft.com/office/drawing/2014/main" val="3499684708"/>
                    </a:ext>
                  </a:extLst>
                </a:gridCol>
                <a:gridCol w="1654628">
                  <a:extLst>
                    <a:ext uri="{9D8B030D-6E8A-4147-A177-3AD203B41FA5}">
                      <a16:colId xmlns:a16="http://schemas.microsoft.com/office/drawing/2014/main" val="3200886355"/>
                    </a:ext>
                  </a:extLst>
                </a:gridCol>
                <a:gridCol w="1959433">
                  <a:extLst>
                    <a:ext uri="{9D8B030D-6E8A-4147-A177-3AD203B41FA5}">
                      <a16:colId xmlns:a16="http://schemas.microsoft.com/office/drawing/2014/main" val="2928529171"/>
                    </a:ext>
                  </a:extLst>
                </a:gridCol>
              </a:tblGrid>
              <a:tr h="337699">
                <a:tc>
                  <a:txBody>
                    <a:bodyPr/>
                    <a:lstStyle/>
                    <a:p>
                      <a:r>
                        <a:rPr lang="en-US" sz="1800" b="1" dirty="0" smtClean="0">
                          <a:solidFill>
                            <a:schemeClr val="bg1"/>
                          </a:solidFill>
                        </a:rPr>
                        <a:t>Blank</a:t>
                      </a:r>
                      <a:endParaRPr lang="en-US" sz="1800" b="1" dirty="0">
                        <a:solidFill>
                          <a:schemeClr val="bg1"/>
                        </a:solidFill>
                      </a:endParaRPr>
                    </a:p>
                  </a:txBody>
                  <a:tcPr/>
                </a:tc>
                <a:tc>
                  <a:txBody>
                    <a:bodyPr/>
                    <a:lstStyle/>
                    <a:p>
                      <a:r>
                        <a:rPr lang="en-US" sz="1800" b="1" dirty="0" smtClean="0">
                          <a:solidFill>
                            <a:schemeClr val="bg1"/>
                          </a:solidFill>
                        </a:rPr>
                        <a:t>Blank</a:t>
                      </a:r>
                      <a:endParaRPr lang="en-US" sz="1800" b="1" dirty="0">
                        <a:solidFill>
                          <a:schemeClr val="bg1"/>
                        </a:solidFill>
                      </a:endParaRPr>
                    </a:p>
                  </a:txBody>
                  <a:tcPr/>
                </a:tc>
                <a:tc>
                  <a:txBody>
                    <a:bodyPr/>
                    <a:lstStyle/>
                    <a:p>
                      <a:r>
                        <a:rPr lang="en-US" sz="1800" b="1" i="0" u="none" strike="noStrike" cap="none" baseline="0" dirty="0" smtClean="0">
                          <a:solidFill>
                            <a:schemeClr val="tx1"/>
                          </a:solidFill>
                          <a:latin typeface="+mn-lt"/>
                          <a:ea typeface="+mn-ea"/>
                          <a:cs typeface="+mn-cs"/>
                          <a:sym typeface="Arial"/>
                        </a:rPr>
                        <a:t>&gt;5 Years</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2–5 Years</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0–23 Months</a:t>
                      </a:r>
                      <a:endParaRPr lang="en-US" sz="1800" b="1" dirty="0"/>
                    </a:p>
                  </a:txBody>
                  <a:tcPr/>
                </a:tc>
                <a:extLst>
                  <a:ext uri="{0D108BD9-81ED-4DB2-BD59-A6C34878D82A}">
                    <a16:rowId xmlns:a16="http://schemas.microsoft.com/office/drawing/2014/main" val="1700416972"/>
                  </a:ext>
                </a:extLst>
              </a:tr>
              <a:tr h="8442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tx1"/>
                          </a:solidFill>
                          <a:latin typeface="+mn-lt"/>
                          <a:ea typeface="+mn-ea"/>
                          <a:cs typeface="+mn-cs"/>
                          <a:sym typeface="Arial"/>
                        </a:rPr>
                        <a:t>Best Verbal Response</a:t>
                      </a:r>
                      <a:endParaRPr lang="en-US" sz="1800" b="1" i="0" dirty="0" smtClean="0"/>
                    </a:p>
                  </a:txBody>
                  <a:tcPr/>
                </a:tc>
                <a:tc>
                  <a:txBody>
                    <a:bodyPr/>
                    <a:lstStyle/>
                    <a:p>
                      <a:r>
                        <a:rPr lang="en-US" sz="1800" dirty="0" smtClean="0"/>
                        <a:t>5</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Oriented and converses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Appropriate words and phrases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Smiles, coos, cries appropriately</a:t>
                      </a:r>
                      <a:endParaRPr lang="en-US" sz="1800" dirty="0"/>
                    </a:p>
                  </a:txBody>
                  <a:tcPr/>
                </a:tc>
                <a:extLst>
                  <a:ext uri="{0D108BD9-81ED-4DB2-BD59-A6C34878D82A}">
                    <a16:rowId xmlns:a16="http://schemas.microsoft.com/office/drawing/2014/main" val="2411795519"/>
                  </a:ext>
                </a:extLst>
              </a:tr>
              <a:tr h="5909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bg1"/>
                          </a:solidFill>
                          <a:latin typeface="+mn-lt"/>
                          <a:ea typeface="+mn-ea"/>
                          <a:cs typeface="+mn-cs"/>
                          <a:sym typeface="Arial"/>
                        </a:rPr>
                        <a:t>Best Verbal Response</a:t>
                      </a:r>
                      <a:endParaRPr lang="en-US" sz="1800" b="1" i="0" dirty="0" smtClean="0">
                        <a:solidFill>
                          <a:schemeClr val="bg1"/>
                        </a:solidFill>
                      </a:endParaRPr>
                    </a:p>
                  </a:txBody>
                  <a:tcPr/>
                </a:tc>
                <a:tc>
                  <a:txBody>
                    <a:bodyPr/>
                    <a:lstStyle/>
                    <a:p>
                      <a:r>
                        <a:rPr lang="en-US" sz="1800" dirty="0" smtClean="0"/>
                        <a:t>4</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Disoriented and converses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Inappropriate words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Cries</a:t>
                      </a:r>
                      <a:endParaRPr lang="en-US" sz="1800" dirty="0"/>
                    </a:p>
                  </a:txBody>
                  <a:tcPr/>
                </a:tc>
                <a:extLst>
                  <a:ext uri="{0D108BD9-81ED-4DB2-BD59-A6C34878D82A}">
                    <a16:rowId xmlns:a16="http://schemas.microsoft.com/office/drawing/2014/main" val="2888568792"/>
                  </a:ext>
                </a:extLst>
              </a:tr>
              <a:tr h="8442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bg1"/>
                          </a:solidFill>
                          <a:latin typeface="+mn-lt"/>
                          <a:ea typeface="+mn-ea"/>
                          <a:cs typeface="+mn-cs"/>
                          <a:sym typeface="Arial"/>
                        </a:rPr>
                        <a:t>Best Verbal Response</a:t>
                      </a:r>
                      <a:endParaRPr lang="en-US" sz="1800" b="1" i="0" dirty="0" smtClean="0">
                        <a:solidFill>
                          <a:schemeClr val="bg1"/>
                        </a:solidFill>
                      </a:endParaRPr>
                    </a:p>
                  </a:txBody>
                  <a:tcPr/>
                </a:tc>
                <a:tc>
                  <a:txBody>
                    <a:bodyPr/>
                    <a:lstStyle/>
                    <a:p>
                      <a:r>
                        <a:rPr lang="en-US" sz="1800" dirty="0" smtClean="0"/>
                        <a:t>3</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Inappropriate words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Cries and/or screams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Inappropriate crying and/or screaming</a:t>
                      </a:r>
                      <a:endParaRPr lang="en-US" sz="1800" dirty="0"/>
                    </a:p>
                  </a:txBody>
                  <a:tcPr/>
                </a:tc>
                <a:extLst>
                  <a:ext uri="{0D108BD9-81ED-4DB2-BD59-A6C34878D82A}">
                    <a16:rowId xmlns:a16="http://schemas.microsoft.com/office/drawing/2014/main" val="3409368686"/>
                  </a:ext>
                </a:extLst>
              </a:tr>
              <a:tr h="5909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bg1"/>
                          </a:solidFill>
                          <a:latin typeface="+mn-lt"/>
                          <a:ea typeface="+mn-ea"/>
                          <a:cs typeface="+mn-cs"/>
                          <a:sym typeface="Arial"/>
                        </a:rPr>
                        <a:t>Best Verbal Response</a:t>
                      </a:r>
                      <a:endParaRPr lang="en-US" sz="1800" b="1" i="0" dirty="0" smtClean="0">
                        <a:solidFill>
                          <a:schemeClr val="bg1"/>
                        </a:solidFill>
                      </a:endParaRPr>
                    </a:p>
                  </a:txBody>
                  <a:tcPr/>
                </a:tc>
                <a:tc>
                  <a:txBody>
                    <a:bodyPr/>
                    <a:lstStyle/>
                    <a:p>
                      <a:r>
                        <a:rPr lang="en-US" sz="1800" dirty="0" smtClean="0"/>
                        <a:t>2</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Incomprehensible sounds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Grunts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Grunts</a:t>
                      </a:r>
                      <a:endParaRPr lang="en-US" sz="1800" dirty="0"/>
                    </a:p>
                  </a:txBody>
                  <a:tcPr/>
                </a:tc>
                <a:extLst>
                  <a:ext uri="{0D108BD9-81ED-4DB2-BD59-A6C34878D82A}">
                    <a16:rowId xmlns:a16="http://schemas.microsoft.com/office/drawing/2014/main" val="789193431"/>
                  </a:ext>
                </a:extLst>
              </a:tr>
              <a:tr h="5909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bg1"/>
                          </a:solidFill>
                          <a:latin typeface="+mn-lt"/>
                          <a:ea typeface="+mn-ea"/>
                          <a:cs typeface="+mn-cs"/>
                          <a:sym typeface="Arial"/>
                        </a:rPr>
                        <a:t>Best Verbal Response</a:t>
                      </a:r>
                      <a:endParaRPr lang="en-US" sz="1800" b="1" i="0" dirty="0" smtClean="0">
                        <a:solidFill>
                          <a:schemeClr val="bg1"/>
                        </a:solidFill>
                      </a:endParaRPr>
                    </a:p>
                  </a:txBody>
                  <a:tcPr/>
                </a:tc>
                <a:tc>
                  <a:txBody>
                    <a:bodyPr/>
                    <a:lstStyle/>
                    <a:p>
                      <a:r>
                        <a:rPr lang="en-US" sz="1800" dirty="0" smtClean="0"/>
                        <a:t>1</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No response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No response</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No response</a:t>
                      </a:r>
                      <a:endParaRPr lang="en-US" sz="1800" dirty="0"/>
                    </a:p>
                  </a:txBody>
                  <a:tcPr/>
                </a:tc>
                <a:extLst>
                  <a:ext uri="{0D108BD9-81ED-4DB2-BD59-A6C34878D82A}">
                    <a16:rowId xmlns:a16="http://schemas.microsoft.com/office/drawing/2014/main" val="1219726182"/>
                  </a:ext>
                </a:extLst>
              </a:tr>
            </a:tbl>
          </a:graphicData>
        </a:graphic>
      </p:graphicFrame>
    </p:spTree>
    <p:extLst>
      <p:ext uri="{BB962C8B-B14F-4D97-AF65-F5344CB8AC3E}">
        <p14:creationId xmlns:p14="http://schemas.microsoft.com/office/powerpoint/2010/main" val="1416756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Table 13-1 Forming a General Impression</a:t>
            </a:r>
          </a:p>
        </p:txBody>
      </p:sp>
      <p:sp>
        <p:nvSpPr>
          <p:cNvPr id="5" name="Text Placeholder 4"/>
          <p:cNvSpPr>
            <a:spLocks noGrp="1"/>
          </p:cNvSpPr>
          <p:nvPr>
            <p:ph type="body" idx="1"/>
          </p:nvPr>
        </p:nvSpPr>
        <p:spPr>
          <a:xfrm>
            <a:off x="457200" y="1600200"/>
            <a:ext cx="8229600" cy="3131457"/>
          </a:xfrm>
        </p:spPr>
        <p:txBody>
          <a:bodyPr/>
          <a:lstStyle/>
          <a:p>
            <a:r>
              <a:rPr lang="en-US" sz="2400" dirty="0">
                <a:latin typeface="+mn-lt"/>
              </a:rPr>
              <a:t>Estimate the patient’s age.</a:t>
            </a:r>
          </a:p>
          <a:p>
            <a:r>
              <a:rPr lang="en-US" sz="2400" dirty="0" smtClean="0">
                <a:latin typeface="+mn-lt"/>
              </a:rPr>
              <a:t>Note </a:t>
            </a:r>
            <a:r>
              <a:rPr lang="en-US" sz="2400" dirty="0">
                <a:latin typeface="+mn-lt"/>
              </a:rPr>
              <a:t>the patient’s sex.</a:t>
            </a:r>
          </a:p>
          <a:p>
            <a:r>
              <a:rPr lang="en-US" sz="2400" dirty="0" smtClean="0">
                <a:latin typeface="+mn-lt"/>
              </a:rPr>
              <a:t>Determine </a:t>
            </a:r>
            <a:r>
              <a:rPr lang="en-US" sz="2400" dirty="0">
                <a:latin typeface="+mn-lt"/>
              </a:rPr>
              <a:t>whether the patient is a trauma or </a:t>
            </a:r>
            <a:r>
              <a:rPr lang="en-US" sz="2400" dirty="0" smtClean="0">
                <a:latin typeface="+mn-lt"/>
              </a:rPr>
              <a:t>medical patient</a:t>
            </a:r>
            <a:r>
              <a:rPr lang="en-US" sz="2400" dirty="0">
                <a:latin typeface="+mn-lt"/>
              </a:rPr>
              <a:t>.</a:t>
            </a:r>
          </a:p>
          <a:p>
            <a:r>
              <a:rPr lang="en-US" sz="2400" dirty="0" smtClean="0">
                <a:latin typeface="+mn-lt"/>
              </a:rPr>
              <a:t>Obtain </a:t>
            </a:r>
            <a:r>
              <a:rPr lang="en-US" sz="2400" dirty="0">
                <a:latin typeface="+mn-lt"/>
              </a:rPr>
              <a:t>the patient’s chief complaint.</a:t>
            </a:r>
          </a:p>
          <a:p>
            <a:r>
              <a:rPr lang="en-US" sz="2400" dirty="0" smtClean="0">
                <a:latin typeface="+mn-lt"/>
              </a:rPr>
              <a:t>Identify </a:t>
            </a:r>
            <a:r>
              <a:rPr lang="en-US" sz="2400" dirty="0">
                <a:latin typeface="+mn-lt"/>
              </a:rPr>
              <a:t>(and manage) immediate life threats.</a:t>
            </a:r>
          </a:p>
        </p:txBody>
      </p:sp>
    </p:spTree>
    <p:extLst>
      <p:ext uri="{BB962C8B-B14F-4D97-AF65-F5344CB8AC3E}">
        <p14:creationId xmlns:p14="http://schemas.microsoft.com/office/powerpoint/2010/main" val="371002661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Identify signs and symptoms of potentially life-threatening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Inspect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Palpate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Auscultate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Listen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Smell</a:t>
            </a:r>
          </a:p>
        </p:txBody>
      </p:sp>
    </p:spTree>
    <p:extLst>
      <p:ext uri="{BB962C8B-B14F-4D97-AF65-F5344CB8AC3E}">
        <p14:creationId xmlns:p14="http://schemas.microsoft.com/office/powerpoint/2010/main" val="1949674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13-4</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Common Signs of </a:t>
            </a:r>
            <a:r>
              <a:rPr lang="en-US" altLang="en-US" sz="2400" dirty="0" smtClean="0">
                <a:solidFill>
                  <a:srgbClr val="000000"/>
                </a:solidFill>
                <a:latin typeface="Arial (Body)"/>
                <a:ea typeface="ＭＳ Ｐゴシック"/>
              </a:rPr>
              <a:t>Trauma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262948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Deformities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 patient's lower leg, rests on a hospital bed, his foot points outward below a broken ankle. The tibia extends from the ankle, under the skin, which appears lighter in color below the break than abov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6859" y="1597076"/>
            <a:ext cx="6690281" cy="409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25612"/>
            <a:ext cx="8229600" cy="459403"/>
          </a:xfrm>
        </p:spPr>
        <p:txBody>
          <a:bodyPr/>
          <a:lstStyle/>
          <a:p>
            <a:r>
              <a:rPr lang="en-US" altLang="en-US" sz="2000" b="1" dirty="0">
                <a:latin typeface="+mn-lt"/>
              </a:rPr>
              <a:t>(© Edward T. Dickinson,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b="1" dirty="0">
              <a:latin typeface="+mn-lt"/>
            </a:endParaRPr>
          </a:p>
        </p:txBody>
      </p:sp>
    </p:spTree>
    <p:extLst>
      <p:ext uri="{BB962C8B-B14F-4D97-AF65-F5344CB8AC3E}">
        <p14:creationId xmlns:p14="http://schemas.microsoft.com/office/powerpoint/2010/main" val="240201754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Contusions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 conscious patient, with swelling and purple bruising under his eyes. The swelling has caused his right eyelid to completely clo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0284" y="1504199"/>
            <a:ext cx="6123433" cy="393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0864"/>
            <a:ext cx="8229600" cy="474151"/>
          </a:xfrm>
        </p:spPr>
        <p:txBody>
          <a:bodyPr/>
          <a:lstStyle/>
          <a:p>
            <a:r>
              <a:rPr lang="en-US" altLang="en-US" sz="2000" b="1" dirty="0">
                <a:latin typeface="+mn-lt"/>
              </a:rPr>
              <a:t>(© Edward T. Dickinson,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dirty="0">
              <a:latin typeface="+mn-lt"/>
            </a:endParaRPr>
          </a:p>
        </p:txBody>
      </p:sp>
    </p:spTree>
    <p:extLst>
      <p:ext uri="{BB962C8B-B14F-4D97-AF65-F5344CB8AC3E}">
        <p14:creationId xmlns:p14="http://schemas.microsoft.com/office/powerpoint/2010/main" val="255225069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Abrasions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 shirtless supine patient is rolled to the side to reveal a bloody, inflamed shoulder, arm and back, with skin scraped away in pat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888" y="1579976"/>
            <a:ext cx="5840225" cy="399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751870"/>
            <a:ext cx="8229600" cy="533145"/>
          </a:xfrm>
        </p:spPr>
        <p:txBody>
          <a:bodyPr/>
          <a:lstStyle/>
          <a:p>
            <a:r>
              <a:rPr lang="en-US" altLang="en-US" sz="2000" b="1" dirty="0">
                <a:latin typeface="+mn-lt"/>
              </a:rPr>
              <a:t>(© David Effron,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dirty="0">
              <a:latin typeface="+mn-lt"/>
            </a:endParaRPr>
          </a:p>
        </p:txBody>
      </p:sp>
    </p:spTree>
    <p:extLst>
      <p:ext uri="{BB962C8B-B14F-4D97-AF65-F5344CB8AC3E}">
        <p14:creationId xmlns:p14="http://schemas.microsoft.com/office/powerpoint/2010/main" val="243983860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Punctures/Penetrations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 shirtless supine patient, with a wound approximately 1 inch around in the middle of his torso, blood and fluid leaking around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031" y="1666068"/>
            <a:ext cx="6103938" cy="404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26588"/>
            <a:ext cx="8229600" cy="458428"/>
          </a:xfrm>
        </p:spPr>
        <p:txBody>
          <a:bodyPr/>
          <a:lstStyle/>
          <a:p>
            <a:r>
              <a:rPr lang="en-US" altLang="en-US" sz="2000" b="1" dirty="0">
                <a:latin typeface="+mn-lt"/>
              </a:rPr>
              <a:t>(© Edward T. Dickinson,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dirty="0">
              <a:latin typeface="+mn-lt"/>
            </a:endParaRPr>
          </a:p>
        </p:txBody>
      </p:sp>
    </p:spTree>
    <p:extLst>
      <p:ext uri="{BB962C8B-B14F-4D97-AF65-F5344CB8AC3E}">
        <p14:creationId xmlns:p14="http://schemas.microsoft.com/office/powerpoint/2010/main" val="245816952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Burns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 patient’s raised hand, the skin of the palm, fingers and wrist raised, with fluid-filled bubb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408" y="1572782"/>
            <a:ext cx="6757184" cy="41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40360"/>
            <a:ext cx="8229600" cy="444655"/>
          </a:xfrm>
        </p:spPr>
        <p:txBody>
          <a:bodyPr/>
          <a:lstStyle/>
          <a:p>
            <a:r>
              <a:rPr lang="en-US" altLang="en-US" sz="2000" b="1" dirty="0">
                <a:latin typeface="+mn-lt"/>
              </a:rPr>
              <a:t>(© Edward T. Dickinson,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dirty="0">
              <a:latin typeface="+mn-lt"/>
            </a:endParaRPr>
          </a:p>
        </p:txBody>
      </p:sp>
    </p:spTree>
    <p:extLst>
      <p:ext uri="{BB962C8B-B14F-4D97-AF65-F5344CB8AC3E}">
        <p14:creationId xmlns:p14="http://schemas.microsoft.com/office/powerpoint/2010/main" val="392738870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cs typeface="Times New Roman" panose="02020603050405020304" pitchFamily="18" charset="0"/>
              </a:rPr>
              <a:t>Swelling </a:t>
            </a:r>
            <a:r>
              <a:rPr lang="en-US" altLang="en-US" sz="2000" b="0" dirty="0" smtClean="0">
                <a:latin typeface="Times New Roman" panose="02020603050405020304" pitchFamily="18" charset="0"/>
                <a:cs typeface="Times New Roman" panose="02020603050405020304" pitchFamily="18" charset="0"/>
              </a:rPr>
              <a:t>(1 of 2)</a:t>
            </a:r>
            <a:endParaRPr lang="en-US" altLang="en-US" sz="2000" b="0" dirty="0">
              <a:latin typeface="Times New Roman" panose="02020603050405020304" pitchFamily="18" charset="0"/>
              <a:ea typeface="ＭＳ Ｐゴシック"/>
              <a:cs typeface="Times New Roman" panose="02020603050405020304" pitchFamily="18" charset="0"/>
            </a:endParaRPr>
          </a:p>
        </p:txBody>
      </p:sp>
      <p:pic>
        <p:nvPicPr>
          <p:cNvPr id="4" name="Picture 1" descr="Patient’s hands, one of which has normal color and shape, while the other is swollen and red from the fingers to the wri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6137" y="1539312"/>
            <a:ext cx="6631727" cy="40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40643"/>
            <a:ext cx="8229600" cy="444373"/>
          </a:xfrm>
        </p:spPr>
        <p:txBody>
          <a:bodyPr/>
          <a:lstStyle/>
          <a:p>
            <a:r>
              <a:rPr lang="en-US" altLang="en-US" sz="2000" b="1" dirty="0">
                <a:latin typeface="+mn-lt"/>
              </a:rPr>
              <a:t>(© Edward T. Dickinson,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dirty="0">
              <a:latin typeface="+mn-lt"/>
            </a:endParaRPr>
          </a:p>
        </p:txBody>
      </p:sp>
    </p:spTree>
    <p:extLst>
      <p:ext uri="{BB962C8B-B14F-4D97-AF65-F5344CB8AC3E}">
        <p14:creationId xmlns:p14="http://schemas.microsoft.com/office/powerpoint/2010/main" val="1972291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Lacerations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 deep cut along a patient’s jaw at the upper neck, approximately 3 quarters of an inch w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979" y="1532284"/>
            <a:ext cx="6624041" cy="40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26588"/>
            <a:ext cx="8229600" cy="458428"/>
          </a:xfrm>
        </p:spPr>
        <p:txBody>
          <a:bodyPr/>
          <a:lstStyle/>
          <a:p>
            <a:r>
              <a:rPr lang="en-US" altLang="en-US" sz="2000" b="1" dirty="0">
                <a:latin typeface="+mn-lt"/>
              </a:rPr>
              <a:t>(© Edward T. Dickinson, </a:t>
            </a:r>
            <a:r>
              <a:rPr lang="en-US" altLang="en-US" sz="2000" b="1" dirty="0" smtClean="0">
                <a:latin typeface="+mn-lt"/>
              </a:rPr>
              <a:t>M</a:t>
            </a:r>
            <a:r>
              <a:rPr lang="en-US" altLang="en-US" sz="100" b="1" dirty="0" smtClean="0">
                <a:latin typeface="+mn-lt"/>
              </a:rPr>
              <a:t> </a:t>
            </a:r>
            <a:r>
              <a:rPr lang="en-US" altLang="en-US" sz="2000" b="1" dirty="0" smtClean="0">
                <a:latin typeface="+mn-lt"/>
              </a:rPr>
              <a:t>D</a:t>
            </a:r>
            <a:r>
              <a:rPr lang="en-US" altLang="en-US" sz="2000" b="1" dirty="0">
                <a:latin typeface="+mn-lt"/>
              </a:rPr>
              <a:t>)</a:t>
            </a:r>
            <a:endParaRPr lang="en-US" sz="2000" dirty="0">
              <a:latin typeface="+mn-lt"/>
            </a:endParaRPr>
          </a:p>
        </p:txBody>
      </p:sp>
    </p:spTree>
    <p:extLst>
      <p:ext uri="{BB962C8B-B14F-4D97-AF65-F5344CB8AC3E}">
        <p14:creationId xmlns:p14="http://schemas.microsoft.com/office/powerpoint/2010/main" val="12406495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Swelling </a:t>
            </a:r>
            <a:r>
              <a:rPr lang="en-US" altLang="en-US" sz="2000" b="0" dirty="0" smtClean="0">
                <a:latin typeface="Times New Roman" panose="02020603050405020304" pitchFamily="18" charset="0"/>
                <a:cs typeface="Times New Roman" panose="02020603050405020304" pitchFamily="18" charset="0"/>
              </a:rPr>
              <a:t>(2 </a:t>
            </a:r>
            <a:r>
              <a:rPr lang="en-US" altLang="en-US" sz="2000" b="0" dirty="0">
                <a:latin typeface="Times New Roman" panose="02020603050405020304" pitchFamily="18" charset="0"/>
                <a:cs typeface="Times New Roman" panose="02020603050405020304" pitchFamily="18" charset="0"/>
              </a:rPr>
              <a:t>of 2)</a:t>
            </a:r>
            <a:endParaRPr lang="en-US" altLang="en-US" sz="2000" dirty="0">
              <a:latin typeface="Times New Roman" panose="02020603050405020304" pitchFamily="18" charset="0"/>
              <a:ea typeface="ＭＳ Ｐゴシック"/>
            </a:endParaRPr>
          </a:p>
        </p:txBody>
      </p:sp>
      <p:pic>
        <p:nvPicPr>
          <p:cNvPr id="4" name="Picture 1" descr="A patient’s abdomen is pressed by two gloved hands, 1 on top of the 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98" y="1535127"/>
            <a:ext cx="7185603" cy="43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314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52971" cy="1066799"/>
          </a:xfrm>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Form a General Impression as You Approach the Patient. Shown in This Photo: </a:t>
            </a:r>
            <a:r>
              <a:rPr lang="en-US" altLang="en-US" sz="2800" dirty="0" smtClean="0">
                <a:latin typeface="Times New Roman" panose="02020603050405020304" pitchFamily="18" charset="0"/>
                <a:cs typeface="Times New Roman" panose="02020603050405020304" pitchFamily="18" charset="0"/>
              </a:rPr>
              <a:t>An </a:t>
            </a:r>
            <a:r>
              <a:rPr lang="en-US" altLang="en-US" sz="2800" dirty="0">
                <a:latin typeface="Times New Roman" panose="02020603050405020304" pitchFamily="18" charset="0"/>
                <a:cs typeface="Times New Roman" panose="02020603050405020304" pitchFamily="18" charset="0"/>
              </a:rPr>
              <a:t>Alert Patient with No Obvious Signs of Illness or </a:t>
            </a:r>
            <a:r>
              <a:rPr lang="en-US" altLang="en-US" sz="2800" dirty="0" smtClean="0">
                <a:latin typeface="Times New Roman" panose="02020603050405020304" pitchFamily="18" charset="0"/>
                <a:cs typeface="Times New Roman" panose="02020603050405020304" pitchFamily="18" charset="0"/>
              </a:rPr>
              <a:t>Injury</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2" descr="a woman opens a front door, conscious and aler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2" y="1668112"/>
            <a:ext cx="7481455" cy="446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3762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05446"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Head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Trauma with altered mental 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Unequal or unresponsive pupils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Cerebrospinal fluid in the ears or nose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Blood, secretions, vomitus, teeth, bones, or debris in the mouth</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9568726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r>
              <a:rPr lang="en-US" dirty="0"/>
              <a:t>Critical (Unstable) Findings: The Head</a:t>
            </a:r>
          </a:p>
        </p:txBody>
      </p:sp>
      <p:graphicFrame>
        <p:nvGraphicFramePr>
          <p:cNvPr id="5" name="Table 4"/>
          <p:cNvGraphicFramePr>
            <a:graphicFrameLocks noGrp="1"/>
          </p:cNvGraphicFramePr>
          <p:nvPr>
            <p:extLst>
              <p:ext uri="{D42A27DB-BD31-4B8C-83A1-F6EECF244321}">
                <p14:modId xmlns:p14="http://schemas.microsoft.com/office/powerpoint/2010/main" val="2064468008"/>
              </p:ext>
            </p:extLst>
          </p:nvPr>
        </p:nvGraphicFramePr>
        <p:xfrm>
          <a:off x="711200" y="1701800"/>
          <a:ext cx="7678058" cy="4389120"/>
        </p:xfrm>
        <a:graphic>
          <a:graphicData uri="http://schemas.openxmlformats.org/drawingml/2006/table">
            <a:tbl>
              <a:tblPr firstRow="1" bandRow="1">
                <a:tableStyleId>{5940675A-B579-460E-94D1-54222C63F5DA}</a:tableStyleId>
              </a:tblPr>
              <a:tblGrid>
                <a:gridCol w="2047482">
                  <a:extLst>
                    <a:ext uri="{9D8B030D-6E8A-4147-A177-3AD203B41FA5}">
                      <a16:colId xmlns:a16="http://schemas.microsoft.com/office/drawing/2014/main" val="1870664398"/>
                    </a:ext>
                  </a:extLst>
                </a:gridCol>
                <a:gridCol w="5630576">
                  <a:extLst>
                    <a:ext uri="{9D8B030D-6E8A-4147-A177-3AD203B41FA5}">
                      <a16:colId xmlns:a16="http://schemas.microsoft.com/office/drawing/2014/main" val="1570019509"/>
                    </a:ext>
                  </a:extLst>
                </a:gridCol>
              </a:tblGrid>
              <a:tr h="744176">
                <a:tc>
                  <a:txBody>
                    <a:bodyPr/>
                    <a:lstStyle/>
                    <a:p>
                      <a:r>
                        <a:rPr lang="en-US" sz="1800" b="1" i="0" u="none" strike="noStrike" cap="none" baseline="0" dirty="0" smtClean="0">
                          <a:solidFill>
                            <a:schemeClr val="tx1"/>
                          </a:solidFill>
                          <a:latin typeface="+mn-lt"/>
                          <a:ea typeface="+mn-ea"/>
                          <a:cs typeface="+mn-cs"/>
                          <a:sym typeface="Arial"/>
                        </a:rPr>
                        <a:t>Critical Finding:</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Trauma to the head or face with altered mental status</a:t>
                      </a:r>
                    </a:p>
                    <a:p>
                      <a:r>
                        <a:rPr lang="en-US" sz="1800" b="0" i="0" u="none" strike="noStrike" cap="none" baseline="0" dirty="0" smtClean="0">
                          <a:solidFill>
                            <a:schemeClr val="tx1"/>
                          </a:solidFill>
                          <a:latin typeface="+mn-lt"/>
                          <a:ea typeface="+mn-ea"/>
                          <a:cs typeface="+mn-cs"/>
                          <a:sym typeface="Arial"/>
                        </a:rPr>
                        <a:t>Unequal pupils</a:t>
                      </a:r>
                    </a:p>
                    <a:p>
                      <a:r>
                        <a:rPr lang="en-US" sz="1800" b="0" i="0" u="none" strike="noStrike" cap="none" baseline="0" dirty="0" smtClean="0">
                          <a:solidFill>
                            <a:schemeClr val="tx1"/>
                          </a:solidFill>
                          <a:latin typeface="+mn-lt"/>
                          <a:ea typeface="+mn-ea"/>
                          <a:cs typeface="+mn-cs"/>
                          <a:sym typeface="Arial"/>
                        </a:rPr>
                        <a:t>Fixed pupils</a:t>
                      </a:r>
                    </a:p>
                    <a:p>
                      <a:r>
                        <a:rPr lang="en-US" sz="1800" b="0" i="0" u="none" strike="noStrike" cap="none" baseline="0" dirty="0" smtClean="0">
                          <a:solidFill>
                            <a:schemeClr val="tx1"/>
                          </a:solidFill>
                          <a:latin typeface="+mn-lt"/>
                          <a:ea typeface="+mn-ea"/>
                          <a:cs typeface="+mn-cs"/>
                          <a:sym typeface="Arial"/>
                        </a:rPr>
                        <a:t>Cerebrospinal fluid leaking from ears, nose, or mouth</a:t>
                      </a:r>
                      <a:endParaRPr lang="en-US" sz="1800" dirty="0"/>
                    </a:p>
                  </a:txBody>
                  <a:tcPr/>
                </a:tc>
                <a:extLst>
                  <a:ext uri="{0D108BD9-81ED-4DB2-BD59-A6C34878D82A}">
                    <a16:rowId xmlns:a16="http://schemas.microsoft.com/office/drawing/2014/main" val="2353919987"/>
                  </a:ext>
                </a:extLst>
              </a:tr>
              <a:tr h="232157">
                <a:tc>
                  <a:txBody>
                    <a:bodyPr/>
                    <a:lstStyle/>
                    <a:p>
                      <a:r>
                        <a:rPr lang="en-US" sz="1800" b="1" i="0" u="none" strike="noStrike" cap="none" baseline="0" dirty="0" smtClean="0">
                          <a:solidFill>
                            <a:schemeClr val="tx1"/>
                          </a:solidFill>
                          <a:latin typeface="+mn-lt"/>
                          <a:ea typeface="+mn-ea"/>
                          <a:cs typeface="+mn-cs"/>
                          <a:sym typeface="Arial"/>
                        </a:rPr>
                        <a:t>Possibility:</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Head injury</a:t>
                      </a:r>
                      <a:endParaRPr lang="en-US" sz="1800" dirty="0"/>
                    </a:p>
                  </a:txBody>
                  <a:tcPr/>
                </a:tc>
                <a:extLst>
                  <a:ext uri="{0D108BD9-81ED-4DB2-BD59-A6C34878D82A}">
                    <a16:rowId xmlns:a16="http://schemas.microsoft.com/office/drawing/2014/main" val="1038634661"/>
                  </a:ext>
                </a:extLst>
              </a:tr>
              <a:tr h="572443">
                <a:tc>
                  <a:txBody>
                    <a:bodyPr/>
                    <a:lstStyle/>
                    <a:p>
                      <a:r>
                        <a:rPr lang="en-US" sz="1800" b="1" i="0" u="none" strike="noStrike" cap="none" baseline="0" dirty="0" smtClean="0">
                          <a:solidFill>
                            <a:schemeClr val="tx1"/>
                          </a:solidFill>
                          <a:latin typeface="+mn-lt"/>
                          <a:ea typeface="+mn-ea"/>
                          <a:cs typeface="+mn-cs"/>
                          <a:sym typeface="Arial"/>
                        </a:rPr>
                        <a:t>Emergency Care:</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Establish an airway, begin positive pressure ventilation at 10–12/minute if the respiratory rate or tidal volume is inadequate, and administer oxygen.</a:t>
                      </a:r>
                      <a:endParaRPr lang="en-US" sz="1800" dirty="0"/>
                    </a:p>
                  </a:txBody>
                  <a:tcPr/>
                </a:tc>
                <a:extLst>
                  <a:ext uri="{0D108BD9-81ED-4DB2-BD59-A6C34878D82A}">
                    <a16:rowId xmlns:a16="http://schemas.microsoft.com/office/drawing/2014/main" val="2140254402"/>
                  </a:ext>
                </a:extLst>
              </a:tr>
              <a:tr h="400710">
                <a:tc>
                  <a:txBody>
                    <a:bodyPr/>
                    <a:lstStyle/>
                    <a:p>
                      <a:r>
                        <a:rPr lang="en-US" sz="1800" b="1" i="0" u="none" strike="noStrike" cap="none" baseline="0" dirty="0" smtClean="0">
                          <a:solidFill>
                            <a:schemeClr val="tx1"/>
                          </a:solidFill>
                          <a:latin typeface="+mn-lt"/>
                          <a:ea typeface="+mn-ea"/>
                          <a:cs typeface="+mn-cs"/>
                          <a:sym typeface="Arial"/>
                        </a:rPr>
                        <a:t>Critical Finding:</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Blood, secretions, vomitus, teeth, bones, or other debris in the mouth</a:t>
                      </a:r>
                      <a:endParaRPr lang="en-US" sz="1800" dirty="0"/>
                    </a:p>
                  </a:txBody>
                  <a:tcPr/>
                </a:tc>
                <a:extLst>
                  <a:ext uri="{0D108BD9-81ED-4DB2-BD59-A6C34878D82A}">
                    <a16:rowId xmlns:a16="http://schemas.microsoft.com/office/drawing/2014/main" val="4117827413"/>
                  </a:ext>
                </a:extLst>
              </a:tr>
              <a:tr h="232157">
                <a:tc>
                  <a:txBody>
                    <a:bodyPr/>
                    <a:lstStyle/>
                    <a:p>
                      <a:r>
                        <a:rPr lang="en-US" sz="1800" b="1" i="0" u="none" strike="noStrike" cap="none" baseline="0" dirty="0" smtClean="0">
                          <a:solidFill>
                            <a:schemeClr val="tx1"/>
                          </a:solidFill>
                          <a:latin typeface="+mn-lt"/>
                          <a:ea typeface="+mn-ea"/>
                          <a:cs typeface="+mn-cs"/>
                          <a:sym typeface="Arial"/>
                        </a:rPr>
                        <a:t>Possibility:</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Airway obstruction</a:t>
                      </a:r>
                      <a:endParaRPr lang="en-US" sz="1800" dirty="0"/>
                    </a:p>
                  </a:txBody>
                  <a:tcPr/>
                </a:tc>
                <a:extLst>
                  <a:ext uri="{0D108BD9-81ED-4DB2-BD59-A6C34878D82A}">
                    <a16:rowId xmlns:a16="http://schemas.microsoft.com/office/drawing/2014/main" val="738210878"/>
                  </a:ext>
                </a:extLst>
              </a:tr>
              <a:tr h="572443">
                <a:tc>
                  <a:txBody>
                    <a:bodyPr/>
                    <a:lstStyle/>
                    <a:p>
                      <a:r>
                        <a:rPr lang="en-US" sz="1800" b="1" i="0" u="none" strike="noStrike" cap="none" baseline="0" dirty="0" smtClean="0">
                          <a:solidFill>
                            <a:schemeClr val="tx1"/>
                          </a:solidFill>
                          <a:latin typeface="+mn-lt"/>
                          <a:ea typeface="+mn-ea"/>
                          <a:cs typeface="+mn-cs"/>
                          <a:sym typeface="Arial"/>
                        </a:rPr>
                        <a:t>Emergency Care:</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Suction the mouth and nose. If necessary, logroll the patient onto his side to clear the airway if heavy vomitus or clotted blood is present.</a:t>
                      </a:r>
                      <a:endParaRPr lang="en-US" sz="1800" dirty="0"/>
                    </a:p>
                  </a:txBody>
                  <a:tcPr/>
                </a:tc>
                <a:extLst>
                  <a:ext uri="{0D108BD9-81ED-4DB2-BD59-A6C34878D82A}">
                    <a16:rowId xmlns:a16="http://schemas.microsoft.com/office/drawing/2014/main" val="1683879522"/>
                  </a:ext>
                </a:extLst>
              </a:tr>
            </a:tbl>
          </a:graphicData>
        </a:graphic>
      </p:graphicFrame>
    </p:spTree>
    <p:extLst>
      <p:ext uri="{BB962C8B-B14F-4D97-AF65-F5344CB8AC3E}">
        <p14:creationId xmlns:p14="http://schemas.microsoft.com/office/powerpoint/2010/main" val="105807273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13-5</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The Rapid Secondary Assessment for the Trauma </a:t>
            </a:r>
            <a:r>
              <a:rPr lang="en-US" altLang="en-US" sz="2400" dirty="0" smtClean="0">
                <a:solidFill>
                  <a:srgbClr val="000000"/>
                </a:solidFill>
                <a:latin typeface="Arial (Body)"/>
                <a:ea typeface="ＭＳ Ｐゴシック"/>
              </a:rPr>
              <a:t>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2790184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Inspect and Palpate the Scalp and Skull</a:t>
            </a:r>
            <a:endParaRPr lang="en-US" altLang="en-US" dirty="0">
              <a:latin typeface="Times New Roman" panose="02020603050405020304" pitchFamily="18" charset="0"/>
              <a:ea typeface="ＭＳ Ｐゴシック"/>
            </a:endParaRPr>
          </a:p>
        </p:txBody>
      </p:sp>
      <p:pic>
        <p:nvPicPr>
          <p:cNvPr id="4" name="Picture 1" descr="2 E M T’s press fingers around the head of a supine patient who wears a nonrebreather mas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556656"/>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02041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Inspect and Palpate the Face, Including Ears, Pupils, Nose, and Mouth</a:t>
            </a:r>
          </a:p>
        </p:txBody>
      </p:sp>
      <p:sp>
        <p:nvSpPr>
          <p:cNvPr id="3" name="Text Placeholder 2"/>
          <p:cNvSpPr>
            <a:spLocks noGrp="1"/>
          </p:cNvSpPr>
          <p:nvPr>
            <p:ph type="body" idx="1"/>
          </p:nvPr>
        </p:nvSpPr>
        <p:spPr>
          <a:xfrm>
            <a:off x="457200" y="1600200"/>
            <a:ext cx="8229600" cy="794657"/>
          </a:xfrm>
        </p:spPr>
        <p:txBody>
          <a:bodyPr/>
          <a:lstStyle/>
          <a:p>
            <a:pPr marL="0" indent="0">
              <a:buNone/>
            </a:pPr>
            <a:r>
              <a:rPr lang="en-US" altLang="en-US" sz="2400" dirty="0">
                <a:latin typeface="+mn-lt"/>
              </a:rPr>
              <a:t>Pay particular attention to injuries that could block the airway with blood, bone, teeth, or tissue.</a:t>
            </a:r>
            <a:endParaRPr lang="en-US" sz="2400" dirty="0">
              <a:latin typeface="+mn-lt"/>
            </a:endParaRPr>
          </a:p>
        </p:txBody>
      </p:sp>
      <p:pic>
        <p:nvPicPr>
          <p:cNvPr id="4" name="Picture 1" descr="1 E M T presses his fingers around the patient’s temples and neck, the other E M T's hands are on the patient’s face at the sides of the mas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2153" y="2513191"/>
            <a:ext cx="5679695" cy="37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14135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15371"/>
            <a:ext cx="84582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555749"/>
            <a:ext cx="8229600" cy="36563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Neck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Jugular vein distention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Tracheal deviation or tugging.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Apply a Cervical Collar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if spinal injury is suspected.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applied prior to your arrival, do not remove.</a:t>
            </a:r>
          </a:p>
        </p:txBody>
      </p:sp>
    </p:spTree>
    <p:extLst>
      <p:ext uri="{BB962C8B-B14F-4D97-AF65-F5344CB8AC3E}">
        <p14:creationId xmlns:p14="http://schemas.microsoft.com/office/powerpoint/2010/main" val="326619782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r>
              <a:rPr lang="en-US" dirty="0"/>
              <a:t>Critical (Unstable) Findings: The Neck</a:t>
            </a:r>
          </a:p>
        </p:txBody>
      </p:sp>
      <p:graphicFrame>
        <p:nvGraphicFramePr>
          <p:cNvPr id="5" name="Table 4"/>
          <p:cNvGraphicFramePr>
            <a:graphicFrameLocks noGrp="1"/>
          </p:cNvGraphicFramePr>
          <p:nvPr>
            <p:extLst>
              <p:ext uri="{D42A27DB-BD31-4B8C-83A1-F6EECF244321}">
                <p14:modId xmlns:p14="http://schemas.microsoft.com/office/powerpoint/2010/main" val="909549701"/>
              </p:ext>
            </p:extLst>
          </p:nvPr>
        </p:nvGraphicFramePr>
        <p:xfrm>
          <a:off x="457200" y="1455056"/>
          <a:ext cx="8229600" cy="4876800"/>
        </p:xfrm>
        <a:graphic>
          <a:graphicData uri="http://schemas.openxmlformats.org/drawingml/2006/table">
            <a:tbl>
              <a:tblPr firstRow="1" bandRow="1">
                <a:tableStyleId>{5940675A-B579-460E-94D1-54222C63F5DA}</a:tableStyleId>
              </a:tblPr>
              <a:tblGrid>
                <a:gridCol w="2024743">
                  <a:extLst>
                    <a:ext uri="{9D8B030D-6E8A-4147-A177-3AD203B41FA5}">
                      <a16:colId xmlns:a16="http://schemas.microsoft.com/office/drawing/2014/main" val="200132655"/>
                    </a:ext>
                  </a:extLst>
                </a:gridCol>
                <a:gridCol w="6204857">
                  <a:extLst>
                    <a:ext uri="{9D8B030D-6E8A-4147-A177-3AD203B41FA5}">
                      <a16:colId xmlns:a16="http://schemas.microsoft.com/office/drawing/2014/main" val="1978057275"/>
                    </a:ext>
                  </a:extLst>
                </a:gridCol>
              </a:tblGrid>
              <a:tr h="241980">
                <a:tc>
                  <a:txBody>
                    <a:bodyPr/>
                    <a:lstStyle/>
                    <a:p>
                      <a:r>
                        <a:rPr lang="en-US" sz="1400" b="1" i="0" u="none" strike="noStrike" cap="none" baseline="0" dirty="0" smtClean="0">
                          <a:solidFill>
                            <a:schemeClr val="tx1"/>
                          </a:solidFill>
                          <a:latin typeface="+mn-lt"/>
                          <a:ea typeface="+mn-ea"/>
                          <a:cs typeface="+mn-cs"/>
                          <a:sym typeface="Arial"/>
                        </a:rPr>
                        <a:t>Critical Finding:</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J</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V</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D with a patient at a 45° angle or excessively engorged jugular veins</a:t>
                      </a:r>
                      <a:endParaRPr lang="en-US" dirty="0"/>
                    </a:p>
                  </a:txBody>
                  <a:tcPr/>
                </a:tc>
                <a:extLst>
                  <a:ext uri="{0D108BD9-81ED-4DB2-BD59-A6C34878D82A}">
                    <a16:rowId xmlns:a16="http://schemas.microsoft.com/office/drawing/2014/main" val="4152250040"/>
                  </a:ext>
                </a:extLst>
              </a:tr>
              <a:tr h="411367">
                <a:tc>
                  <a:txBody>
                    <a:bodyPr/>
                    <a:lstStyle/>
                    <a:p>
                      <a:r>
                        <a:rPr lang="en-US" sz="1400" b="1" i="0" u="none" strike="noStrike" cap="none" baseline="0" dirty="0" smtClean="0">
                          <a:solidFill>
                            <a:schemeClr val="tx1"/>
                          </a:solidFill>
                          <a:latin typeface="+mn-lt"/>
                          <a:ea typeface="+mn-ea"/>
                          <a:cs typeface="+mn-cs"/>
                          <a:sym typeface="Arial"/>
                        </a:rPr>
                        <a:t>Possibility:</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Injury to heart (pericardial tamponade) or lungs (tension pneumothorax) or poor heart function</a:t>
                      </a:r>
                      <a:endParaRPr lang="en-US" dirty="0"/>
                    </a:p>
                  </a:txBody>
                  <a:tcPr/>
                </a:tc>
                <a:extLst>
                  <a:ext uri="{0D108BD9-81ED-4DB2-BD59-A6C34878D82A}">
                    <a16:rowId xmlns:a16="http://schemas.microsoft.com/office/drawing/2014/main" val="220908919"/>
                  </a:ext>
                </a:extLst>
              </a:tr>
              <a:tr h="750139">
                <a:tc>
                  <a:txBody>
                    <a:bodyPr/>
                    <a:lstStyle/>
                    <a:p>
                      <a:r>
                        <a:rPr lang="en-US" sz="1400" b="1" i="0" u="none" strike="noStrike" cap="none" baseline="0" dirty="0" smtClean="0">
                          <a:solidFill>
                            <a:schemeClr val="tx1"/>
                          </a:solidFill>
                          <a:latin typeface="+mn-lt"/>
                          <a:ea typeface="+mn-ea"/>
                          <a:cs typeface="+mn-cs"/>
                          <a:sym typeface="Arial"/>
                        </a:rPr>
                        <a:t>Emergency Care:</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Rapid transport upon recognition. Consider A</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L</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S intercept. Establish an airway, begin </a:t>
                      </a:r>
                      <a:r>
                        <a:rPr lang="fr-FR" sz="1400" b="0" i="0" u="none" strike="noStrike" cap="none" baseline="0" dirty="0" smtClean="0">
                          <a:solidFill>
                            <a:schemeClr val="tx1"/>
                          </a:solidFill>
                          <a:latin typeface="+mn-lt"/>
                          <a:ea typeface="+mn-ea"/>
                          <a:cs typeface="+mn-cs"/>
                          <a:sym typeface="Arial"/>
                        </a:rPr>
                        <a:t>positive pressure ventilation (P</a:t>
                      </a:r>
                      <a:r>
                        <a:rPr lang="fr-FR" sz="100" b="0" i="0" u="none" strike="noStrike" cap="none" baseline="0" dirty="0" smtClean="0">
                          <a:solidFill>
                            <a:schemeClr val="tx1"/>
                          </a:solidFill>
                          <a:latin typeface="+mn-lt"/>
                          <a:ea typeface="+mn-ea"/>
                          <a:cs typeface="+mn-cs"/>
                          <a:sym typeface="Arial"/>
                        </a:rPr>
                        <a:t> </a:t>
                      </a:r>
                      <a:r>
                        <a:rPr lang="fr-FR" sz="1400" b="0" i="0" u="none" strike="noStrike" cap="none" baseline="0" dirty="0" smtClean="0">
                          <a:solidFill>
                            <a:schemeClr val="tx1"/>
                          </a:solidFill>
                          <a:latin typeface="+mn-lt"/>
                          <a:ea typeface="+mn-ea"/>
                          <a:cs typeface="+mn-cs"/>
                          <a:sym typeface="Arial"/>
                        </a:rPr>
                        <a:t>P</a:t>
                      </a:r>
                      <a:r>
                        <a:rPr lang="fr-FR" sz="100" b="0" i="0" u="none" strike="noStrike" cap="none" baseline="0" dirty="0" smtClean="0">
                          <a:solidFill>
                            <a:schemeClr val="tx1"/>
                          </a:solidFill>
                          <a:latin typeface="+mn-lt"/>
                          <a:ea typeface="+mn-ea"/>
                          <a:cs typeface="+mn-cs"/>
                          <a:sym typeface="Arial"/>
                        </a:rPr>
                        <a:t> </a:t>
                      </a:r>
                      <a:r>
                        <a:rPr lang="fr-FR" sz="1400" b="0" i="0" u="none" strike="noStrike" cap="none" baseline="0" dirty="0" smtClean="0">
                          <a:solidFill>
                            <a:schemeClr val="tx1"/>
                          </a:solidFill>
                          <a:latin typeface="+mn-lt"/>
                          <a:ea typeface="+mn-ea"/>
                          <a:cs typeface="+mn-cs"/>
                          <a:sym typeface="Arial"/>
                        </a:rPr>
                        <a:t>V) at </a:t>
                      </a:r>
                      <a:r>
                        <a:rPr lang="en-US" sz="1400" b="0" i="0" u="none" strike="noStrike" cap="none" baseline="0" dirty="0" smtClean="0">
                          <a:solidFill>
                            <a:schemeClr val="tx1"/>
                          </a:solidFill>
                          <a:latin typeface="+mn-lt"/>
                          <a:ea typeface="+mn-ea"/>
                          <a:cs typeface="+mn-cs"/>
                          <a:sym typeface="Arial"/>
                        </a:rPr>
                        <a:t>10–12/minute if the respiratory rate or tidal volume is inadequate, and administer oxygen. </a:t>
                      </a:r>
                      <a:r>
                        <a:rPr lang="en-US" sz="1400" b="1" i="0" u="none" strike="noStrike" cap="none" baseline="0" dirty="0" smtClean="0">
                          <a:solidFill>
                            <a:schemeClr val="tx1"/>
                          </a:solidFill>
                          <a:latin typeface="+mn-lt"/>
                          <a:ea typeface="+mn-ea"/>
                          <a:cs typeface="+mn-cs"/>
                          <a:sym typeface="Arial"/>
                        </a:rPr>
                        <a:t>Caution: </a:t>
                      </a:r>
                      <a:r>
                        <a:rPr lang="en-US" sz="1400" b="0" i="0" u="none" strike="noStrike" cap="none" baseline="0" dirty="0" smtClean="0">
                          <a:solidFill>
                            <a:schemeClr val="tx1"/>
                          </a:solidFill>
                          <a:latin typeface="+mn-lt"/>
                          <a:ea typeface="+mn-ea"/>
                          <a:cs typeface="+mn-cs"/>
                          <a:sym typeface="Arial"/>
                        </a:rPr>
                        <a:t>Aggressive 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V may worsen a lung injury.</a:t>
                      </a:r>
                      <a:endParaRPr lang="en-US" dirty="0"/>
                    </a:p>
                  </a:txBody>
                  <a:tcPr/>
                </a:tc>
                <a:extLst>
                  <a:ext uri="{0D108BD9-81ED-4DB2-BD59-A6C34878D82A}">
                    <a16:rowId xmlns:a16="http://schemas.microsoft.com/office/drawing/2014/main" val="1430523693"/>
                  </a:ext>
                </a:extLst>
              </a:tr>
              <a:tr h="241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Critical Finding:</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Tracheal deviation</a:t>
                      </a:r>
                      <a:endParaRPr lang="en-US" dirty="0"/>
                    </a:p>
                  </a:txBody>
                  <a:tcPr/>
                </a:tc>
                <a:extLst>
                  <a:ext uri="{0D108BD9-81ED-4DB2-BD59-A6C34878D82A}">
                    <a16:rowId xmlns:a16="http://schemas.microsoft.com/office/drawing/2014/main" val="545030687"/>
                  </a:ext>
                </a:extLst>
              </a:tr>
              <a:tr h="4113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Possibility:</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Lung injury with excessive buildup of pressure in the pleural space (tension pneumothorax)</a:t>
                      </a:r>
                      <a:endParaRPr lang="en-US" dirty="0"/>
                    </a:p>
                  </a:txBody>
                  <a:tcPr/>
                </a:tc>
                <a:extLst>
                  <a:ext uri="{0D108BD9-81ED-4DB2-BD59-A6C34878D82A}">
                    <a16:rowId xmlns:a16="http://schemas.microsoft.com/office/drawing/2014/main" val="2533929859"/>
                  </a:ext>
                </a:extLst>
              </a:tr>
              <a:tr h="7501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Emergency Care:</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Rapid transport upon recognition. Consider A</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L</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S intercept. Establish an airway, begin </a:t>
                      </a:r>
                      <a:r>
                        <a:rPr lang="fr-FR" sz="1400" b="0" i="0" u="none" strike="noStrike" cap="none" baseline="0" dirty="0" smtClean="0">
                          <a:solidFill>
                            <a:schemeClr val="tx1"/>
                          </a:solidFill>
                          <a:latin typeface="+mn-lt"/>
                          <a:ea typeface="+mn-ea"/>
                          <a:cs typeface="+mn-cs"/>
                          <a:sym typeface="Arial"/>
                        </a:rPr>
                        <a:t>positive pressure ventilation at 10–12/</a:t>
                      </a:r>
                      <a:r>
                        <a:rPr lang="en-US" sz="1400" b="0" i="0" u="none" strike="noStrike" cap="none" baseline="0" dirty="0" smtClean="0">
                          <a:solidFill>
                            <a:schemeClr val="tx1"/>
                          </a:solidFill>
                          <a:latin typeface="+mn-lt"/>
                          <a:ea typeface="+mn-ea"/>
                          <a:cs typeface="+mn-cs"/>
                          <a:sym typeface="Arial"/>
                        </a:rPr>
                        <a:t>minute if the respiratory rate or tidal volume is inadequate, and administer oxygen. </a:t>
                      </a:r>
                      <a:r>
                        <a:rPr lang="en-US" sz="1400" b="1" i="0" u="none" strike="noStrike" cap="none" baseline="0" dirty="0" smtClean="0">
                          <a:solidFill>
                            <a:schemeClr val="tx1"/>
                          </a:solidFill>
                          <a:latin typeface="+mn-lt"/>
                          <a:ea typeface="+mn-ea"/>
                          <a:cs typeface="+mn-cs"/>
                          <a:sym typeface="Arial"/>
                        </a:rPr>
                        <a:t>Caution:</a:t>
                      </a:r>
                      <a:r>
                        <a:rPr lang="en-US" sz="1400" b="0" i="1"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Aggressive 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V may worsen a lung injury.</a:t>
                      </a:r>
                      <a:endParaRPr lang="en-US" dirty="0"/>
                    </a:p>
                  </a:txBody>
                  <a:tcPr/>
                </a:tc>
                <a:extLst>
                  <a:ext uri="{0D108BD9-81ED-4DB2-BD59-A6C34878D82A}">
                    <a16:rowId xmlns:a16="http://schemas.microsoft.com/office/drawing/2014/main" val="4037074389"/>
                  </a:ext>
                </a:extLst>
              </a:tr>
              <a:tr h="241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Critical Finding:</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Tracheal tugging</a:t>
                      </a:r>
                      <a:endParaRPr lang="en-US" dirty="0"/>
                    </a:p>
                  </a:txBody>
                  <a:tcPr/>
                </a:tc>
                <a:extLst>
                  <a:ext uri="{0D108BD9-81ED-4DB2-BD59-A6C34878D82A}">
                    <a16:rowId xmlns:a16="http://schemas.microsoft.com/office/drawing/2014/main" val="1545852744"/>
                  </a:ext>
                </a:extLst>
              </a:tr>
              <a:tr h="241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Possibility:</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Blockage of the airway, usually at the level of the bronchi</a:t>
                      </a:r>
                      <a:endParaRPr lang="en-US" dirty="0"/>
                    </a:p>
                  </a:txBody>
                  <a:tcPr/>
                </a:tc>
                <a:extLst>
                  <a:ext uri="{0D108BD9-81ED-4DB2-BD59-A6C34878D82A}">
                    <a16:rowId xmlns:a16="http://schemas.microsoft.com/office/drawing/2014/main" val="3466537899"/>
                  </a:ext>
                </a:extLst>
              </a:tr>
              <a:tr h="5807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Emergency Care:</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Rapid transport upon recognition. Consider A</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L</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S intercept. Establish an airway, begin </a:t>
                      </a:r>
                      <a:r>
                        <a:rPr lang="fr-FR" sz="1400" b="0" i="0" u="none" strike="noStrike" cap="none" baseline="0" dirty="0" smtClean="0">
                          <a:solidFill>
                            <a:schemeClr val="tx1"/>
                          </a:solidFill>
                          <a:latin typeface="+mn-lt"/>
                          <a:ea typeface="+mn-ea"/>
                          <a:cs typeface="+mn-cs"/>
                          <a:sym typeface="Arial"/>
                        </a:rPr>
                        <a:t>positive pressure ventilation at 10–12/</a:t>
                      </a:r>
                      <a:r>
                        <a:rPr lang="en-US" sz="1400" b="0" i="0" u="none" strike="noStrike" cap="none" baseline="0" dirty="0" smtClean="0">
                          <a:solidFill>
                            <a:schemeClr val="tx1"/>
                          </a:solidFill>
                          <a:latin typeface="+mn-lt"/>
                          <a:ea typeface="+mn-ea"/>
                          <a:cs typeface="+mn-cs"/>
                          <a:sym typeface="Arial"/>
                        </a:rPr>
                        <a:t>minute if the respiratory rate or tidal volume is inadequate, and administer oxygen.</a:t>
                      </a:r>
                      <a:endParaRPr lang="en-US" dirty="0"/>
                    </a:p>
                  </a:txBody>
                  <a:tcPr/>
                </a:tc>
                <a:extLst>
                  <a:ext uri="{0D108BD9-81ED-4DB2-BD59-A6C34878D82A}">
                    <a16:rowId xmlns:a16="http://schemas.microsoft.com/office/drawing/2014/main" val="1962453167"/>
                  </a:ext>
                </a:extLst>
              </a:tr>
            </a:tbl>
          </a:graphicData>
        </a:graphic>
      </p:graphicFrame>
    </p:spTree>
    <p:extLst>
      <p:ext uri="{BB962C8B-B14F-4D97-AF65-F5344CB8AC3E}">
        <p14:creationId xmlns:p14="http://schemas.microsoft.com/office/powerpoint/2010/main" val="299272050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Inspect the Neck for Tracheal Deviation, Tracheal Tugging, Jugular Vein Distention, Subcutaneous Emphysema, and Large Lacerations or Punctures</a:t>
            </a:r>
            <a:endParaRPr lang="en-US" altLang="en-US" sz="2600" dirty="0">
              <a:latin typeface="Times New Roman" panose="02020603050405020304" pitchFamily="18" charset="0"/>
              <a:ea typeface="ＭＳ Ｐゴシック"/>
              <a:cs typeface="Times New Roman" panose="02020603050405020304" pitchFamily="18" charset="0"/>
            </a:endParaRPr>
          </a:p>
        </p:txBody>
      </p:sp>
      <p:pic>
        <p:nvPicPr>
          <p:cNvPr id="4" name="Picture 1" descr="1 E M T holds the patient’s head steady, while the other E M T presses their hand to the patient’s neck, fingers on one side of the neck and thumb on the oth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661885"/>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74009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Jugular Vein Distention</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A sagittal view of a patient’s neck. The left jugular vein along the neck and shoulder is pronounced and enlarg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8045" y="1614714"/>
            <a:ext cx="670790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35139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Palpate Both the Anterior and Posterior Aspects of the Neck. Note Posterior Muscle Spasms That May Indicate Injury to the Cervical Spine</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1 E M T holds the patient’s head, the other E M T places their hands to the back of the patient’s neck and presses fingers into the trapezius musc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784" y="1734457"/>
            <a:ext cx="68724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32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Form a General Impression as You Approach the Patient. Shown in This Photo: </a:t>
            </a:r>
            <a:r>
              <a:rPr lang="en-US" altLang="en-US" sz="2800" dirty="0" smtClean="0">
                <a:latin typeface="Times New Roman" panose="02020603050405020304" pitchFamily="18" charset="0"/>
                <a:cs typeface="Times New Roman" panose="02020603050405020304" pitchFamily="18" charset="0"/>
              </a:rPr>
              <a:t>A </a:t>
            </a:r>
            <a:r>
              <a:rPr lang="en-US" altLang="en-US" sz="2800" dirty="0">
                <a:latin typeface="Times New Roman" panose="02020603050405020304" pitchFamily="18" charset="0"/>
                <a:cs typeface="Times New Roman" panose="02020603050405020304" pitchFamily="18" charset="0"/>
              </a:rPr>
              <a:t>Patient Exhibiting Signs of Respiratory Distress</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2" descr="a seated man leans over and holds his knees, with lips purs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1409" y="1672920"/>
            <a:ext cx="32211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1212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Apply a Cervical Collar </a:t>
            </a:r>
            <a:r>
              <a:rPr lang="en-US" altLang="en-US" sz="2800" dirty="0" smtClean="0">
                <a:latin typeface="Times New Roman" panose="02020603050405020304" pitchFamily="18" charset="0"/>
                <a:cs typeface="Times New Roman" panose="02020603050405020304" pitchFamily="18" charset="0"/>
              </a:rPr>
              <a:t>if </a:t>
            </a:r>
            <a:r>
              <a:rPr lang="en-US" altLang="en-US" sz="2800" dirty="0">
                <a:latin typeface="Times New Roman" panose="02020603050405020304" pitchFamily="18" charset="0"/>
                <a:cs typeface="Times New Roman" panose="02020603050405020304" pitchFamily="18" charset="0"/>
              </a:rPr>
              <a:t>Needed and Not Already Done During or After the Primary Assessment</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1 E M T secures a C collar around the patient’s neck, while the other E M T holds the patient’s head stea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784" y="1632856"/>
            <a:ext cx="68724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8311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199" y="215371"/>
            <a:ext cx="8440615"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Chest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Open wound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Paradoxical movement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Absent or decreased breath sounds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Poor chest wall movement.</a:t>
            </a:r>
          </a:p>
        </p:txBody>
      </p:sp>
    </p:spTree>
    <p:extLst>
      <p:ext uri="{BB962C8B-B14F-4D97-AF65-F5344CB8AC3E}">
        <p14:creationId xmlns:p14="http://schemas.microsoft.com/office/powerpoint/2010/main" val="396149719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Expose the Chest. Inspect and Palpate for Open Wounds, Flail Segments, Muscle Retractions, and Asymmetrical Chest Movement</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1 E M T presses the patient’s chest, thumbs pointing towards the patient’s head and fingers spread around the side of the patient’s chest under the nipples. The other E M T holds the patient’s head stea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661887"/>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6271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Perform a Quick Four-Point Auscultation of the Chest to Listen for the Presence and Equality of Breath Sounds</a:t>
            </a:r>
            <a:endParaRPr lang="en-US" altLang="en-US" sz="32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listens with his stethoscope, pressing the bell to the patient’s exposed chest at the right side above the nipp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044" y="2131302"/>
            <a:ext cx="6343911" cy="422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34404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199" y="215371"/>
            <a:ext cx="8475785"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(7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Abdomen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Severe abdominal pain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Tenderness on palpation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Discoloration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Rigidity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Distention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Protruding organs.</a:t>
            </a:r>
          </a:p>
        </p:txBody>
      </p:sp>
    </p:spTree>
    <p:extLst>
      <p:ext uri="{BB962C8B-B14F-4D97-AF65-F5344CB8AC3E}">
        <p14:creationId xmlns:p14="http://schemas.microsoft.com/office/powerpoint/2010/main" val="196846320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Critical (Unstable) Findings: The Abdomen</a:t>
            </a:r>
          </a:p>
        </p:txBody>
      </p:sp>
      <p:graphicFrame>
        <p:nvGraphicFramePr>
          <p:cNvPr id="6" name="Table 5"/>
          <p:cNvGraphicFramePr>
            <a:graphicFrameLocks noGrp="1"/>
          </p:cNvGraphicFramePr>
          <p:nvPr>
            <p:extLst>
              <p:ext uri="{D42A27DB-BD31-4B8C-83A1-F6EECF244321}">
                <p14:modId xmlns:p14="http://schemas.microsoft.com/office/powerpoint/2010/main" val="1260800190"/>
              </p:ext>
            </p:extLst>
          </p:nvPr>
        </p:nvGraphicFramePr>
        <p:xfrm>
          <a:off x="899884" y="1469570"/>
          <a:ext cx="7634516" cy="4815840"/>
        </p:xfrm>
        <a:graphic>
          <a:graphicData uri="http://schemas.openxmlformats.org/drawingml/2006/table">
            <a:tbl>
              <a:tblPr firstRow="1" bandRow="1">
                <a:tableStyleId>{5940675A-B579-460E-94D1-54222C63F5DA}</a:tableStyleId>
              </a:tblPr>
              <a:tblGrid>
                <a:gridCol w="1852162">
                  <a:extLst>
                    <a:ext uri="{9D8B030D-6E8A-4147-A177-3AD203B41FA5}">
                      <a16:colId xmlns:a16="http://schemas.microsoft.com/office/drawing/2014/main" val="121213927"/>
                    </a:ext>
                  </a:extLst>
                </a:gridCol>
                <a:gridCol w="5782354">
                  <a:extLst>
                    <a:ext uri="{9D8B030D-6E8A-4147-A177-3AD203B41FA5}">
                      <a16:colId xmlns:a16="http://schemas.microsoft.com/office/drawing/2014/main" val="2313590625"/>
                    </a:ext>
                  </a:extLst>
                </a:gridCol>
              </a:tblGrid>
              <a:tr h="742652">
                <a:tc>
                  <a:txBody>
                    <a:bodyPr/>
                    <a:lstStyle/>
                    <a:p>
                      <a:r>
                        <a:rPr lang="en-US" sz="1400" b="1" i="0" u="none" strike="noStrike" cap="none" baseline="0" dirty="0" smtClean="0">
                          <a:solidFill>
                            <a:schemeClr val="tx1"/>
                          </a:solidFill>
                          <a:latin typeface="+mn-lt"/>
                          <a:ea typeface="+mn-ea"/>
                          <a:cs typeface="+mn-cs"/>
                          <a:sym typeface="Arial"/>
                        </a:rPr>
                        <a:t>Critical Finding:</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Severe abdominal pain</a:t>
                      </a:r>
                    </a:p>
                    <a:p>
                      <a:r>
                        <a:rPr lang="en-US" sz="1400" b="0" i="0" u="none" strike="noStrike" cap="none" baseline="0" dirty="0" smtClean="0">
                          <a:solidFill>
                            <a:schemeClr val="tx1"/>
                          </a:solidFill>
                          <a:latin typeface="+mn-lt"/>
                          <a:ea typeface="+mn-ea"/>
                          <a:cs typeface="+mn-cs"/>
                          <a:sym typeface="Arial"/>
                        </a:rPr>
                        <a:t>Abdominal tenderness on palpation</a:t>
                      </a:r>
                    </a:p>
                    <a:p>
                      <a:r>
                        <a:rPr lang="en-US" sz="1400" b="0" i="0" u="none" strike="noStrike" cap="none" baseline="0" dirty="0" smtClean="0">
                          <a:solidFill>
                            <a:schemeClr val="tx1"/>
                          </a:solidFill>
                          <a:latin typeface="+mn-lt"/>
                          <a:ea typeface="+mn-ea"/>
                          <a:cs typeface="+mn-cs"/>
                          <a:sym typeface="Arial"/>
                        </a:rPr>
                        <a:t>Discoloration of the abdomen, especially in the flank areas or around the navel</a:t>
                      </a:r>
                    </a:p>
                    <a:p>
                      <a:r>
                        <a:rPr lang="en-US" sz="1400" b="0" i="0" u="none" strike="noStrike" cap="none" baseline="0" dirty="0" smtClean="0">
                          <a:solidFill>
                            <a:schemeClr val="tx1"/>
                          </a:solidFill>
                          <a:latin typeface="+mn-lt"/>
                          <a:ea typeface="+mn-ea"/>
                          <a:cs typeface="+mn-cs"/>
                          <a:sym typeface="Arial"/>
                        </a:rPr>
                        <a:t>Abdominal rigidity (contracted abdominal muscles)</a:t>
                      </a:r>
                    </a:p>
                    <a:p>
                      <a:r>
                        <a:rPr lang="en-US" sz="1400" b="0" i="0" u="none" strike="noStrike" cap="none" baseline="0" dirty="0" smtClean="0">
                          <a:solidFill>
                            <a:schemeClr val="tx1"/>
                          </a:solidFill>
                          <a:latin typeface="+mn-lt"/>
                          <a:ea typeface="+mn-ea"/>
                          <a:cs typeface="+mn-cs"/>
                          <a:sym typeface="Arial"/>
                        </a:rPr>
                        <a:t>Distended abdomen</a:t>
                      </a:r>
                      <a:endParaRPr lang="en-US" dirty="0"/>
                    </a:p>
                  </a:txBody>
                  <a:tcPr/>
                </a:tc>
                <a:extLst>
                  <a:ext uri="{0D108BD9-81ED-4DB2-BD59-A6C34878D82A}">
                    <a16:rowId xmlns:a16="http://schemas.microsoft.com/office/drawing/2014/main" val="2381465773"/>
                  </a:ext>
                </a:extLst>
              </a:tr>
              <a:tr h="396081">
                <a:tc>
                  <a:txBody>
                    <a:bodyPr/>
                    <a:lstStyle/>
                    <a:p>
                      <a:r>
                        <a:rPr lang="en-US" sz="1400" b="1" i="0" u="none" strike="noStrike" cap="none" baseline="0" dirty="0" smtClean="0">
                          <a:solidFill>
                            <a:schemeClr val="tx1"/>
                          </a:solidFill>
                          <a:latin typeface="+mn-lt"/>
                          <a:ea typeface="+mn-ea"/>
                          <a:cs typeface="+mn-cs"/>
                          <a:sym typeface="Arial"/>
                        </a:rPr>
                        <a:t>Possibility:</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Bleeding within the abdominal cavity and obstruction of the gastrointestinal tract</a:t>
                      </a:r>
                    </a:p>
                    <a:p>
                      <a:r>
                        <a:rPr lang="en-US" sz="1400" b="0" i="0" u="none" strike="noStrike" cap="none" baseline="0" dirty="0" smtClean="0">
                          <a:solidFill>
                            <a:schemeClr val="tx1"/>
                          </a:solidFill>
                          <a:latin typeface="+mn-lt"/>
                          <a:ea typeface="+mn-ea"/>
                          <a:cs typeface="+mn-cs"/>
                          <a:sym typeface="Arial"/>
                        </a:rPr>
                        <a:t>Irritation of the lining of the abdomen (peritonitis)</a:t>
                      </a:r>
                      <a:endParaRPr lang="en-US" dirty="0"/>
                    </a:p>
                  </a:txBody>
                  <a:tcPr/>
                </a:tc>
                <a:extLst>
                  <a:ext uri="{0D108BD9-81ED-4DB2-BD59-A6C34878D82A}">
                    <a16:rowId xmlns:a16="http://schemas.microsoft.com/office/drawing/2014/main" val="2320771782"/>
                  </a:ext>
                </a:extLst>
              </a:tr>
              <a:tr h="396081">
                <a:tc>
                  <a:txBody>
                    <a:bodyPr/>
                    <a:lstStyle/>
                    <a:p>
                      <a:r>
                        <a:rPr lang="en-US" sz="1400" b="1" i="0" u="none" strike="noStrike" cap="none" baseline="0" dirty="0" smtClean="0">
                          <a:solidFill>
                            <a:schemeClr val="tx1"/>
                          </a:solidFill>
                          <a:latin typeface="+mn-lt"/>
                          <a:ea typeface="+mn-ea"/>
                          <a:cs typeface="+mn-cs"/>
                          <a:sym typeface="Arial"/>
                        </a:rPr>
                        <a:t>Emergency Care:</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Rapid transport upon recognition. Establish an airway, begin positive pressure ventilation at 10–12/minute if the respiratory rate or tidal volume is inadequate, and administer oxygen.</a:t>
                      </a:r>
                      <a:endParaRPr lang="en-US" dirty="0"/>
                    </a:p>
                  </a:txBody>
                  <a:tcPr/>
                </a:tc>
                <a:extLst>
                  <a:ext uri="{0D108BD9-81ED-4DB2-BD59-A6C34878D82A}">
                    <a16:rowId xmlns:a16="http://schemas.microsoft.com/office/drawing/2014/main" val="3255921106"/>
                  </a:ext>
                </a:extLst>
              </a:tr>
              <a:tr h="202024">
                <a:tc>
                  <a:txBody>
                    <a:bodyPr/>
                    <a:lstStyle/>
                    <a:p>
                      <a:r>
                        <a:rPr lang="en-US" sz="1400" b="1" i="0" u="none" strike="noStrike" cap="none" baseline="0" dirty="0" smtClean="0">
                          <a:solidFill>
                            <a:schemeClr val="tx1"/>
                          </a:solidFill>
                          <a:latin typeface="+mn-lt"/>
                          <a:ea typeface="+mn-ea"/>
                          <a:cs typeface="+mn-cs"/>
                          <a:sym typeface="Arial"/>
                        </a:rPr>
                        <a:t>Critical Finding:</a:t>
                      </a:r>
                      <a:endParaRPr lang="en-US" b="1" dirty="0"/>
                    </a:p>
                  </a:txBody>
                  <a:tcPr/>
                </a:tc>
                <a:tc>
                  <a:txBody>
                    <a:bodyPr/>
                    <a:lstStyle/>
                    <a:p>
                      <a:r>
                        <a:rPr lang="en-US" sz="1400" b="0" i="0" u="none" strike="noStrike" cap="none" baseline="0" dirty="0" smtClean="0">
                          <a:solidFill>
                            <a:schemeClr val="tx1"/>
                          </a:solidFill>
                          <a:latin typeface="+mn-lt"/>
                          <a:ea typeface="+mn-ea"/>
                          <a:cs typeface="+mn-cs"/>
                          <a:sym typeface="Arial"/>
                        </a:rPr>
                        <a:t>Organs protruding from an abdominal laceration</a:t>
                      </a:r>
                      <a:endParaRPr lang="en-US" dirty="0"/>
                    </a:p>
                  </a:txBody>
                  <a:tcPr/>
                </a:tc>
                <a:extLst>
                  <a:ext uri="{0D108BD9-81ED-4DB2-BD59-A6C34878D82A}">
                    <a16:rowId xmlns:a16="http://schemas.microsoft.com/office/drawing/2014/main" val="3893602231"/>
                  </a:ext>
                </a:extLst>
              </a:tr>
              <a:tr h="202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Possibility:</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Abdominal evisceration</a:t>
                      </a:r>
                      <a:endParaRPr lang="en-US" dirty="0"/>
                    </a:p>
                  </a:txBody>
                  <a:tcPr/>
                </a:tc>
                <a:extLst>
                  <a:ext uri="{0D108BD9-81ED-4DB2-BD59-A6C34878D82A}">
                    <a16:rowId xmlns:a16="http://schemas.microsoft.com/office/drawing/2014/main" val="922703142"/>
                  </a:ext>
                </a:extLst>
              </a:tr>
              <a:tr h="7426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smtClean="0">
                          <a:solidFill>
                            <a:schemeClr val="tx1"/>
                          </a:solidFill>
                          <a:latin typeface="+mn-lt"/>
                          <a:ea typeface="+mn-ea"/>
                          <a:cs typeface="+mn-cs"/>
                          <a:sym typeface="Arial"/>
                        </a:rPr>
                        <a:t>Emergency Care:</a:t>
                      </a:r>
                      <a:endParaRPr lang="en-US" b="1" dirty="0" smtClean="0"/>
                    </a:p>
                  </a:txBody>
                  <a:tcPr/>
                </a:tc>
                <a:tc>
                  <a:txBody>
                    <a:bodyPr/>
                    <a:lstStyle/>
                    <a:p>
                      <a:r>
                        <a:rPr lang="en-US" sz="1400" b="0" i="0" u="none" strike="noStrike" cap="none" baseline="0" dirty="0" smtClean="0">
                          <a:solidFill>
                            <a:schemeClr val="tx1"/>
                          </a:solidFill>
                          <a:latin typeface="+mn-lt"/>
                          <a:ea typeface="+mn-ea"/>
                          <a:cs typeface="+mn-cs"/>
                          <a:sym typeface="Arial"/>
                        </a:rPr>
                        <a:t>Do not replace the organs. Rinse with sterile water or saline. Apply a wet sterile dressing. Cover that dressing with a large occlusive dressing. Rapid transport.</a:t>
                      </a:r>
                    </a:p>
                    <a:p>
                      <a:r>
                        <a:rPr lang="en-US" sz="1400" b="0" i="0" u="none" strike="noStrike" cap="none" baseline="0" dirty="0" smtClean="0">
                          <a:solidFill>
                            <a:schemeClr val="tx1"/>
                          </a:solidFill>
                          <a:latin typeface="+mn-lt"/>
                          <a:ea typeface="+mn-ea"/>
                          <a:cs typeface="+mn-cs"/>
                          <a:sym typeface="Arial"/>
                        </a:rPr>
                        <a:t>Establish an airway. Administer oxygen. Begin positive pressure ventilation at 10–12/minute if the respiratory rate or tidal volume is inadequate.</a:t>
                      </a:r>
                      <a:endParaRPr lang="en-US" dirty="0"/>
                    </a:p>
                  </a:txBody>
                  <a:tcPr/>
                </a:tc>
                <a:extLst>
                  <a:ext uri="{0D108BD9-81ED-4DB2-BD59-A6C34878D82A}">
                    <a16:rowId xmlns:a16="http://schemas.microsoft.com/office/drawing/2014/main" val="3305898249"/>
                  </a:ext>
                </a:extLst>
              </a:tr>
            </a:tbl>
          </a:graphicData>
        </a:graphic>
      </p:graphicFrame>
    </p:spTree>
    <p:extLst>
      <p:ext uri="{BB962C8B-B14F-4D97-AF65-F5344CB8AC3E}">
        <p14:creationId xmlns:p14="http://schemas.microsoft.com/office/powerpoint/2010/main" val="272225443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36077" cy="1066799"/>
          </a:xfrm>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Inspect the Abdomen for Any Evidence of Trauma or Distention. Palpate for Tenderness and Rigidity</a:t>
            </a:r>
            <a:endParaRPr lang="en-US" altLang="en-US" sz="30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stacked hands into the patient’s abdomen on the right side, below the rib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784" y="1643742"/>
            <a:ext cx="68724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11557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352692" cy="1173814"/>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a:latin typeface="Times New Roman" panose="02020603050405020304" pitchFamily="18" charset="0"/>
                <a:ea typeface="ＭＳ Ｐゴシック"/>
                <a:cs typeface="ＭＳ Ｐゴシック" pitchFamily="-1" charset="-128"/>
              </a:rPr>
              <a:t> </a:t>
            </a:r>
            <a:r>
              <a:rPr lang="en-US" sz="3200" dirty="0">
                <a:latin typeface="Times New Roman" panose="02020603050405020304" pitchFamily="18" charset="0"/>
                <a:ea typeface="ＭＳ Ｐゴシック"/>
                <a:cs typeface="ＭＳ Ｐゴシック" pitchFamily="-1" charset="-128"/>
              </a:rPr>
              <a:t>O</a:t>
            </a:r>
            <a:r>
              <a:rPr lang="en-US" sz="100" dirty="0">
                <a:latin typeface="Times New Roman" panose="02020603050405020304" pitchFamily="18" charset="0"/>
                <a:ea typeface="ＭＳ Ｐゴシック"/>
                <a:cs typeface="ＭＳ Ｐゴシック" pitchFamily="-1" charset="-128"/>
              </a:rPr>
              <a:t> </a:t>
            </a:r>
            <a:r>
              <a:rPr lang="en-US" sz="3200" dirty="0">
                <a:latin typeface="Times New Roman" panose="02020603050405020304" pitchFamily="18" charset="0"/>
                <a:ea typeface="ＭＳ Ｐゴシック"/>
                <a:cs typeface="ＭＳ Ｐゴシック" pitchFamily="-1" charset="-128"/>
              </a:rPr>
              <a:t>I (Unstable</a:t>
            </a:r>
            <a:r>
              <a:rPr lang="en-US" sz="3200" dirty="0" smtClean="0">
                <a:latin typeface="Times New Roman" panose="02020603050405020304" pitchFamily="18" charset="0"/>
                <a:ea typeface="ＭＳ Ｐゴシック"/>
                <a:cs typeface="ＭＳ Ｐゴシック" pitchFamily="-1" charset="-128"/>
              </a:rPr>
              <a:t>) </a:t>
            </a:r>
            <a:r>
              <a:rPr lang="en-US" sz="2000" b="0" dirty="0" smtClean="0">
                <a:latin typeface="Times New Roman" panose="02020603050405020304" pitchFamily="18" charset="0"/>
                <a:ea typeface="ＭＳ Ｐゴシック"/>
                <a:cs typeface="ＭＳ Ｐゴシック" pitchFamily="-1" charset="-128"/>
              </a:rPr>
              <a:t>(8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Pelvis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Pain without palpation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Tenderness or instability on palpation.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Open wound with rapid blood loss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Deformity to the thigh with pain, swelling and tenderness.</a:t>
            </a:r>
          </a:p>
        </p:txBody>
      </p:sp>
    </p:spTree>
    <p:extLst>
      <p:ext uri="{BB962C8B-B14F-4D97-AF65-F5344CB8AC3E}">
        <p14:creationId xmlns:p14="http://schemas.microsoft.com/office/powerpoint/2010/main" val="306478541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t">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Inspect the Pelvis for Evidence of Trauma. If the Patient Complains of Pain or There Is Obvious Deformity, Do Not Palpate</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 patient’s pelvis, fingers pointing towards the patient’s head and fingers around the patient’s hi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044" y="1995556"/>
            <a:ext cx="6343911" cy="422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92895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and Palpate Each Lower Extremity</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 sides of the patient’s exposed upper leg below his shor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783" y="1567541"/>
            <a:ext cx="68724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115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333.</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333.</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334.</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1974001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Form a General Impression as You Approach the Patient. Shown in This Photo: </a:t>
            </a:r>
            <a:r>
              <a:rPr lang="en-US" altLang="en-US" sz="2800" dirty="0" smtClean="0">
                <a:latin typeface="Times New Roman" panose="02020603050405020304" pitchFamily="18" charset="0"/>
                <a:cs typeface="Times New Roman" panose="02020603050405020304" pitchFamily="18" charset="0"/>
              </a:rPr>
              <a:t>A </a:t>
            </a:r>
            <a:r>
              <a:rPr lang="en-US" altLang="en-US" sz="2800" dirty="0">
                <a:latin typeface="Times New Roman" panose="02020603050405020304" pitchFamily="18" charset="0"/>
                <a:cs typeface="Times New Roman" panose="02020603050405020304" pitchFamily="18" charset="0"/>
              </a:rPr>
              <a:t>Responsive Patient with an Obvious Leg Injury</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2" descr="a fallen conscious man, leaning against a construction frame, with a wound on his upper leg, bleeding through his pants and onto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672692"/>
            <a:ext cx="7481455" cy="45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56469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Assess Pedal Pulses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ir index and middle finger to the top of the patient’s bare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8" y="1614715"/>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72077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Motor and Sensory Function in Each Foot</a:t>
            </a:r>
            <a:endParaRPr lang="en-US" altLang="en-US" dirty="0">
              <a:latin typeface="Times New Roman" panose="02020603050405020304" pitchFamily="18" charset="0"/>
              <a:ea typeface="ＭＳ Ｐゴシック"/>
            </a:endParaRPr>
          </a:p>
        </p:txBody>
      </p:sp>
      <p:pic>
        <p:nvPicPr>
          <p:cNvPr id="4" name="Picture 1" descr="The E M T pinches the patient’s second toe between their thumb and middle finger, foot pointing u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784" y="1629228"/>
            <a:ext cx="68724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75628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and Palpate Each Upper Extremity</a:t>
            </a:r>
            <a:endParaRPr lang="en-US" altLang="en-US" dirty="0">
              <a:latin typeface="Times New Roman" panose="02020603050405020304" pitchFamily="18" charset="0"/>
              <a:ea typeface="ＭＳ Ｐゴシック"/>
            </a:endParaRPr>
          </a:p>
        </p:txBody>
      </p:sp>
      <p:pic>
        <p:nvPicPr>
          <p:cNvPr id="4" name="Picture 1" descr="The E M T holds the patient’s forearm, pressing thumbs into the skin below the elbow."/>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670" y="1570278"/>
            <a:ext cx="687243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28664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05446" cy="1097279"/>
          </a:xfrm>
        </p:spPr>
        <p:txBody>
          <a:bodyPr tIns="91425">
            <a:noAutofit/>
          </a:bodyPr>
          <a:lstStyle/>
          <a:p>
            <a:pPr lvl="0" eaLnBrk="0" fontAlgn="base" hangingPunct="0">
              <a:spcBef>
                <a:spcPct val="0"/>
              </a:spcBef>
              <a:spcAft>
                <a:spcPct val="0"/>
              </a:spcAft>
              <a:buClrTx/>
              <a:defRPr/>
            </a:pPr>
            <a:r>
              <a:rPr lang="en-US" sz="3200" dirty="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a:latin typeface="Times New Roman" panose="02020603050405020304" pitchFamily="18" charset="0"/>
                <a:ea typeface="ＭＳ Ｐゴシック"/>
                <a:cs typeface="ＭＳ Ｐゴシック" pitchFamily="-1" charset="-128"/>
              </a:rPr>
              <a:t> </a:t>
            </a:r>
            <a:r>
              <a:rPr lang="en-US" sz="3200" dirty="0">
                <a:latin typeface="Times New Roman" panose="02020603050405020304" pitchFamily="18" charset="0"/>
                <a:ea typeface="ＭＳ Ｐゴシック"/>
                <a:cs typeface="ＭＳ Ｐゴシック" pitchFamily="-1" charset="-128"/>
              </a:rPr>
              <a:t>O</a:t>
            </a:r>
            <a:r>
              <a:rPr lang="en-US" sz="100" dirty="0">
                <a:latin typeface="Times New Roman" panose="02020603050405020304" pitchFamily="18" charset="0"/>
                <a:ea typeface="ＭＳ Ｐゴシック"/>
                <a:cs typeface="ＭＳ Ｐゴシック" pitchFamily="-1" charset="-128"/>
              </a:rPr>
              <a:t> </a:t>
            </a:r>
            <a:r>
              <a:rPr lang="en-US" sz="3200" dirty="0">
                <a:latin typeface="Times New Roman" panose="02020603050405020304" pitchFamily="18" charset="0"/>
                <a:ea typeface="ＭＳ Ｐゴシック"/>
                <a:cs typeface="ＭＳ Ｐゴシック" pitchFamily="-1" charset="-128"/>
              </a:rPr>
              <a:t>I (Unstable</a:t>
            </a:r>
            <a:r>
              <a:rPr lang="en-US" sz="3200" dirty="0" smtClean="0">
                <a:latin typeface="Times New Roman" panose="02020603050405020304" pitchFamily="18" charset="0"/>
                <a:ea typeface="ＭＳ Ｐゴシック"/>
                <a:cs typeface="ＭＳ Ｐゴシック" pitchFamily="-1" charset="-128"/>
              </a:rPr>
              <a:t>) </a:t>
            </a:r>
            <a:r>
              <a:rPr lang="en-US" sz="2000" b="0" dirty="0" smtClean="0">
                <a:latin typeface="Times New Roman" panose="02020603050405020304" pitchFamily="18" charset="0"/>
                <a:ea typeface="ＭＳ Ｐゴシック"/>
                <a:cs typeface="ＭＳ Ｐゴシック" pitchFamily="-1" charset="-128"/>
              </a:rPr>
              <a:t>(9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8356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posterior body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wound to posterior thorax</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wound with spurting or steady blood loss.</a:t>
            </a:r>
          </a:p>
        </p:txBody>
      </p:sp>
    </p:spTree>
    <p:extLst>
      <p:ext uri="{BB962C8B-B14F-4D97-AF65-F5344CB8AC3E}">
        <p14:creationId xmlns:p14="http://schemas.microsoft.com/office/powerpoint/2010/main" val="215105956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With In-Line Spinal Stabilization Maintained, Roll the Patient to Inspect the Posterior Body</a:t>
            </a:r>
            <a:endParaRPr lang="en-US" altLang="en-US" sz="3200"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s roll the patient to a recumbent position, 1 E M T pressing fingers into the patient’s back, the other E M T holding the patient’s head and neck in the C collar stea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0113" y="1606775"/>
            <a:ext cx="686377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80493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70278"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(10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16048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Vital Signs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Pulse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Pupils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Blood pressure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Pulse oximetry</a:t>
            </a:r>
          </a:p>
        </p:txBody>
      </p:sp>
    </p:spTree>
    <p:extLst>
      <p:ext uri="{BB962C8B-B14F-4D97-AF65-F5344CB8AC3E}">
        <p14:creationId xmlns:p14="http://schemas.microsoft.com/office/powerpoint/2010/main" val="218743904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38457"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(11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447935" cy="375557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Vital </a:t>
            </a:r>
            <a:r>
              <a:rPr lang="en-US" altLang="en-US" sz="2400" dirty="0" smtClean="0">
                <a:latin typeface="+mn-lt"/>
              </a:rPr>
              <a:t>Signs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Critical </a:t>
            </a:r>
            <a:r>
              <a:rPr lang="en-US" altLang="en-US" sz="2400" dirty="0">
                <a:solidFill>
                  <a:srgbClr val="000000"/>
                </a:solidFill>
                <a:latin typeface="+mn-lt"/>
                <a:ea typeface="ＭＳ Ｐゴシック"/>
              </a:rPr>
              <a:t>findings include: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Inadequate respiratory rate or tidal volume or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&lt;94</a:t>
            </a:r>
            <a:r>
              <a:rPr lang="en-US" altLang="en-US" sz="2400" dirty="0">
                <a:solidFill>
                  <a:srgbClr val="000000"/>
                </a:solidFill>
                <a:latin typeface="+mn-lt"/>
                <a:ea typeface="ＭＳ Ｐゴシック"/>
              </a:rPr>
              <a: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Absent carotid pulse (&gt;1 year old); absent brachial pulse (&lt;1 year old)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Unequal pupils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Cool, clammy skin, weak/rapid pulses, decreasing systolic </a:t>
            </a:r>
            <a:r>
              <a:rPr lang="en-US" altLang="en-US" sz="2400" dirty="0" smtClean="0">
                <a:solidFill>
                  <a:srgbClr val="000000"/>
                </a:solidFill>
                <a:latin typeface="+mn-lt"/>
                <a:ea typeface="ＭＳ Ｐゴシック"/>
              </a:rPr>
              <a:t>B</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 </a:t>
            </a:r>
            <a:r>
              <a:rPr lang="en-US" altLang="en-US" sz="2400" dirty="0">
                <a:solidFill>
                  <a:srgbClr val="000000"/>
                </a:solidFill>
                <a:latin typeface="+mn-lt"/>
                <a:ea typeface="ＭＳ Ｐゴシック"/>
              </a:rPr>
              <a:t>narrow pulse pressure, delayed capillary refill</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9163005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20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(12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09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Vital </a:t>
            </a:r>
            <a:r>
              <a:rPr lang="en-US" altLang="en-US" sz="2400" dirty="0" smtClean="0">
                <a:latin typeface="+mn-lt"/>
              </a:rPr>
              <a:t>Signs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Blood </a:t>
            </a:r>
            <a:r>
              <a:rPr lang="en-US" altLang="en-US" sz="2400" dirty="0">
                <a:solidFill>
                  <a:srgbClr val="000000"/>
                </a:solidFill>
                <a:latin typeface="+mn-lt"/>
                <a:ea typeface="ＭＳ Ｐゴシック"/>
              </a:rPr>
              <a:t>Glucose Test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Obtain blood glucose level for patients with altered mental 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Repeat vital signs every 5 minutes in an unstable patient.</a:t>
            </a:r>
          </a:p>
        </p:txBody>
      </p:sp>
    </p:spTree>
    <p:extLst>
      <p:ext uri="{BB962C8B-B14F-4D97-AF65-F5344CB8AC3E}">
        <p14:creationId xmlns:p14="http://schemas.microsoft.com/office/powerpoint/2010/main" val="414290222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20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(13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63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Obtain a History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Obtain a </a:t>
            </a:r>
            <a:r>
              <a:rPr lang="pt-BR" altLang="en-US" sz="2400" b="1" dirty="0" smtClean="0">
                <a:solidFill>
                  <a:srgbClr val="000000"/>
                </a:solidFill>
                <a:latin typeface="Arial (Body)"/>
                <a:ea typeface="ＭＳ Ｐゴシック"/>
              </a:rPr>
              <a:t>Sample</a:t>
            </a:r>
            <a:r>
              <a:rPr lang="pt-BR" altLang="en-US"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History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Allergies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Medications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Pertinent past medical history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Last oral intake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Events leading to the illness or injury</a:t>
            </a:r>
          </a:p>
        </p:txBody>
      </p:sp>
    </p:spTree>
    <p:extLst>
      <p:ext uri="{BB962C8B-B14F-4D97-AF65-F5344CB8AC3E}">
        <p14:creationId xmlns:p14="http://schemas.microsoft.com/office/powerpoint/2010/main" val="292719329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38457"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(14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654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Prepare the Patient for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Ideally, this should be performed simultaneously with rapid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Provide spine motion restriction, if indicated.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time should be limited to 10 minutes or less.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Utilize the </a:t>
            </a:r>
            <a:r>
              <a:rPr lang="en-US" altLang="en-US" sz="2400" b="1" dirty="0">
                <a:solidFill>
                  <a:srgbClr val="000000"/>
                </a:solidFill>
                <a:latin typeface="Arial (Body)"/>
                <a:ea typeface="ＭＳ Ｐゴシック"/>
              </a:rPr>
              <a:t>Guidelines for Field Triage of Injured Patients</a:t>
            </a:r>
            <a:r>
              <a:rPr lang="en-US" altLang="en-US" sz="2400" b="1" dirty="0" smtClean="0">
                <a:solidFill>
                  <a:srgbClr val="000000"/>
                </a:solidFill>
                <a:latin typeface="Arial (Body)"/>
                <a:ea typeface="ＭＳ Ｐゴシック"/>
              </a:rPr>
              <a:t>.</a:t>
            </a:r>
            <a:endParaRPr lang="en-US" altLang="en-US" sz="2400" b="1" dirty="0">
              <a:solidFill>
                <a:srgbClr val="000000"/>
              </a:solidFill>
              <a:latin typeface="Arial (Body)"/>
              <a:ea typeface="ＭＳ Ｐゴシック"/>
            </a:endParaRPr>
          </a:p>
        </p:txBody>
      </p:sp>
    </p:spTree>
    <p:extLst>
      <p:ext uri="{BB962C8B-B14F-4D97-AF65-F5344CB8AC3E}">
        <p14:creationId xmlns:p14="http://schemas.microsoft.com/office/powerpoint/2010/main" val="3193633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eaLnBrk="0" fontAlgn="base" hangingPunct="0">
              <a:spcBef>
                <a:spcPct val="0"/>
              </a:spcBef>
              <a:spcAft>
                <a:spcPct val="0"/>
              </a:spcAft>
              <a:buClrTx/>
            </a:pPr>
            <a:r>
              <a:rPr lang="en-US" altLang="en-US" dirty="0" smtClean="0">
                <a:latin typeface="Times New Roman" panose="02020603050405020304" pitchFamily="18" charset="0"/>
                <a:cs typeface="Times New Roman" panose="02020603050405020304" pitchFamily="18" charset="0"/>
              </a:rPr>
              <a:t>Form a General Impression as You Approach the Patient</a:t>
            </a:r>
            <a:endParaRPr lang="en-US" altLang="en-US"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1238533"/>
          </a:xfrm>
        </p:spPr>
        <p:txBody>
          <a:bodyPr/>
          <a:lstStyle/>
          <a:p>
            <a:pPr marL="0" indent="0">
              <a:buNone/>
            </a:pPr>
            <a:r>
              <a:rPr lang="en-US" altLang="en-US" sz="2400" dirty="0">
                <a:latin typeface="+mn-lt"/>
              </a:rPr>
              <a:t>Shown in this photo: An unresponsive patient who is likely suffering from a medical condition but for whom trauma cannot yet be ruled out.</a:t>
            </a:r>
            <a:endParaRPr lang="en-US" sz="2400" dirty="0">
              <a:latin typeface="+mn-lt"/>
            </a:endParaRPr>
          </a:p>
        </p:txBody>
      </p:sp>
      <p:pic>
        <p:nvPicPr>
          <p:cNvPr id="4" name="Picture 2" descr="an older unconscious man lying recumbent on the floor next to his b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1744" y="3050560"/>
            <a:ext cx="4640512" cy="31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99550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96515" cy="1097279"/>
          </a:xfrm>
        </p:spPr>
        <p:txBody>
          <a:bodyPr tIns="91425">
            <a:noAutofit/>
          </a:bodyPr>
          <a:lstStyle/>
          <a:p>
            <a:pPr lvl="0" eaLnBrk="0" fontAlgn="base" hangingPunct="0">
              <a:spcBef>
                <a:spcPct val="0"/>
              </a:spcBef>
              <a:spcAft>
                <a:spcPct val="0"/>
              </a:spcAft>
              <a:buClrTx/>
            </a:pPr>
            <a:r>
              <a:rPr lang="en-US" altLang="en-US" sz="3200" dirty="0">
                <a:latin typeface="Times New Roman" panose="02020603050405020304" pitchFamily="18" charset="0"/>
                <a:ea typeface="ＭＳ Ｐゴシック"/>
              </a:rPr>
              <a:t>Table 13-11 Indications for a 10-Minutes-or-Less on-Scene Time and Rapid </a:t>
            </a:r>
            <a:r>
              <a:rPr lang="en-US" altLang="en-US" sz="3200" dirty="0" smtClean="0">
                <a:latin typeface="Times New Roman" panose="02020603050405020304" pitchFamily="18" charset="0"/>
                <a:ea typeface="ＭＳ Ｐゴシック"/>
              </a:rPr>
              <a:t>Transport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829629"/>
          </a:xfrm>
        </p:spPr>
        <p:txBody>
          <a:bodyPr/>
          <a:lstStyle/>
          <a:p>
            <a:r>
              <a:rPr lang="en-US" sz="2000" dirty="0">
                <a:latin typeface="+mn-lt"/>
              </a:rPr>
              <a:t>Airway occlusion or difficulty in maintaining a </a:t>
            </a:r>
            <a:r>
              <a:rPr lang="en-US" sz="2000" dirty="0" smtClean="0">
                <a:latin typeface="+mn-lt"/>
              </a:rPr>
              <a:t>patent airway</a:t>
            </a:r>
            <a:endParaRPr lang="en-US" sz="2000" dirty="0">
              <a:latin typeface="+mn-lt"/>
            </a:endParaRPr>
          </a:p>
          <a:p>
            <a:r>
              <a:rPr lang="en-US" sz="2000" dirty="0" smtClean="0">
                <a:latin typeface="+mn-lt"/>
              </a:rPr>
              <a:t>Respiratory </a:t>
            </a:r>
            <a:r>
              <a:rPr lang="en-US" sz="2000" dirty="0">
                <a:latin typeface="+mn-lt"/>
              </a:rPr>
              <a:t>rate </a:t>
            </a:r>
            <a:r>
              <a:rPr lang="en-US" sz="2000" dirty="0" smtClean="0">
                <a:latin typeface="+mn-lt"/>
              </a:rPr>
              <a:t>&lt;10/minute </a:t>
            </a:r>
            <a:r>
              <a:rPr lang="en-US" sz="2000" dirty="0">
                <a:latin typeface="+mn-lt"/>
              </a:rPr>
              <a:t>or </a:t>
            </a:r>
            <a:r>
              <a:rPr lang="en-US" sz="2000" dirty="0" smtClean="0">
                <a:latin typeface="+mn-lt"/>
              </a:rPr>
              <a:t>&gt;29/minute</a:t>
            </a:r>
            <a:endParaRPr lang="en-US" sz="2000" dirty="0">
              <a:latin typeface="+mn-lt"/>
            </a:endParaRPr>
          </a:p>
          <a:p>
            <a:r>
              <a:rPr lang="en-US" sz="2000" dirty="0" smtClean="0">
                <a:latin typeface="+mn-lt"/>
              </a:rPr>
              <a:t>Inadequate </a:t>
            </a:r>
            <a:r>
              <a:rPr lang="en-US" sz="2000" dirty="0">
                <a:latin typeface="+mn-lt"/>
              </a:rPr>
              <a:t>tidal volume</a:t>
            </a:r>
          </a:p>
          <a:p>
            <a:r>
              <a:rPr lang="en-US" sz="2000" dirty="0" smtClean="0">
                <a:latin typeface="+mn-lt"/>
              </a:rPr>
              <a:t>Hypoxia </a:t>
            </a:r>
            <a:r>
              <a:rPr lang="en-US" sz="2000" dirty="0">
                <a:latin typeface="+mn-lt"/>
              </a:rPr>
              <a:t>(</a:t>
            </a:r>
            <a:r>
              <a:rPr lang="en-US" sz="2000" dirty="0" smtClean="0">
                <a:latin typeface="+mn-lt"/>
              </a:rPr>
              <a:t>S</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O</a:t>
            </a:r>
            <a:r>
              <a:rPr lang="en-US" sz="2000" baseline="-25000" dirty="0" smtClean="0">
                <a:latin typeface="+mn-lt"/>
              </a:rPr>
              <a:t>2 </a:t>
            </a:r>
            <a:r>
              <a:rPr lang="en-US" sz="2000" dirty="0" smtClean="0">
                <a:latin typeface="+mn-lt"/>
              </a:rPr>
              <a:t>&lt;94</a:t>
            </a:r>
            <a:r>
              <a:rPr lang="en-US" sz="2000" dirty="0">
                <a:latin typeface="+mn-lt"/>
              </a:rPr>
              <a:t>%)</a:t>
            </a:r>
          </a:p>
          <a:p>
            <a:r>
              <a:rPr lang="en-US" sz="2000" dirty="0" smtClean="0">
                <a:latin typeface="+mn-lt"/>
              </a:rPr>
              <a:t>Respiratory </a:t>
            </a:r>
            <a:r>
              <a:rPr lang="en-US" sz="2000" dirty="0">
                <a:latin typeface="+mn-lt"/>
              </a:rPr>
              <a:t>distress, failure, or arrest</a:t>
            </a:r>
          </a:p>
          <a:p>
            <a:r>
              <a:rPr lang="en-US" sz="2000" dirty="0" smtClean="0">
                <a:latin typeface="+mn-lt"/>
              </a:rPr>
              <a:t>Open </a:t>
            </a:r>
            <a:r>
              <a:rPr lang="en-US" sz="2000" dirty="0">
                <a:latin typeface="+mn-lt"/>
              </a:rPr>
              <a:t>wound to chest</a:t>
            </a:r>
          </a:p>
          <a:p>
            <a:r>
              <a:rPr lang="en-US" sz="2000" dirty="0" smtClean="0">
                <a:latin typeface="+mn-lt"/>
              </a:rPr>
              <a:t>Flail </a:t>
            </a:r>
            <a:r>
              <a:rPr lang="en-US" sz="2000" dirty="0">
                <a:latin typeface="+mn-lt"/>
              </a:rPr>
              <a:t>chest</a:t>
            </a:r>
          </a:p>
          <a:p>
            <a:r>
              <a:rPr lang="en-US" sz="2000" dirty="0" smtClean="0">
                <a:latin typeface="+mn-lt"/>
              </a:rPr>
              <a:t>Suspected </a:t>
            </a:r>
            <a:r>
              <a:rPr lang="en-US" sz="2000" dirty="0">
                <a:latin typeface="+mn-lt"/>
              </a:rPr>
              <a:t>pneumothorax</a:t>
            </a:r>
          </a:p>
          <a:p>
            <a:r>
              <a:rPr lang="en-US" sz="2000" dirty="0" smtClean="0">
                <a:latin typeface="+mn-lt"/>
              </a:rPr>
              <a:t>Uncontrolled </a:t>
            </a:r>
            <a:r>
              <a:rPr lang="en-US" sz="2000" dirty="0">
                <a:latin typeface="+mn-lt"/>
              </a:rPr>
              <a:t>external hemorrhage</a:t>
            </a:r>
          </a:p>
          <a:p>
            <a:r>
              <a:rPr lang="en-US" sz="2000" dirty="0" smtClean="0">
                <a:latin typeface="+mn-lt"/>
              </a:rPr>
              <a:t>Suspected </a:t>
            </a:r>
            <a:r>
              <a:rPr lang="en-US" sz="2000" dirty="0">
                <a:latin typeface="+mn-lt"/>
              </a:rPr>
              <a:t>internal </a:t>
            </a:r>
            <a:r>
              <a:rPr lang="en-US" sz="2000" dirty="0" smtClean="0">
                <a:latin typeface="+mn-lt"/>
              </a:rPr>
              <a:t>hemorrhage</a:t>
            </a:r>
            <a:endParaRPr lang="en-US" sz="2000" dirty="0">
              <a:latin typeface="+mn-lt"/>
            </a:endParaRPr>
          </a:p>
        </p:txBody>
      </p:sp>
    </p:spTree>
    <p:extLst>
      <p:ext uri="{BB962C8B-B14F-4D97-AF65-F5344CB8AC3E}">
        <p14:creationId xmlns:p14="http://schemas.microsoft.com/office/powerpoint/2010/main" val="33446643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96514" cy="1097279"/>
          </a:xfrm>
        </p:spPr>
        <p:txBody>
          <a:bodyPr/>
          <a:lstStyle/>
          <a:p>
            <a:r>
              <a:rPr lang="en-US" altLang="en-US" sz="3200" dirty="0">
                <a:latin typeface="Times New Roman" panose="02020603050405020304" pitchFamily="18" charset="0"/>
                <a:ea typeface="ＭＳ Ｐゴシック"/>
              </a:rPr>
              <a:t>Table 13-11 Indications for a 10-Minutes-or-Less on-Scene Time and Rapid </a:t>
            </a:r>
            <a:r>
              <a:rPr lang="en-US" altLang="en-US" sz="3200" dirty="0" smtClean="0">
                <a:latin typeface="Times New Roman" panose="02020603050405020304" pitchFamily="18" charset="0"/>
                <a:ea typeface="ＭＳ Ｐゴシック"/>
              </a:rPr>
              <a:t>Transport </a:t>
            </a:r>
            <a:r>
              <a:rPr lang="en-US" altLang="en-US" sz="2000" b="0" dirty="0" smtClean="0">
                <a:latin typeface="Times New Roman" panose="02020603050405020304" pitchFamily="18" charset="0"/>
                <a:ea typeface="ＭＳ Ｐゴシック"/>
              </a:rPr>
              <a:t>(2 </a:t>
            </a:r>
            <a:r>
              <a:rPr lang="en-US" altLang="en-US" sz="2000" b="0" dirty="0">
                <a:latin typeface="Times New Roman" panose="02020603050405020304" pitchFamily="18" charset="0"/>
                <a:ea typeface="ＭＳ Ｐゴシック"/>
              </a:rPr>
              <a:t>of 2)</a:t>
            </a:r>
            <a:endParaRPr lang="en-US" sz="2000" dirty="0"/>
          </a:p>
        </p:txBody>
      </p:sp>
      <p:sp>
        <p:nvSpPr>
          <p:cNvPr id="3" name="Text Placeholder 2"/>
          <p:cNvSpPr>
            <a:spLocks noGrp="1"/>
          </p:cNvSpPr>
          <p:nvPr>
            <p:ph type="body" idx="1"/>
          </p:nvPr>
        </p:nvSpPr>
        <p:spPr>
          <a:xfrm>
            <a:off x="457200" y="1600200"/>
            <a:ext cx="8229600" cy="4728029"/>
          </a:xfrm>
        </p:spPr>
        <p:txBody>
          <a:bodyPr/>
          <a:lstStyle/>
          <a:p>
            <a:r>
              <a:rPr lang="en-US" sz="1800" dirty="0">
                <a:latin typeface="+mn-lt"/>
              </a:rPr>
              <a:t>Signs and symptoms of shock</a:t>
            </a:r>
          </a:p>
          <a:p>
            <a:r>
              <a:rPr lang="en-US" sz="1800" dirty="0">
                <a:latin typeface="+mn-lt"/>
              </a:rPr>
              <a:t>Significant external blood loss with controlled hemorrhage</a:t>
            </a:r>
          </a:p>
          <a:p>
            <a:r>
              <a:rPr lang="en-US" sz="1800" dirty="0" smtClean="0">
                <a:latin typeface="+mn-lt"/>
              </a:rPr>
              <a:t>G</a:t>
            </a:r>
            <a:r>
              <a:rPr lang="en-US" sz="100" dirty="0" smtClean="0">
                <a:latin typeface="+mn-lt"/>
              </a:rPr>
              <a:t> </a:t>
            </a:r>
            <a:r>
              <a:rPr lang="en-US" sz="1800" dirty="0" smtClean="0">
                <a:latin typeface="+mn-lt"/>
              </a:rPr>
              <a:t>C</a:t>
            </a:r>
            <a:r>
              <a:rPr lang="en-US" sz="100" dirty="0" smtClean="0">
                <a:latin typeface="+mn-lt"/>
              </a:rPr>
              <a:t> </a:t>
            </a:r>
            <a:r>
              <a:rPr lang="en-US" sz="1800" dirty="0" smtClean="0">
                <a:latin typeface="+mn-lt"/>
              </a:rPr>
              <a:t>S </a:t>
            </a:r>
            <a:r>
              <a:rPr lang="en-US" sz="1800" dirty="0">
                <a:latin typeface="+mn-lt"/>
              </a:rPr>
              <a:t>13 or less</a:t>
            </a:r>
          </a:p>
          <a:p>
            <a:r>
              <a:rPr lang="en-US" sz="1800" dirty="0">
                <a:latin typeface="+mn-lt"/>
              </a:rPr>
              <a:t>Altered mental status</a:t>
            </a:r>
          </a:p>
          <a:p>
            <a:r>
              <a:rPr lang="en-US" sz="1800" dirty="0">
                <a:latin typeface="+mn-lt"/>
              </a:rPr>
              <a:t>Seizure activity</a:t>
            </a:r>
          </a:p>
          <a:p>
            <a:r>
              <a:rPr lang="en-US" sz="1800" dirty="0">
                <a:latin typeface="+mn-lt"/>
              </a:rPr>
              <a:t>Sensory or motor deficit</a:t>
            </a:r>
          </a:p>
          <a:p>
            <a:r>
              <a:rPr lang="en-US" sz="1800" dirty="0">
                <a:latin typeface="+mn-lt"/>
              </a:rPr>
              <a:t>Any penetrating trauma to the head, neck, anterior or posterior chest, abdomen, and above the elbow or knee</a:t>
            </a:r>
          </a:p>
          <a:p>
            <a:r>
              <a:rPr lang="en-US" sz="1800" dirty="0">
                <a:latin typeface="+mn-lt"/>
              </a:rPr>
              <a:t>Amputation of an extremity proximal to the finger</a:t>
            </a:r>
          </a:p>
          <a:p>
            <a:r>
              <a:rPr lang="en-US" sz="1800" dirty="0">
                <a:latin typeface="+mn-lt"/>
              </a:rPr>
              <a:t>Trauma in a patient with significant medical history (</a:t>
            </a:r>
            <a:r>
              <a:rPr lang="en-US" sz="1800" dirty="0" smtClean="0">
                <a:latin typeface="+mn-lt"/>
              </a:rPr>
              <a:t>M</a:t>
            </a:r>
            <a:r>
              <a:rPr lang="en-US" sz="100" dirty="0" smtClean="0">
                <a:latin typeface="+mn-lt"/>
              </a:rPr>
              <a:t> </a:t>
            </a:r>
            <a:r>
              <a:rPr lang="en-US" sz="1800" dirty="0" smtClean="0">
                <a:latin typeface="+mn-lt"/>
              </a:rPr>
              <a:t>I</a:t>
            </a:r>
            <a:r>
              <a:rPr lang="en-US" sz="1800" dirty="0">
                <a:latin typeface="+mn-lt"/>
              </a:rPr>
              <a:t>, </a:t>
            </a:r>
            <a:r>
              <a:rPr lang="en-US" sz="1800" dirty="0" smtClean="0">
                <a:latin typeface="+mn-lt"/>
              </a:rPr>
              <a:t>C</a:t>
            </a:r>
            <a:r>
              <a:rPr lang="en-US" sz="100" dirty="0" smtClean="0">
                <a:latin typeface="+mn-lt"/>
              </a:rPr>
              <a:t> </a:t>
            </a:r>
            <a:r>
              <a:rPr lang="en-US" sz="1800" dirty="0" smtClean="0">
                <a:latin typeface="+mn-lt"/>
              </a:rPr>
              <a:t>O</a:t>
            </a:r>
            <a:r>
              <a:rPr lang="en-US" sz="100" dirty="0" smtClean="0">
                <a:latin typeface="+mn-lt"/>
              </a:rPr>
              <a:t> </a:t>
            </a:r>
            <a:r>
              <a:rPr lang="en-US" sz="1800" dirty="0" smtClean="0">
                <a:latin typeface="+mn-lt"/>
              </a:rPr>
              <a:t>P</a:t>
            </a:r>
            <a:r>
              <a:rPr lang="en-US" sz="100" dirty="0" smtClean="0">
                <a:latin typeface="+mn-lt"/>
              </a:rPr>
              <a:t> </a:t>
            </a:r>
            <a:r>
              <a:rPr lang="en-US" sz="1800" dirty="0" smtClean="0">
                <a:latin typeface="+mn-lt"/>
              </a:rPr>
              <a:t>D</a:t>
            </a:r>
            <a:r>
              <a:rPr lang="en-US" sz="1800" dirty="0">
                <a:latin typeface="+mn-lt"/>
              </a:rPr>
              <a:t>, </a:t>
            </a:r>
            <a:r>
              <a:rPr lang="en-US" sz="1800" dirty="0" smtClean="0">
                <a:latin typeface="+mn-lt"/>
              </a:rPr>
              <a:t>C</a:t>
            </a:r>
            <a:r>
              <a:rPr lang="en-US" sz="100" dirty="0" smtClean="0">
                <a:latin typeface="+mn-lt"/>
              </a:rPr>
              <a:t> </a:t>
            </a:r>
            <a:r>
              <a:rPr lang="en-US" sz="1800" dirty="0" smtClean="0">
                <a:latin typeface="+mn-lt"/>
              </a:rPr>
              <a:t>H</a:t>
            </a:r>
            <a:r>
              <a:rPr lang="en-US" sz="100" dirty="0" smtClean="0">
                <a:latin typeface="+mn-lt"/>
              </a:rPr>
              <a:t> </a:t>
            </a:r>
            <a:r>
              <a:rPr lang="en-US" sz="1800" dirty="0" smtClean="0">
                <a:latin typeface="+mn-lt"/>
              </a:rPr>
              <a:t>F</a:t>
            </a:r>
            <a:r>
              <a:rPr lang="en-US" sz="1800" dirty="0">
                <a:latin typeface="+mn-lt"/>
              </a:rPr>
              <a:t>), </a:t>
            </a:r>
            <a:r>
              <a:rPr lang="en-US" sz="1800" dirty="0" smtClean="0">
                <a:latin typeface="+mn-lt"/>
              </a:rPr>
              <a:t>&gt;55 </a:t>
            </a:r>
            <a:r>
              <a:rPr lang="en-US" sz="1800" dirty="0">
                <a:latin typeface="+mn-lt"/>
              </a:rPr>
              <a:t>years of age, hypothermia, burns, and </a:t>
            </a:r>
            <a:r>
              <a:rPr lang="en-US" sz="1800" dirty="0" smtClean="0">
                <a:latin typeface="+mn-lt"/>
              </a:rPr>
              <a:t>pregnancy</a:t>
            </a:r>
            <a:endParaRPr lang="en-US" sz="1800" dirty="0">
              <a:latin typeface="+mn-lt"/>
            </a:endParaRPr>
          </a:p>
        </p:txBody>
      </p:sp>
    </p:spTree>
    <p:extLst>
      <p:ext uri="{BB962C8B-B14F-4D97-AF65-F5344CB8AC3E}">
        <p14:creationId xmlns:p14="http://schemas.microsoft.com/office/powerpoint/2010/main" val="195376807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Guidelines for Field Triage of Injured Patients, Centers for Disease Control, 2011</a:t>
            </a:r>
          </a:p>
        </p:txBody>
      </p:sp>
      <p:pic>
        <p:nvPicPr>
          <p:cNvPr id="4" name="Picture 2" descr="20 11 guidelines for field triage of injured patients. Guidelines consist of 4 steps of assessment, which call for transport to a trauma center at each step if called for by the assessment. If after the 4 steps no trauma transport is deemed necessary, responders should transport according to protocol. If in doubt, transport to trauma center according to the C D 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6989" y="1613823"/>
            <a:ext cx="35300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7782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52971"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(15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6089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Provide Emergency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Life-threatening injuries and conditions must be appropriately managed as found at the scene prior to transport.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During transport, the life threats are reassessed while further evaluating the patient and providing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Set priorities for management of critical injuries and conditions.</a:t>
            </a:r>
          </a:p>
        </p:txBody>
      </p:sp>
    </p:spTree>
    <p:extLst>
      <p:ext uri="{BB962C8B-B14F-4D97-AF65-F5344CB8AC3E}">
        <p14:creationId xmlns:p14="http://schemas.microsoft.com/office/powerpoint/2010/main" val="176213318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52971"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Rapid Secondary Assessment: Trauma Patient with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(Unstable) </a:t>
            </a:r>
            <a:r>
              <a:rPr lang="en-US" sz="2000" b="0" dirty="0" smtClean="0">
                <a:latin typeface="Times New Roman" panose="02020603050405020304" pitchFamily="18" charset="0"/>
                <a:ea typeface="ＭＳ Ｐゴシック"/>
                <a:cs typeface="ＭＳ Ｐゴシック" pitchFamily="-1" charset="-128"/>
              </a:rPr>
              <a:t>(16 of 16)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6649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Trauma Score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Be familiar with the trauma scoring system in your region.</a:t>
            </a:r>
          </a:p>
        </p:txBody>
      </p:sp>
    </p:spTree>
    <p:extLst>
      <p:ext uri="{BB962C8B-B14F-4D97-AF65-F5344CB8AC3E}">
        <p14:creationId xmlns:p14="http://schemas.microsoft.com/office/powerpoint/2010/main" val="106184998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13-12 The Revised Trauma Score with Glasgow Coma Scale</a:t>
            </a:r>
            <a:endParaRPr lang="en-US" altLang="en-US" dirty="0">
              <a:latin typeface="Times New Roman" panose="02020603050405020304" pitchFamily="18" charset="0"/>
              <a:ea typeface="ＭＳ Ｐゴシック"/>
            </a:endParaRPr>
          </a:p>
        </p:txBody>
      </p:sp>
      <p:pic>
        <p:nvPicPr>
          <p:cNvPr id="11" name="Picture 10" descr="Revised trauma score with Glasgow coma scale. The brief neurological evaluation consists of the acronym A V P U, A, alert, V, responds to verbal stimuli, P, responds to painful stimuli, U, unresponsive. Trauma score. Respiratory rate, number of respirations in 15 seconds multiply by 4. Systolic blood pressure, systolic cuff pressure, either arm, auscultate or palpate, no pulse, no carotid pulse. Best verbal response, arouse patient with voice or painful stimulus. Best motor response, response to command or painful stimulus. Projected chances of survival, measured in percent, for each value of the trauma score, 1 through 12, based on results from 1509 patients with blunt or penetrating injury is as follows,12, 99, 11, 97, 10, 88, 9, 77, 8, 67, 7, 64, 6, 63, 5, 46, 4, 33, 3, 33, 2, 29, 1, 25, 0, 4. Revised trauma score, the trauma score is a numerical grading system for estimating the severity of injury. The score is composed of the Glasgow coma scale, reduced to approximately one third total value, and measurements of cardiopulmonary function. Each parameter is given a number, high for normal and low for impaired function. Severity of injury is estimated by summing the numbers. The lowest score is 0 and the highest score is 12. Respiratory rate, 10 to 29 per min, 4, less than 29 per min, 3, 6 to 9 min, 2, 1 to 5 min, 1, none or 0 per min, 0. Systolic blood, less than 89 mmHg, 4, 76 to 89 mmHg, 3. Pressure, 50 to 75 mmHg, 2, 1 to 49 mmHg, 1, no pulse or 0 S B P, systolic blood pressure, 0. Trauma scale tool, the Glasgow coma scale is integrated with the trauma score for a total score of 0 to 12.  The coma scale is composed of responses to stimuli. Eye opening, spontaneous, 4. Verbal command, 3. Pain, 2.  Verbal response, disoriented and converses, 4. Inappropriate words, 3. Incomprehensible sounds, 2. No response, 1. Motor response, obeys verbal commands, 6. Localizes pain, 5. Withdraws from pain, flexion, 4. Abnormal flexion in response to pain, decorticate rigidity, 3. Extension in response to pain, decerebrate rigidity, 2. No response, 1. Glasgow coma scale total = total trauma score + Glasgow coma scale score, totaling 0 to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564" y="1406383"/>
            <a:ext cx="3334870" cy="3961345"/>
          </a:xfrm>
          <a:prstGeom prst="rect">
            <a:avLst/>
          </a:prstGeom>
        </p:spPr>
      </p:pic>
      <p:sp>
        <p:nvSpPr>
          <p:cNvPr id="12" name="Text Placeholder 11"/>
          <p:cNvSpPr>
            <a:spLocks noGrp="1"/>
          </p:cNvSpPr>
          <p:nvPr>
            <p:ph type="body" idx="1"/>
          </p:nvPr>
        </p:nvSpPr>
        <p:spPr>
          <a:xfrm>
            <a:off x="457200" y="5457372"/>
            <a:ext cx="8229600" cy="927118"/>
          </a:xfrm>
        </p:spPr>
        <p:txBody>
          <a:bodyPr/>
          <a:lstStyle/>
          <a:p>
            <a:r>
              <a:rPr lang="en-US" sz="1400" b="1" dirty="0">
                <a:latin typeface="+mn-lt"/>
              </a:rPr>
              <a:t>Source: </a:t>
            </a:r>
            <a:r>
              <a:rPr lang="en-US" sz="1400" dirty="0">
                <a:latin typeface="+mn-lt"/>
              </a:rPr>
              <a:t>A Revision of the Trauma Score. (1989). </a:t>
            </a:r>
            <a:r>
              <a:rPr lang="en-US" sz="1400" b="1" dirty="0">
                <a:latin typeface="+mn-lt"/>
              </a:rPr>
              <a:t>Journal of Trauma,</a:t>
            </a:r>
            <a:r>
              <a:rPr lang="en-US" sz="1400" i="1" dirty="0">
                <a:latin typeface="+mn-lt"/>
              </a:rPr>
              <a:t> </a:t>
            </a:r>
            <a:r>
              <a:rPr lang="en-US" sz="1400" dirty="0">
                <a:latin typeface="+mn-lt"/>
              </a:rPr>
              <a:t>29 (5), 623–629.</a:t>
            </a:r>
          </a:p>
          <a:p>
            <a:r>
              <a:rPr lang="it-IT" sz="1400" dirty="0" smtClean="0">
                <a:latin typeface="+mn-lt"/>
              </a:rPr>
              <a:t>1 Champion</a:t>
            </a:r>
            <a:r>
              <a:rPr lang="it-IT" sz="1400" dirty="0">
                <a:latin typeface="+mn-lt"/>
              </a:rPr>
              <a:t>, H. R., Sacco, W. J., Carnazzo, A. J., et al. (1981). Trauma Score. </a:t>
            </a:r>
            <a:r>
              <a:rPr lang="it-IT" sz="1400" b="1" dirty="0">
                <a:latin typeface="+mn-lt"/>
              </a:rPr>
              <a:t>Critical Care Medicine,</a:t>
            </a:r>
            <a:r>
              <a:rPr lang="it-IT" sz="1400" i="1" dirty="0">
                <a:latin typeface="+mn-lt"/>
              </a:rPr>
              <a:t> </a:t>
            </a:r>
            <a:r>
              <a:rPr lang="it-IT" sz="1400" b="1" dirty="0">
                <a:latin typeface="+mn-lt"/>
              </a:rPr>
              <a:t>9</a:t>
            </a:r>
            <a:r>
              <a:rPr lang="it-IT" sz="1400" i="1" dirty="0">
                <a:latin typeface="+mn-lt"/>
              </a:rPr>
              <a:t> </a:t>
            </a:r>
            <a:r>
              <a:rPr lang="it-IT" sz="1400" dirty="0">
                <a:latin typeface="+mn-lt"/>
              </a:rPr>
              <a:t>(9), 672–676.</a:t>
            </a:r>
          </a:p>
          <a:p>
            <a:r>
              <a:rPr lang="en-US" sz="1400" dirty="0" smtClean="0">
                <a:latin typeface="+mn-lt"/>
              </a:rPr>
              <a:t>2 Endorsed </a:t>
            </a:r>
            <a:r>
              <a:rPr lang="en-US" sz="1400" dirty="0">
                <a:latin typeface="+mn-lt"/>
              </a:rPr>
              <a:t>by the American Trauma Society.</a:t>
            </a:r>
          </a:p>
        </p:txBody>
      </p:sp>
    </p:spTree>
    <p:extLst>
      <p:ext uri="{BB962C8B-B14F-4D97-AF65-F5344CB8AC3E}">
        <p14:creationId xmlns:p14="http://schemas.microsoft.com/office/powerpoint/2010/main" val="349691013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As Ryan continues to ventilate the patient, Bruce performs a rapid secondary assessment and the extrication crew arrives. The patient has a contusion to his sternum and across the upper right quadrant of his abdomen. There is swelling and deformity in both thighs.</a:t>
            </a:r>
          </a:p>
        </p:txBody>
      </p:sp>
    </p:spTree>
    <p:extLst>
      <p:ext uri="{BB962C8B-B14F-4D97-AF65-F5344CB8AC3E}">
        <p14:creationId xmlns:p14="http://schemas.microsoft.com/office/powerpoint/2010/main" val="68456495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critical findings did the secondary assessment reveal?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do the findings play into the decision-making process for further treatment and transport?</a:t>
            </a:r>
          </a:p>
        </p:txBody>
      </p:sp>
    </p:spTree>
    <p:extLst>
      <p:ext uri="{BB962C8B-B14F-4D97-AF65-F5344CB8AC3E}">
        <p14:creationId xmlns:p14="http://schemas.microsoft.com/office/powerpoint/2010/main" val="263697346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1" charset="-128"/>
              </a:rPr>
              <a:t>Modified Secondary Assessment: Trauma Patient with No Significant M</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O</a:t>
            </a:r>
            <a:r>
              <a:rPr lang="en-US" sz="100" dirty="0" smtClean="0">
                <a:latin typeface="Times New Roman" panose="02020603050405020304" pitchFamily="18" charset="0"/>
                <a:ea typeface="ＭＳ Ｐゴシック"/>
                <a:cs typeface="ＭＳ Ｐゴシック" pitchFamily="-1" charset="-128"/>
              </a:rPr>
              <a:t> </a:t>
            </a:r>
            <a:r>
              <a:rPr lang="en-US" sz="3200" dirty="0" smtClean="0">
                <a:latin typeface="Times New Roman" panose="02020603050405020304" pitchFamily="18" charset="0"/>
                <a:ea typeface="ＭＳ Ｐゴシック"/>
                <a:cs typeface="ＭＳ Ｐゴシック" pitchFamily="-1" charset="-128"/>
              </a:rPr>
              <a:t>I (</a:t>
            </a:r>
            <a:r>
              <a:rPr lang="pt-BR" sz="3200" dirty="0" smtClean="0">
                <a:latin typeface="Times New Roman" panose="02020603050405020304" pitchFamily="18" charset="0"/>
                <a:ea typeface="ＭＳ Ｐゴシック"/>
                <a:cs typeface="ＭＳ Ｐゴシック" pitchFamily="-1" charset="-128"/>
              </a:rPr>
              <a:t>Stable</a:t>
            </a:r>
            <a:r>
              <a:rPr lang="en-US" sz="3200" dirty="0" smtClean="0">
                <a:latin typeface="Times New Roman" panose="02020603050405020304" pitchFamily="18" charset="0"/>
                <a:ea typeface="ＭＳ Ｐゴシック"/>
                <a:cs typeface="ＭＳ Ｐゴシック" pitchFamily="-1" charset="-128"/>
              </a:rPr>
              <a:t>)</a:t>
            </a:r>
            <a:endParaRPr lang="en-US" sz="320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266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Modified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mechanism does not lead you to suspect additional injuries or problems.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just the specific localized site of the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Obtain Vital Signs and History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 if </a:t>
            </a:r>
            <a:r>
              <a:rPr lang="en-US" altLang="en-US" sz="2400" dirty="0" smtClean="0">
                <a:solidFill>
                  <a:srgbClr val="000000"/>
                </a:solidFill>
                <a:latin typeface="Arial (Body)"/>
                <a:ea typeface="ＭＳ Ｐゴシック"/>
              </a:rPr>
              <a:t>Indicated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163002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96514"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Secondary Assessment: Medical Patient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Unresponsive (altered mental status)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Conduct a rapid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Obtain baseline vital signs.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Position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Obtain </a:t>
            </a:r>
            <a:r>
              <a:rPr lang="pt-BR" altLang="en-US" sz="2400" b="1" dirty="0" smtClean="0">
                <a:solidFill>
                  <a:srgbClr val="000000"/>
                </a:solidFill>
                <a:latin typeface="Arial (Body)"/>
                <a:ea typeface="ＭＳ Ｐゴシック"/>
              </a:rPr>
              <a:t>Sample</a:t>
            </a:r>
            <a:r>
              <a:rPr lang="pt-BR" altLang="en-US" sz="24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history</a:t>
            </a:r>
            <a:r>
              <a:rPr lang="en-US" altLang="en-US" sz="2400" dirty="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Transport the patient.</a:t>
            </a:r>
          </a:p>
        </p:txBody>
      </p:sp>
    </p:spTree>
    <p:extLst>
      <p:ext uri="{BB962C8B-B14F-4D97-AF65-F5344CB8AC3E}">
        <p14:creationId xmlns:p14="http://schemas.microsoft.com/office/powerpoint/2010/main" val="428834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15943"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7795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Introduction to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Self-restriction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instructed to align his head, neck, and umbilicus and not to move.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No evidence of injury-place on patient stretcher.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Evidence of injury or unreliable patient - apply cervical collar and place on patient stretcher.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can also be placed on backboard or vacuum mattress for transport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5038131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11029"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Secondary Assessment: Medical Patient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Responsive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complaints, plus signs and symptoms.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Obtain </a:t>
            </a:r>
            <a:r>
              <a:rPr lang="pt-BR" altLang="en-US" sz="2400" b="1" dirty="0" smtClean="0">
                <a:solidFill>
                  <a:srgbClr val="000000"/>
                </a:solidFill>
                <a:latin typeface="Arial (Body)"/>
                <a:ea typeface="ＭＳ Ｐゴシック"/>
              </a:rPr>
              <a:t>Sample </a:t>
            </a:r>
            <a:r>
              <a:rPr lang="en-US" altLang="en-US" sz="2400" dirty="0" smtClean="0">
                <a:solidFill>
                  <a:srgbClr val="000000"/>
                </a:solidFill>
                <a:latin typeface="Arial (Body)"/>
                <a:ea typeface="ＭＳ Ｐゴシック"/>
              </a:rPr>
              <a:t>history</a:t>
            </a:r>
            <a:r>
              <a:rPr lang="en-US" altLang="en-US" sz="2400" dirty="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Conduct modified secondary assessment focused on the chief complaint.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vital signs.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Make transport decisions.</a:t>
            </a:r>
          </a:p>
        </p:txBody>
      </p:sp>
    </p:spTree>
    <p:extLst>
      <p:ext uri="{BB962C8B-B14F-4D97-AF65-F5344CB8AC3E}">
        <p14:creationId xmlns:p14="http://schemas.microsoft.com/office/powerpoint/2010/main" val="29650787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Medical Patient Who Is Not Alert, Is Disoriented, or Is </a:t>
            </a:r>
            <a:r>
              <a:rPr lang="en-US" dirty="0" smtClean="0">
                <a:latin typeface="Times New Roman" panose="02020603050405020304" pitchFamily="18" charset="0"/>
                <a:ea typeface="ＭＳ Ｐゴシック"/>
                <a:cs typeface="ＭＳ Ｐゴシック" pitchFamily="-1" charset="-128"/>
              </a:rPr>
              <a:t>Unresponsive </a:t>
            </a:r>
            <a:r>
              <a:rPr lang="en-US" sz="2000" b="0" dirty="0" smtClean="0">
                <a:latin typeface="Times New Roman" panose="02020603050405020304" pitchFamily="18" charset="0"/>
                <a:ea typeface="ＭＳ Ｐゴシック"/>
                <a:cs typeface="ＭＳ Ｐゴシック" pitchFamily="-1" charset="-128"/>
              </a:rPr>
              <a:t>(1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 of the Medical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Head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Unequal pupils with altered mental 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Facial droop.</a:t>
            </a:r>
          </a:p>
        </p:txBody>
      </p:sp>
    </p:spTree>
    <p:extLst>
      <p:ext uri="{BB962C8B-B14F-4D97-AF65-F5344CB8AC3E}">
        <p14:creationId xmlns:p14="http://schemas.microsoft.com/office/powerpoint/2010/main" val="31211390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13-6</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The Rapid Secondary Assessment for the Medical </a:t>
            </a:r>
            <a:r>
              <a:rPr lang="en-US" altLang="en-US" sz="2400" dirty="0" smtClean="0">
                <a:solidFill>
                  <a:srgbClr val="000000"/>
                </a:solidFill>
                <a:latin typeface="Arial (Body)"/>
                <a:ea typeface="ＭＳ Ｐゴシック"/>
              </a:rPr>
              <a:t>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689514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Inspect and Palpate the Head</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6" name="Picture 5" descr="An E M T uses her fingers to inspect the back of the head of a seated conscious patient."/>
          <p:cNvPicPr>
            <a:picLocks noChangeAspect="1"/>
          </p:cNvPicPr>
          <p:nvPr/>
        </p:nvPicPr>
        <p:blipFill>
          <a:blip r:embed="rId3"/>
          <a:stretch>
            <a:fillRect/>
          </a:stretch>
        </p:blipFill>
        <p:spPr>
          <a:xfrm>
            <a:off x="1371596" y="1646547"/>
            <a:ext cx="6400807" cy="4357386"/>
          </a:xfrm>
          <a:prstGeom prst="rect">
            <a:avLst/>
          </a:prstGeom>
        </p:spPr>
      </p:pic>
    </p:spTree>
    <p:extLst>
      <p:ext uri="{BB962C8B-B14F-4D97-AF65-F5344CB8AC3E}">
        <p14:creationId xmlns:p14="http://schemas.microsoft.com/office/powerpoint/2010/main" val="30172923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(2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 of the Medical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Neck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Jugular vein distention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Tracheal tugging.</a:t>
            </a:r>
          </a:p>
        </p:txBody>
      </p:sp>
    </p:spTree>
    <p:extLst>
      <p:ext uri="{BB962C8B-B14F-4D97-AF65-F5344CB8AC3E}">
        <p14:creationId xmlns:p14="http://schemas.microsoft.com/office/powerpoint/2010/main" val="41355135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600" dirty="0">
                <a:latin typeface="Times New Roman" panose="02020603050405020304" pitchFamily="18" charset="0"/>
                <a:cs typeface="Times New Roman" panose="02020603050405020304" pitchFamily="18" charset="0"/>
              </a:rPr>
              <a:t>Inspect the Neck for Jugular Vein Distention, Excessive Neck Muscle Use When the Patient Inhales, Medical Identification Tag, or Tracheostomy Tube</a:t>
            </a:r>
            <a:endParaRPr lang="en-US" altLang="en-US" sz="2600" dirty="0">
              <a:latin typeface="Times New Roman" panose="02020603050405020304" pitchFamily="18" charset="0"/>
              <a:ea typeface="ＭＳ Ｐゴシック"/>
              <a:cs typeface="Times New Roman" panose="02020603050405020304" pitchFamily="18" charset="0"/>
            </a:endParaRPr>
          </a:p>
        </p:txBody>
      </p:sp>
      <p:pic>
        <p:nvPicPr>
          <p:cNvPr id="5" name="Picture 4" descr="The E M T presses fingers into the exposed shoulders of the patient. The patient’s sternocleidomastoid muscle is engaged, and patient has no tracheostomy tube."/>
          <p:cNvPicPr>
            <a:picLocks noChangeAspect="1"/>
          </p:cNvPicPr>
          <p:nvPr/>
        </p:nvPicPr>
        <p:blipFill>
          <a:blip r:embed="rId3"/>
          <a:stretch>
            <a:fillRect/>
          </a:stretch>
        </p:blipFill>
        <p:spPr>
          <a:xfrm>
            <a:off x="1051556" y="1634187"/>
            <a:ext cx="7040888" cy="4692710"/>
          </a:xfrm>
          <a:prstGeom prst="rect">
            <a:avLst/>
          </a:prstGeom>
        </p:spPr>
      </p:pic>
    </p:spTree>
    <p:extLst>
      <p:ext uri="{BB962C8B-B14F-4D97-AF65-F5344CB8AC3E}">
        <p14:creationId xmlns:p14="http://schemas.microsoft.com/office/powerpoint/2010/main" val="152097156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A Medical Identification Tag, Usually Worn Around the Neck or the Wrist, Will Provide Medical Information About the Patient</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5" name="Picture 4" descr="A metal medical alert tag, worn around the wrist."/>
          <p:cNvPicPr>
            <a:picLocks noChangeAspect="1"/>
          </p:cNvPicPr>
          <p:nvPr/>
        </p:nvPicPr>
        <p:blipFill>
          <a:blip r:embed="rId3"/>
          <a:stretch>
            <a:fillRect/>
          </a:stretch>
        </p:blipFill>
        <p:spPr>
          <a:xfrm>
            <a:off x="1353119" y="1847513"/>
            <a:ext cx="6437763" cy="4290733"/>
          </a:xfrm>
          <a:prstGeom prst="rect">
            <a:avLst/>
          </a:prstGeom>
        </p:spPr>
      </p:pic>
    </p:spTree>
    <p:extLst>
      <p:ext uri="{BB962C8B-B14F-4D97-AF65-F5344CB8AC3E}">
        <p14:creationId xmlns:p14="http://schemas.microsoft.com/office/powerpoint/2010/main" val="33153662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(3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256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 of the Medical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Chest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Retractions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Accessory muscle use</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Diminished breath sounds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Crackles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Wheezing.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1772519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 Inspect the Chest for Adequate Rise and Fall, Muscle Retractions, and Symmetry. Auscultate the Breath Sounds</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5" name="Picture 4" descr="The E M T presses the bell of her stethoscope to the patient’s exposed chest on the right side, and listens."/>
          <p:cNvPicPr>
            <a:picLocks noChangeAspect="1"/>
          </p:cNvPicPr>
          <p:nvPr/>
        </p:nvPicPr>
        <p:blipFill>
          <a:blip r:embed="rId3"/>
          <a:stretch>
            <a:fillRect/>
          </a:stretch>
        </p:blipFill>
        <p:spPr>
          <a:xfrm>
            <a:off x="1051556" y="1634186"/>
            <a:ext cx="7040888" cy="4692710"/>
          </a:xfrm>
          <a:prstGeom prst="rect">
            <a:avLst/>
          </a:prstGeom>
        </p:spPr>
      </p:pic>
    </p:spTree>
    <p:extLst>
      <p:ext uri="{BB962C8B-B14F-4D97-AF65-F5344CB8AC3E}">
        <p14:creationId xmlns:p14="http://schemas.microsoft.com/office/powerpoint/2010/main" val="3120452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(4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256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 of the Medical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Abdomen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Severe abdominal pain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Tenderness on palpation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Discoloration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Rigidity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Distention.</a:t>
            </a:r>
          </a:p>
        </p:txBody>
      </p:sp>
    </p:spTree>
    <p:extLst>
      <p:ext uri="{BB962C8B-B14F-4D97-AF65-F5344CB8AC3E}">
        <p14:creationId xmlns:p14="http://schemas.microsoft.com/office/powerpoint/2010/main" val="2729180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1066799"/>
          </a:xfrm>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Patients Found in Unusual Environments or Circumstances Are Sometimes Difficult to Immediately Categorize as Medical or Trauma</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2" descr="A E M T and another first responder kneel next to an elderly patient who has fallen on an outdoor path, with bags and product box nearb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3415" y="1614707"/>
            <a:ext cx="3697169"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07312"/>
            <a:ext cx="8229600" cy="435759"/>
          </a:xfrm>
        </p:spPr>
        <p:txBody>
          <a:bodyPr/>
          <a:lstStyle/>
          <a:p>
            <a:r>
              <a:rPr lang="en-US" altLang="en-US" sz="2000" b="1" dirty="0">
                <a:latin typeface="+mn-lt"/>
              </a:rPr>
              <a:t>(© Mark C. Ide)</a:t>
            </a:r>
            <a:endParaRPr lang="en-US" sz="2000" b="1" dirty="0">
              <a:latin typeface="+mn-lt"/>
            </a:endParaRPr>
          </a:p>
        </p:txBody>
      </p:sp>
    </p:spTree>
    <p:extLst>
      <p:ext uri="{BB962C8B-B14F-4D97-AF65-F5344CB8AC3E}">
        <p14:creationId xmlns:p14="http://schemas.microsoft.com/office/powerpoint/2010/main" val="404882423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Inspect the Abdomen for Scars, Discoloration, or Distention. Palpate for Tenderness, Rigidity, Distention, and Pulsating Masses</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7" name="Picture 6" descr="The E M T presses stacked hands into the patient’s exposed medial hip area, while the patient leans back in the chair."/>
          <p:cNvPicPr>
            <a:picLocks noChangeAspect="1"/>
          </p:cNvPicPr>
          <p:nvPr/>
        </p:nvPicPr>
        <p:blipFill>
          <a:blip r:embed="rId3"/>
          <a:stretch>
            <a:fillRect/>
          </a:stretch>
        </p:blipFill>
        <p:spPr>
          <a:xfrm>
            <a:off x="1051555" y="1619672"/>
            <a:ext cx="7040888" cy="4692710"/>
          </a:xfrm>
          <a:prstGeom prst="rect">
            <a:avLst/>
          </a:prstGeom>
        </p:spPr>
      </p:pic>
    </p:spTree>
    <p:extLst>
      <p:ext uri="{BB962C8B-B14F-4D97-AF65-F5344CB8AC3E}">
        <p14:creationId xmlns:p14="http://schemas.microsoft.com/office/powerpoint/2010/main" val="209549535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(5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Rapid Secondary Assessment of the Medical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 the </a:t>
            </a:r>
            <a:r>
              <a:rPr lang="en-US" altLang="en-US" sz="2400" dirty="0" smtClean="0">
                <a:solidFill>
                  <a:srgbClr val="000000"/>
                </a:solidFill>
                <a:latin typeface="Arial (Body)"/>
                <a:ea typeface="ＭＳ Ｐゴシック"/>
              </a:rPr>
              <a:t>Pelvis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Critical findings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Lower quadrant abdomen/pelvic pain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Tenderness on palpation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Female in childbearing years with history of missed periods or vaginal bleeding.</a:t>
            </a:r>
          </a:p>
        </p:txBody>
      </p:sp>
    </p:spTree>
    <p:extLst>
      <p:ext uri="{BB962C8B-B14F-4D97-AF65-F5344CB8AC3E}">
        <p14:creationId xmlns:p14="http://schemas.microsoft.com/office/powerpoint/2010/main" val="5189020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(6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2997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Perform a Rapid Secondary Assessment of the Medical </a:t>
            </a:r>
            <a:r>
              <a:rPr lang="en-US" altLang="en-US" sz="2400" dirty="0" smtClean="0">
                <a:solidFill>
                  <a:srgbClr val="000000"/>
                </a:solidFill>
                <a:latin typeface="Arial (Body)"/>
                <a:ea typeface="ＭＳ Ｐゴシック"/>
              </a:rPr>
              <a:t>Patient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Assess </a:t>
            </a: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Extremities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Note any excessive peripheral edema.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for pulses, motor function and sensation.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a medical identification tag around the wrist or ankle.</a:t>
            </a:r>
          </a:p>
        </p:txBody>
      </p:sp>
    </p:spTree>
    <p:extLst>
      <p:ext uri="{BB962C8B-B14F-4D97-AF65-F5344CB8AC3E}">
        <p14:creationId xmlns:p14="http://schemas.microsoft.com/office/powerpoint/2010/main" val="120889487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(7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0265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 a Rapid Secondary Assessment of the Medical </a:t>
            </a:r>
            <a:r>
              <a:rPr lang="en-US" altLang="en-US" sz="2400" dirty="0" smtClean="0">
                <a:latin typeface="+mn-lt"/>
              </a:rPr>
              <a:t>Patient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Assess </a:t>
            </a:r>
            <a:r>
              <a:rPr lang="en-US" altLang="en-US" sz="2400" dirty="0">
                <a:solidFill>
                  <a:srgbClr val="000000"/>
                </a:solidFill>
                <a:latin typeface="+mn-lt"/>
                <a:ea typeface="ＭＳ Ｐゴシック"/>
              </a:rPr>
              <a:t>the Posterior Body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Palpate the back for discoloration, edema, and tenderness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71810063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(8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3465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 a Rapid Secondary Assessment of the Medical </a:t>
            </a:r>
            <a:r>
              <a:rPr lang="en-US" altLang="en-US" sz="2400" dirty="0" smtClean="0">
                <a:latin typeface="+mn-lt"/>
              </a:rPr>
              <a:t>Patient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Assess </a:t>
            </a:r>
            <a:r>
              <a:rPr lang="en-US" altLang="en-US" sz="2400" dirty="0">
                <a:solidFill>
                  <a:srgbClr val="000000"/>
                </a:solidFill>
                <a:latin typeface="+mn-lt"/>
                <a:ea typeface="ＭＳ Ｐゴシック"/>
              </a:rPr>
              <a:t>Vital Signs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Blood glucose test.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Patient with altered mental status may be suffering from hypoglycemia.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Position the patient.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To avoid the potential for aspiration, place the patient in the left lateral recumbent position for transport.</a:t>
            </a:r>
          </a:p>
        </p:txBody>
      </p:sp>
    </p:spTree>
    <p:extLst>
      <p:ext uri="{BB962C8B-B14F-4D97-AF65-F5344CB8AC3E}">
        <p14:creationId xmlns:p14="http://schemas.microsoft.com/office/powerpoint/2010/main" val="88376015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(9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465286"/>
          </a:xfrm>
        </p:spPr>
        <p:txBody>
          <a:bodyPr wrap="square" lIns="91425" tIns="91425" rIns="91425" bIns="91425">
            <a:noAutofit/>
          </a:bodyPr>
          <a:lstStyle/>
          <a:p>
            <a:pPr marL="255600" lvl="2"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 a Rapid Secondary Assessment of the Medical </a:t>
            </a:r>
            <a:r>
              <a:rPr lang="en-US" altLang="en-US" sz="2400" dirty="0" smtClean="0">
                <a:latin typeface="+mn-lt"/>
              </a:rPr>
              <a:t>Patient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Obtain </a:t>
            </a:r>
            <a:r>
              <a:rPr lang="en-US" altLang="en-US" sz="2400" dirty="0">
                <a:solidFill>
                  <a:srgbClr val="000000"/>
                </a:solidFill>
                <a:latin typeface="+mn-lt"/>
                <a:ea typeface="ＭＳ Ｐゴシック"/>
              </a:rPr>
              <a:t>a </a:t>
            </a:r>
            <a:r>
              <a:rPr lang="pt-BR" altLang="en-US" sz="2400" b="1" dirty="0" smtClean="0">
                <a:solidFill>
                  <a:srgbClr val="000000"/>
                </a:solidFill>
                <a:latin typeface="+mn-lt"/>
                <a:ea typeface="ＭＳ Ｐゴシック"/>
              </a:rPr>
              <a:t>Sample </a:t>
            </a:r>
            <a:r>
              <a:rPr lang="en-US" altLang="en-US" sz="2400" dirty="0" smtClean="0">
                <a:solidFill>
                  <a:srgbClr val="000000"/>
                </a:solidFill>
                <a:latin typeface="+mn-lt"/>
                <a:ea typeface="ＭＳ Ｐゴシック"/>
              </a:rPr>
              <a:t>history</a:t>
            </a:r>
            <a:r>
              <a:rPr lang="en-US" altLang="en-US" sz="2400" dirty="0">
                <a:solidFill>
                  <a:srgbClr val="000000"/>
                </a:solidFill>
                <a:latin typeface="+mn-lt"/>
                <a:ea typeface="ＭＳ Ｐゴシック"/>
              </a:rPr>
              <a:t>, looking for the following indicators: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Shortness of breath</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Chest pain or other pain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Severe headache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Light-headedness, dizziness, faintness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Severe itching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Abdominal or lumbar pain.</a:t>
            </a:r>
          </a:p>
        </p:txBody>
      </p:sp>
    </p:spTree>
    <p:extLst>
      <p:ext uri="{BB962C8B-B14F-4D97-AF65-F5344CB8AC3E}">
        <p14:creationId xmlns:p14="http://schemas.microsoft.com/office/powerpoint/2010/main" val="31825406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Medical Patient Who Is Not Alert, Is Disoriented, or Is Unresponsive </a:t>
            </a:r>
            <a:r>
              <a:rPr lang="en-US" sz="2000" b="0" dirty="0" smtClean="0">
                <a:latin typeface="Times New Roman" panose="02020603050405020304" pitchFamily="18" charset="0"/>
                <a:ea typeface="ＭＳ Ｐゴシック"/>
                <a:cs typeface="ＭＳ Ｐゴシック" pitchFamily="-1" charset="-128"/>
              </a:rPr>
              <a:t>(10 of 10)</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897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Perform a Rapid Secondary Assessment of the Medical </a:t>
            </a:r>
            <a:r>
              <a:rPr lang="en-US" altLang="en-US" sz="2400" dirty="0" smtClean="0">
                <a:latin typeface="+mn-lt"/>
              </a:rPr>
              <a:t>Patient</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Provide </a:t>
            </a:r>
            <a:r>
              <a:rPr lang="en-US" altLang="en-US" sz="2400" dirty="0">
                <a:solidFill>
                  <a:srgbClr val="000000"/>
                </a:solidFill>
                <a:latin typeface="+mn-lt"/>
                <a:ea typeface="ＭＳ Ｐゴシック"/>
              </a:rPr>
              <a:t>emergency care.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Make a transport decision.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Reassess vital signs every five minutes.</a:t>
            </a:r>
          </a:p>
        </p:txBody>
      </p:sp>
    </p:spTree>
    <p:extLst>
      <p:ext uri="{BB962C8B-B14F-4D97-AF65-F5344CB8AC3E}">
        <p14:creationId xmlns:p14="http://schemas.microsoft.com/office/powerpoint/2010/main" val="44523130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Responsive Medical Patient Who Is Alert and Oriented</a:t>
            </a:r>
          </a:p>
        </p:txBody>
      </p:sp>
      <p:sp>
        <p:nvSpPr>
          <p:cNvPr id="3" name="Text Placeholder 2"/>
          <p:cNvSpPr>
            <a:spLocks noGrp="1"/>
          </p:cNvSpPr>
          <p:nvPr>
            <p:ph type="body" idx="1"/>
          </p:nvPr>
        </p:nvSpPr>
        <p:spPr>
          <a:xfrm>
            <a:off x="457200" y="1600200"/>
            <a:ext cx="8229600" cy="336242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patient Complaints </a:t>
            </a:r>
            <a:r>
              <a:rPr lang="en-US" altLang="en-US" sz="2400" dirty="0" smtClean="0">
                <a:solidFill>
                  <a:srgbClr val="000000"/>
                </a:solidFill>
                <a:latin typeface="Arial (Body)"/>
                <a:ea typeface="ＭＳ Ｐゴシック"/>
              </a:rPr>
              <a:t>(</a:t>
            </a:r>
            <a:r>
              <a:rPr lang="pt-BR" altLang="en-US" sz="2400" dirty="0" smtClean="0">
                <a:solidFill>
                  <a:srgbClr val="000000"/>
                </a:solidFill>
                <a:latin typeface="Arial (Body)"/>
                <a:ea typeface="ＭＳ Ｐゴシック"/>
              </a:rPr>
              <a:t>O</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P</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Q</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Complete the history.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a modified secondary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vital signs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Provide emergency care.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Make a transport decision.</a:t>
            </a:r>
          </a:p>
        </p:txBody>
      </p:sp>
    </p:spTree>
    <p:extLst>
      <p:ext uri="{BB962C8B-B14F-4D97-AF65-F5344CB8AC3E}">
        <p14:creationId xmlns:p14="http://schemas.microsoft.com/office/powerpoint/2010/main" val="15892750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Conclusion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is rapidly extricated from the vehicle and secured to a long backboard. During transport, Ryan maintains the airway and provides ventilations with supplemental oxygen. Bruce obtains a set of baseline vital signs and repeats the secondary assessment. Bruce notifies the trauma center of the </a:t>
            </a:r>
            <a:r>
              <a:rPr lang="en-US" altLang="en-US" sz="2400" dirty="0" smtClean="0">
                <a:solidFill>
                  <a:srgbClr val="000000"/>
                </a:solidFill>
                <a:latin typeface="Arial (Body)"/>
                <a:ea typeface="ＭＳ Ｐゴシック"/>
              </a:rPr>
              <a:t>patient’s condition.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8628524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Conclusion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is suspected of having a traumatic brain injury as well as chest and abdominal injuries and two fractured femurs. He is quickly prepared for surgery.</a:t>
            </a:r>
          </a:p>
        </p:txBody>
      </p:sp>
    </p:spTree>
    <p:extLst>
      <p:ext uri="{BB962C8B-B14F-4D97-AF65-F5344CB8AC3E}">
        <p14:creationId xmlns:p14="http://schemas.microsoft.com/office/powerpoint/2010/main" val="1021682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chor="t">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Be Alert for Clues to the Patient’s Condition or History Throughout the </a:t>
            </a:r>
            <a:r>
              <a:rPr lang="en-US" altLang="en-US" sz="3200" dirty="0" smtClean="0">
                <a:latin typeface="Times New Roman" panose="02020603050405020304" pitchFamily="18" charset="0"/>
                <a:cs typeface="Times New Roman" panose="02020603050405020304" pitchFamily="18" charset="0"/>
              </a:rPr>
              <a:t>Assessment</a:t>
            </a:r>
            <a:endParaRPr lang="en-US" altLang="en-US" sz="320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706271"/>
          </a:xfrm>
        </p:spPr>
        <p:txBody>
          <a:bodyPr/>
          <a:lstStyle/>
          <a:p>
            <a:pPr marL="0" indent="0">
              <a:buNone/>
            </a:pPr>
            <a:r>
              <a:rPr lang="en-US" altLang="en-US" sz="2000" dirty="0" smtClean="0">
                <a:latin typeface="+mn-lt"/>
                <a:cs typeface="Times New Roman" panose="02020603050405020304" pitchFamily="18" charset="0"/>
              </a:rPr>
              <a:t>When this patient’s chest was exposed for a 12-lead E</a:t>
            </a:r>
            <a:r>
              <a:rPr lang="en-US" altLang="en-US" sz="100" dirty="0" smtClean="0">
                <a:latin typeface="+mn-lt"/>
                <a:cs typeface="Times New Roman" panose="02020603050405020304" pitchFamily="18" charset="0"/>
              </a:rPr>
              <a:t> </a:t>
            </a:r>
            <a:r>
              <a:rPr lang="en-US" altLang="en-US" sz="2000" dirty="0" smtClean="0">
                <a:latin typeface="+mn-lt"/>
                <a:cs typeface="Times New Roman" panose="02020603050405020304" pitchFamily="18" charset="0"/>
              </a:rPr>
              <a:t>C</a:t>
            </a:r>
            <a:r>
              <a:rPr lang="en-US" altLang="en-US" sz="100" dirty="0" smtClean="0">
                <a:latin typeface="+mn-lt"/>
                <a:cs typeface="Times New Roman" panose="02020603050405020304" pitchFamily="18" charset="0"/>
              </a:rPr>
              <a:t> </a:t>
            </a:r>
            <a:r>
              <a:rPr lang="en-US" altLang="en-US" sz="2000" dirty="0" smtClean="0">
                <a:latin typeface="+mn-lt"/>
                <a:cs typeface="Times New Roman" panose="02020603050405020304" pitchFamily="18" charset="0"/>
              </a:rPr>
              <a:t>G, obvious scars from prior bypass surgery were visible.</a:t>
            </a:r>
            <a:endParaRPr lang="en-US" sz="2000" dirty="0">
              <a:latin typeface="+mn-lt"/>
            </a:endParaRPr>
          </a:p>
        </p:txBody>
      </p:sp>
      <p:pic>
        <p:nvPicPr>
          <p:cNvPr id="4" name="Picture 2" descr="An unconscious elderly patient lies supine, a nonrebreather mask secured to his face, and shirt opened, revealing a long vertical scar down the center of his chest. A series of 12 leads are connected across his chest between and under his nipp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261" y="2482645"/>
            <a:ext cx="5715477" cy="37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73832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Part 4</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pt-BR" altLang="en-US" sz="2400" dirty="0" smtClean="0">
                <a:solidFill>
                  <a:srgbClr val="000000"/>
                </a:solidFill>
                <a:latin typeface="Arial (Body)"/>
                <a:ea typeface="ＭＳ Ｐゴシック"/>
              </a:rPr>
              <a:t>Reassessment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562424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Shawn </a:t>
            </a:r>
            <a:r>
              <a:rPr lang="en-US" altLang="en-US" sz="2400" dirty="0">
                <a:solidFill>
                  <a:srgbClr val="000000"/>
                </a:solidFill>
                <a:latin typeface="Arial (Body)"/>
                <a:ea typeface="ＭＳ Ｐゴシック"/>
              </a:rPr>
              <a:t>Jones is caring for a 60-year-old woman whose chief complaint is a severe headache, and who presented with slurred speech. Prior to transport, the patient was alert and oriented, and Shawn had obtained the following baseline set of vital signs: pulse 72 and regular,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a:t>
            </a:r>
            <a:r>
              <a:rPr lang="en-US" altLang="en-US" sz="2400" dirty="0">
                <a:solidFill>
                  <a:srgbClr val="000000"/>
                </a:solidFill>
                <a:latin typeface="Arial (Body)"/>
                <a:ea typeface="ＭＳ Ｐゴシック"/>
              </a:rPr>
              <a:t>170/90, and respirations 16 and regular, with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98% and pupils that are equal and reactive.</a:t>
            </a:r>
          </a:p>
        </p:txBody>
      </p:sp>
    </p:spTree>
    <p:extLst>
      <p:ext uri="{BB962C8B-B14F-4D97-AF65-F5344CB8AC3E}">
        <p14:creationId xmlns:p14="http://schemas.microsoft.com/office/powerpoint/2010/main" val="4390731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reasons Shawn will reassess this patient en route to the hospital?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often should he reassess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will Shawn look for, specifically, in this patient as he reassesses her condition?</a:t>
            </a:r>
          </a:p>
        </p:txBody>
      </p:sp>
    </p:spTree>
    <p:extLst>
      <p:ext uri="{BB962C8B-B14F-4D97-AF65-F5344CB8AC3E}">
        <p14:creationId xmlns:p14="http://schemas.microsoft.com/office/powerpoint/2010/main" val="20906777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Purposes of the Reassessment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lvl="0" eaLnBrk="0" fontAlgn="base" hangingPunct="0">
              <a:spcAft>
                <a:spcPct val="0"/>
              </a:spcAft>
              <a:buSzPts val="2400"/>
              <a:tabLst/>
            </a:pPr>
            <a:r>
              <a:rPr lang="en-US" altLang="en-US" sz="2400" dirty="0">
                <a:solidFill>
                  <a:srgbClr val="000000"/>
                </a:solidFill>
                <a:latin typeface="Arial (Body)"/>
                <a:ea typeface="ＭＳ Ｐゴシック"/>
              </a:rPr>
              <a:t>Reassessment is to determine change in the patient’s condition and assess the effectiveness of emergency </a:t>
            </a:r>
            <a:r>
              <a:rPr lang="en-US" altLang="en-US" sz="2400" dirty="0" smtClean="0">
                <a:solidFill>
                  <a:srgbClr val="000000"/>
                </a:solidFill>
                <a:latin typeface="Arial (Body)"/>
                <a:ea typeface="ＭＳ Ｐゴシック"/>
              </a:rPr>
              <a:t>care.</a:t>
            </a:r>
            <a:endParaRPr lang="en-US" altLang="en-US" sz="2400" dirty="0">
              <a:solidFill>
                <a:srgbClr val="000000"/>
              </a:solidFill>
              <a:latin typeface="Arial (Body)"/>
              <a:ea typeface="ＭＳ Ｐゴシック"/>
            </a:endParaRPr>
          </a:p>
          <a:p>
            <a:pPr lvl="0" eaLnBrk="0" fontAlgn="base" hangingPunct="0">
              <a:spcAft>
                <a:spcPct val="0"/>
              </a:spcAft>
              <a:buSzPts val="2400"/>
              <a:tabLst/>
            </a:pPr>
            <a:r>
              <a:rPr lang="en-US" altLang="en-US" sz="2400" dirty="0">
                <a:solidFill>
                  <a:srgbClr val="000000"/>
                </a:solidFill>
                <a:latin typeface="Arial (Body)"/>
                <a:ea typeface="ＭＳ Ｐゴシック"/>
              </a:rPr>
              <a:t>Reassessment is most often performed in the ambulance until care of the patient is transferred to hospital personnel.</a:t>
            </a:r>
          </a:p>
          <a:p>
            <a:pPr lvl="0" eaLnBrk="0" fontAlgn="base" hangingPunct="0">
              <a:spcAft>
                <a:spcPct val="0"/>
              </a:spcAft>
              <a:buSzPts val="2400"/>
              <a:tabLst/>
            </a:pPr>
            <a:r>
              <a:rPr lang="en-US" altLang="en-US" sz="2400" dirty="0">
                <a:solidFill>
                  <a:srgbClr val="000000"/>
                </a:solidFill>
                <a:latin typeface="Arial (Body)"/>
                <a:ea typeface="ＭＳ Ｐゴシック"/>
              </a:rPr>
              <a:t>If there is a delay in transport, reassessment begins at the scene.</a:t>
            </a:r>
          </a:p>
        </p:txBody>
      </p:sp>
    </p:spTree>
    <p:extLst>
      <p:ext uri="{BB962C8B-B14F-4D97-AF65-F5344CB8AC3E}">
        <p14:creationId xmlns:p14="http://schemas.microsoft.com/office/powerpoint/2010/main" val="231126777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Purposes of the Reassessment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lvl="0" eaLnBrk="0" fontAlgn="base" hangingPunct="0">
              <a:spcAft>
                <a:spcPct val="0"/>
              </a:spcAft>
              <a:buSzPts val="2400"/>
              <a:tabLst/>
            </a:pPr>
            <a:r>
              <a:rPr lang="en-US" altLang="en-US" sz="2400" dirty="0">
                <a:solidFill>
                  <a:srgbClr val="000000"/>
                </a:solidFill>
                <a:latin typeface="Arial (Body)"/>
                <a:ea typeface="ＭＳ Ｐゴシック"/>
              </a:rPr>
              <a:t>Follow the reassessment Process: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Intervene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a:t>
            </a:r>
          </a:p>
          <a:p>
            <a:pPr lvl="0" eaLnBrk="0" fontAlgn="base" hangingPunct="0">
              <a:spcAft>
                <a:spcPct val="0"/>
              </a:spcAft>
              <a:buSzPts val="2400"/>
              <a:tabLst/>
            </a:pPr>
            <a:r>
              <a:rPr lang="en-US" altLang="en-US" sz="2400" dirty="0">
                <a:solidFill>
                  <a:srgbClr val="000000"/>
                </a:solidFill>
                <a:latin typeface="Arial (Body)"/>
                <a:ea typeface="ＭＳ Ｐゴシック"/>
              </a:rPr>
              <a:t>Detect any change in condition.</a:t>
            </a:r>
          </a:p>
          <a:p>
            <a:pPr lvl="0" eaLnBrk="0" fontAlgn="base" hangingPunct="0">
              <a:spcAft>
                <a:spcPct val="0"/>
              </a:spcAft>
              <a:buSzPts val="2400"/>
              <a:tabLst/>
            </a:pPr>
            <a:r>
              <a:rPr lang="en-US" altLang="en-US" sz="2400" dirty="0">
                <a:solidFill>
                  <a:srgbClr val="000000"/>
                </a:solidFill>
                <a:latin typeface="Arial (Body)"/>
                <a:ea typeface="ＭＳ Ｐゴシック"/>
              </a:rPr>
              <a:t>Identify missed injuries or conditions.</a:t>
            </a:r>
          </a:p>
          <a:p>
            <a:pPr lvl="0" eaLnBrk="0" fontAlgn="base" hangingPunct="0">
              <a:spcAft>
                <a:spcPct val="0"/>
              </a:spcAft>
              <a:buSzPts val="2400"/>
              <a:tabLst/>
            </a:pPr>
            <a:r>
              <a:rPr lang="en-US" altLang="en-US" sz="2400" dirty="0">
                <a:solidFill>
                  <a:srgbClr val="000000"/>
                </a:solidFill>
                <a:latin typeface="Arial (Body)"/>
                <a:ea typeface="ＭＳ Ｐゴシック"/>
              </a:rPr>
              <a:t>Adjust emergency care, if necessary.</a:t>
            </a:r>
          </a:p>
        </p:txBody>
      </p:sp>
    </p:spTree>
    <p:extLst>
      <p:ext uri="{BB962C8B-B14F-4D97-AF65-F5344CB8AC3E}">
        <p14:creationId xmlns:p14="http://schemas.microsoft.com/office/powerpoint/2010/main" val="48208523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Click on the Response That Is Not a Basic Reason for Performing Reassessment</a:t>
            </a:r>
          </a:p>
        </p:txBody>
      </p:sp>
      <p:sp>
        <p:nvSpPr>
          <p:cNvPr id="3" name="Content Placeholder 2"/>
          <p:cNvSpPr>
            <a:spLocks noGrp="1"/>
          </p:cNvSpPr>
          <p:nvPr>
            <p:ph idx="1"/>
          </p:nvPr>
        </p:nvSpPr>
        <p:spPr>
          <a:xfrm>
            <a:off x="457199" y="1611090"/>
            <a:ext cx="8229600" cy="923299"/>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To gain information for continuous quality improvement purposes</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199" y="2717578"/>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3" action="ppaction://hlinksldjump"/>
              </a:rPr>
              <a:t>To detect changes in the </a:t>
            </a:r>
            <a:r>
              <a:rPr lang="en-US" altLang="en-US" sz="2400" kern="1200" dirty="0" smtClean="0">
                <a:solidFill>
                  <a:srgbClr val="000000"/>
                </a:solidFill>
                <a:latin typeface="Arial (Body)"/>
                <a:ea typeface="ＭＳ Ｐゴシック" panose="020B0600070205080204" pitchFamily="34" charset="-128"/>
                <a:hlinkClick r:id="rId3" action="ppaction://hlinksldjump"/>
              </a:rPr>
              <a:t>patient’s </a:t>
            </a:r>
            <a:r>
              <a:rPr lang="en-US" altLang="en-US" sz="2400" kern="1200" dirty="0">
                <a:solidFill>
                  <a:srgbClr val="000000"/>
                </a:solidFill>
                <a:latin typeface="Arial (Body)"/>
                <a:ea typeface="ＭＳ Ｐゴシック" panose="020B0600070205080204" pitchFamily="34" charset="-128"/>
                <a:hlinkClick r:id="rId3" action="ppaction://hlinksldjump"/>
              </a:rPr>
              <a:t>condition</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199" y="3455765"/>
            <a:ext cx="8229600" cy="923299"/>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4" action="ppaction://hlinksldjump"/>
              </a:rPr>
              <a:t>To identify any injuries or conditions missed during the initial primary and secondary assessments</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199" y="4511234"/>
            <a:ext cx="8229600" cy="923299"/>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5" action="ppaction://hlinksldjump"/>
              </a:rPr>
              <a:t>To gain information to make adjustments in emergency care</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50973267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Purposes of the Reassessment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086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Steps of the Reassessment</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Repeat the primary assessment.</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Reassess and record vital signs.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Repeat the secondary assessment for other complaints, injuries, or a change in the chief complaint.</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Check interventions.</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Note trends in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condition.</a:t>
            </a:r>
          </a:p>
        </p:txBody>
      </p:sp>
    </p:spTree>
    <p:extLst>
      <p:ext uri="{BB962C8B-B14F-4D97-AF65-F5344CB8AC3E}">
        <p14:creationId xmlns:p14="http://schemas.microsoft.com/office/powerpoint/2010/main" val="130542218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Repeat the Primary Assessment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778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Mental Status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Changes in speech pattern or appropriateness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Ability to obey commands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Glasgow Coma Scale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the Airway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Breathing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Oxygenation</a:t>
            </a:r>
          </a:p>
        </p:txBody>
      </p:sp>
    </p:spTree>
    <p:extLst>
      <p:ext uri="{BB962C8B-B14F-4D97-AF65-F5344CB8AC3E}">
        <p14:creationId xmlns:p14="http://schemas.microsoft.com/office/powerpoint/2010/main" val="187286377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Repeat the Primary Assessment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933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circulation.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 Pulse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Reassess/record pulse rate and quality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 the Skin and Capillary Refill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skin color changes.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Feel for changes in temperature/condition.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Reestablish Patient Priorities</a:t>
            </a:r>
          </a:p>
        </p:txBody>
      </p:sp>
    </p:spTree>
    <p:extLst>
      <p:ext uri="{BB962C8B-B14F-4D97-AF65-F5344CB8AC3E}">
        <p14:creationId xmlns:p14="http://schemas.microsoft.com/office/powerpoint/2010/main" val="19084529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Complete the Reassessment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 and record vital signs.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Repeat components of the secondary assessment for other complaints.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Check interventions.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Note trends in the patient’s condition.</a:t>
            </a:r>
          </a:p>
        </p:txBody>
      </p:sp>
    </p:spTree>
    <p:extLst>
      <p:ext uri="{BB962C8B-B14F-4D97-AF65-F5344CB8AC3E}">
        <p14:creationId xmlns:p14="http://schemas.microsoft.com/office/powerpoint/2010/main" val="821344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497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Whether the Patient Is Injured or Ill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Injured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Penetrating trauma is a force that pierces the skin and body tissues.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Blunt trauma is caused by a force that impacts the body but doesn’t penetrate it.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environment may offer clues that the patient is suffering from a medical problem.</a:t>
            </a:r>
          </a:p>
        </p:txBody>
      </p:sp>
    </p:spTree>
    <p:extLst>
      <p:ext uri="{BB962C8B-B14F-4D97-AF65-F5344CB8AC3E}">
        <p14:creationId xmlns:p14="http://schemas.microsoft.com/office/powerpoint/2010/main" val="421986519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13-7</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The Rapid Secondary Assessment for the Medical </a:t>
            </a:r>
            <a:r>
              <a:rPr lang="en-US" altLang="en-US" sz="2400" dirty="0" smtClean="0">
                <a:solidFill>
                  <a:srgbClr val="000000"/>
                </a:solidFill>
                <a:latin typeface="Arial (Body)"/>
                <a:ea typeface="ＭＳ Ｐゴシック"/>
              </a:rPr>
              <a:t>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2083538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Reassure the Patient as You Begin to Repeat the Primary Assessment</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An E M T makes eye contact with a patient secured to a stretcher in the back of an ambulance as he secures a finger clip to her right index f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546" y="1620669"/>
            <a:ext cx="6834909" cy="454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90003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Reassess Vital Signs</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the bell of his stethoscope to the patient’s inner arm under a blood pressure c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409" y="1521023"/>
            <a:ext cx="7031182" cy="467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8170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Repeat Appropriate Elements of the Physical Exam</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1" descr="The E M T presses stacked hands into the patient’s abdomen, around the straps of the stretcher and over her 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409" y="1590882"/>
            <a:ext cx="7031182" cy="46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7998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Check and Adjust Interventions as Necessary</a:t>
            </a:r>
          </a:p>
        </p:txBody>
      </p:sp>
      <p:pic>
        <p:nvPicPr>
          <p:cNvPr id="4" name="Picture 1" descr="The E M T reaches to the wall of the ambulance to turn a knob connected to tub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409" y="1616282"/>
            <a:ext cx="7031182" cy="46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35756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Record </a:t>
            </a:r>
            <a:r>
              <a:rPr lang="en-US" altLang="en-US" dirty="0">
                <a:latin typeface="Times New Roman" panose="02020603050405020304" pitchFamily="18" charset="0"/>
                <a:ea typeface="ＭＳ Ｐゴシック"/>
              </a:rPr>
              <a:t>Trends in the </a:t>
            </a:r>
            <a:r>
              <a:rPr lang="en-US" altLang="en-US" dirty="0" smtClean="0">
                <a:latin typeface="Times New Roman" panose="02020603050405020304" pitchFamily="18" charset="0"/>
                <a:ea typeface="ＭＳ Ｐゴシック"/>
              </a:rPr>
              <a:t>Patient’s </a:t>
            </a:r>
            <a:r>
              <a:rPr lang="en-US" altLang="en-US" dirty="0">
                <a:latin typeface="Times New Roman" panose="02020603050405020304" pitchFamily="18" charset="0"/>
                <a:ea typeface="ＭＳ Ｐゴシック"/>
              </a:rPr>
              <a:t>Condition</a:t>
            </a:r>
          </a:p>
        </p:txBody>
      </p:sp>
      <p:pic>
        <p:nvPicPr>
          <p:cNvPr id="4" name="Picture 1" descr="The E M T uses the touchpad of a tablet to input information while still in the back of the ambulance next to the pat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409" y="1605397"/>
            <a:ext cx="7031182" cy="46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65620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Conclusion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Shawn repeats the primary assessment, which reveals that the patient is still alert, and has a patent airway, adequate breathing, and adequate perfusion. He repeats vital signs and detects changes. The pulse is now 68 per minute, and the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is </a:t>
            </a:r>
            <a:r>
              <a:rPr lang="en-US" altLang="en-US" sz="2400" dirty="0">
                <a:solidFill>
                  <a:srgbClr val="000000"/>
                </a:solidFill>
                <a:latin typeface="Arial (Body)"/>
                <a:ea typeface="ＭＳ Ｐゴシック"/>
              </a:rPr>
              <a:t>178/90. Respirations are 16, and there has been no change in the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5177070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Conclusion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74493"/>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Shawn repeats a neurological examination, and finds no change in the pupils, but notices weakness on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right side, which was not present initially.</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Shawn is concerned with these findings, and notifies his partner, as well as reporting the changes to the receiving </a:t>
            </a:r>
            <a:r>
              <a:rPr lang="en-US" altLang="en-US" sz="2400" dirty="0" smtClean="0">
                <a:solidFill>
                  <a:srgbClr val="000000"/>
                </a:solidFill>
                <a:latin typeface="Arial (Body)"/>
                <a:ea typeface="ＭＳ Ｐゴシック"/>
              </a:rPr>
              <a:t>hospital.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7938070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3 Conclusion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At the receiving hospital, the physician thanks Shawn for his update, saying that it increased their level of concern and helped them prepare to immediately treat the patient when she </a:t>
            </a:r>
            <a:r>
              <a:rPr lang="en-US" altLang="en-US" sz="2400" dirty="0" smtClean="0">
                <a:solidFill>
                  <a:srgbClr val="000000"/>
                </a:solidFill>
                <a:latin typeface="Arial (Body)"/>
                <a:ea typeface="ＭＳ Ｐゴシック"/>
              </a:rPr>
              <a:t>arrived.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9780467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 assessment provides the foundation for patient care decisions.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patient assessment process consists of scene size-up, primary assessment, secondary assessment, and reassessment.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purpose of the primary assessment is to find and intervene immediately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2636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As You Form Your General Impression, Categorize the Patient as Being </a:t>
            </a:r>
            <a:r>
              <a:rPr lang="en-US" altLang="en-US" sz="2800" dirty="0" smtClean="0">
                <a:latin typeface="Times New Roman" panose="02020603050405020304" pitchFamily="18" charset="0"/>
                <a:cs typeface="Times New Roman" panose="02020603050405020304" pitchFamily="18" charset="0"/>
              </a:rPr>
              <a:t>Injured—a </a:t>
            </a:r>
            <a:r>
              <a:rPr lang="en-US" altLang="en-US" sz="2800" dirty="0">
                <a:latin typeface="Times New Roman" panose="02020603050405020304" pitchFamily="18" charset="0"/>
                <a:cs typeface="Times New Roman" panose="02020603050405020304" pitchFamily="18" charset="0"/>
              </a:rPr>
              <a:t>Trauma Patient or Ill—a Medical Patient</a:t>
            </a:r>
            <a:r>
              <a:rPr lang="en-US" sz="2800" dirty="0" smtClean="0"/>
              <a:t> </a:t>
            </a:r>
            <a:r>
              <a:rPr lang="en-US" altLang="en-US" sz="2000" b="0" dirty="0" smtClean="0">
                <a:solidFill>
                  <a:schemeClr val="tx2"/>
                </a:solidFill>
                <a:latin typeface="Times New Roman" panose="02020603050405020304" pitchFamily="18" charset="0"/>
                <a:ea typeface="ＭＳ Ｐゴシック"/>
              </a:rPr>
              <a:t>(1 </a:t>
            </a:r>
            <a:r>
              <a:rPr lang="en-US" altLang="en-US" sz="2000" b="0" dirty="0">
                <a:solidFill>
                  <a:schemeClr val="tx2"/>
                </a:solidFill>
                <a:latin typeface="Times New Roman" panose="02020603050405020304" pitchFamily="18" charset="0"/>
                <a:ea typeface="ＭＳ Ｐゴシック"/>
              </a:rPr>
              <a:t>of 2)</a:t>
            </a:r>
            <a:endParaRPr lang="en-US" altLang="en-US" sz="2000" b="0" dirty="0">
              <a:latin typeface="Times New Roman" panose="02020603050405020304" pitchFamily="18" charset="0"/>
              <a:ea typeface="ＭＳ Ｐゴシック"/>
            </a:endParaRPr>
          </a:p>
        </p:txBody>
      </p:sp>
      <p:pic>
        <p:nvPicPr>
          <p:cNvPr id="4" name="Picture 2" descr="2 E M T’s kneel beside a patient lying recumbent, clutching his abdomen, which has a large blood stain, leaking blood onto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2" y="1745493"/>
            <a:ext cx="7481455" cy="436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00958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929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secondary assessment is performed to find problems in addition to those that may be identified in the primary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approach to the secondary assessment is based on whether the problem is trauma or medical, and on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condition.</a:t>
            </a:r>
          </a:p>
        </p:txBody>
      </p:sp>
    </p:spTree>
    <p:extLst>
      <p:ext uri="{BB962C8B-B14F-4D97-AF65-F5344CB8AC3E}">
        <p14:creationId xmlns:p14="http://schemas.microsoft.com/office/powerpoint/2010/main" val="22797950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Unstable trauma patients and unresponsive medical patients receive a rapid secondary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Stable trauma patients and responsive medical patients receive a modified secondary assessment.</a:t>
            </a:r>
          </a:p>
        </p:txBody>
      </p:sp>
    </p:spTree>
    <p:extLst>
      <p:ext uri="{BB962C8B-B14F-4D97-AF65-F5344CB8AC3E}">
        <p14:creationId xmlns:p14="http://schemas.microsoft.com/office/powerpoint/2010/main" val="218485371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5289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Reassessment is performed on all patients for three reasons: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detect changes in condition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identify missed injuries or conditions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 adjust emergency care as needed</a:t>
            </a:r>
          </a:p>
        </p:txBody>
      </p:sp>
    </p:spTree>
    <p:extLst>
      <p:ext uri="{BB962C8B-B14F-4D97-AF65-F5344CB8AC3E}">
        <p14:creationId xmlns:p14="http://schemas.microsoft.com/office/powerpoint/2010/main" val="405155170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steps of reassessment 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Repeat the 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 vital signs.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Repeat the secondary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Check interventions.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Note trends in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condition.</a:t>
            </a:r>
          </a:p>
        </p:txBody>
      </p:sp>
    </p:spTree>
    <p:extLst>
      <p:ext uri="{BB962C8B-B14F-4D97-AF65-F5344CB8AC3E}">
        <p14:creationId xmlns:p14="http://schemas.microsoft.com/office/powerpoint/2010/main" val="45933788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3293179"/>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 purpose of the primary assessment is to assess the airway, breathing, oxygenation, and circulation to find and intervene in any immediate threat to life. To complete the primary assessment, form a general impression of the patient, assess the level of consciousness, airway, breathing, and circulation; and establish patient </a:t>
            </a:r>
            <a:r>
              <a:rPr lang="en-US" altLang="en-US" sz="2400" kern="1200" dirty="0" smtClean="0">
                <a:solidFill>
                  <a:srgbClr val="000000"/>
                </a:solidFill>
                <a:latin typeface="Arial (Body)"/>
                <a:ea typeface="ＭＳ Ｐゴシック" panose="020B0600070205080204" pitchFamily="34" charset="-128"/>
              </a:rPr>
              <a:t>priorities.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52041120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070429"/>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Baseline vital signs are not part of the primary assessment.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06871253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433286"/>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 goal of the primary assessment is not to find all injuries or signs of illness that the patient may have.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70803892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433286"/>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 need for additional resources is assessed in the scene size-up, prior to performing a primary assessment.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893789174"/>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476829"/>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When a pedestrian or bicyclist is struck by a vehicle, it is considered a significant mechanism of injury.</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23048842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(4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825171"/>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Passenger compartment intrusion indicates a significant mechanism of injury when it is greater than 12 inches at the </a:t>
            </a:r>
            <a:r>
              <a:rPr lang="en-US" altLang="en-US" sz="2400" kern="1200" dirty="0" smtClean="0">
                <a:solidFill>
                  <a:srgbClr val="000000"/>
                </a:solidFill>
                <a:latin typeface="Arial (Body)"/>
                <a:ea typeface="ＭＳ Ｐゴシック" panose="020B0600070205080204" pitchFamily="34" charset="-128"/>
              </a:rPr>
              <a:t>occupant’s </a:t>
            </a:r>
            <a:r>
              <a:rPr lang="en-US" altLang="en-US" sz="2400" kern="1200" dirty="0">
                <a:solidFill>
                  <a:srgbClr val="000000"/>
                </a:solidFill>
                <a:latin typeface="Arial (Body)"/>
                <a:ea typeface="ＭＳ Ｐゴシック" panose="020B0600070205080204" pitchFamily="34" charset="-128"/>
              </a:rPr>
              <a:t>site, or greater than 18 inches at any site.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903433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As You Form Your General Impression, Categorize the Patient as Being Injured—a Trauma Patient or Ill—a Medical </a:t>
            </a:r>
            <a:r>
              <a:rPr lang="en-US" altLang="en-US" sz="2800" dirty="0" smtClean="0">
                <a:latin typeface="Times New Roman" panose="02020603050405020304" pitchFamily="18" charset="0"/>
                <a:cs typeface="Times New Roman" panose="02020603050405020304" pitchFamily="18" charset="0"/>
              </a:rPr>
              <a:t>Patient</a:t>
            </a:r>
            <a:r>
              <a:rPr lang="en-US" altLang="en-US" sz="2800" dirty="0" smtClean="0">
                <a:solidFill>
                  <a:schemeClr val="tx2"/>
                </a:solidFill>
                <a:latin typeface="Times New Roman" panose="02020603050405020304" pitchFamily="18" charset="0"/>
                <a:ea typeface="ＭＳ Ｐゴシック"/>
              </a:rPr>
              <a:t> </a:t>
            </a:r>
            <a:r>
              <a:rPr lang="en-US" altLang="en-US" sz="2000" b="0" dirty="0" smtClean="0">
                <a:solidFill>
                  <a:schemeClr val="tx2"/>
                </a:solidFill>
                <a:latin typeface="Times New Roman" panose="02020603050405020304" pitchFamily="18" charset="0"/>
                <a:ea typeface="ＭＳ Ｐゴシック"/>
              </a:rPr>
              <a:t>(2 </a:t>
            </a:r>
            <a:r>
              <a:rPr lang="en-US" altLang="en-US" sz="2000" b="0" dirty="0">
                <a:solidFill>
                  <a:schemeClr val="tx2"/>
                </a:solidFill>
                <a:latin typeface="Times New Roman" panose="02020603050405020304" pitchFamily="18" charset="0"/>
                <a:ea typeface="ＭＳ Ｐゴシック"/>
              </a:rPr>
              <a:t>of 2)</a:t>
            </a:r>
          </a:p>
        </p:txBody>
      </p:sp>
      <p:pic>
        <p:nvPicPr>
          <p:cNvPr id="3" name="Picture 2" descr="2 E M T’s enter a bedroom, observing an elderly man, seated upright but unconscious in bed."/>
          <p:cNvPicPr>
            <a:picLocks noChangeAspect="1"/>
          </p:cNvPicPr>
          <p:nvPr/>
        </p:nvPicPr>
        <p:blipFill>
          <a:blip r:embed="rId3"/>
          <a:stretch>
            <a:fillRect/>
          </a:stretch>
        </p:blipFill>
        <p:spPr>
          <a:xfrm>
            <a:off x="1022524" y="1663216"/>
            <a:ext cx="7040888" cy="4692710"/>
          </a:xfrm>
          <a:prstGeom prst="rect">
            <a:avLst/>
          </a:prstGeom>
        </p:spPr>
      </p:pic>
    </p:spTree>
    <p:extLst>
      <p:ext uri="{BB962C8B-B14F-4D97-AF65-F5344CB8AC3E}">
        <p14:creationId xmlns:p14="http://schemas.microsoft.com/office/powerpoint/2010/main" val="38515535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(5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825171"/>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Penetrating trauma is considered a significant mechanism of injury when it affects the head, neck, torso, or extremities above the elbows or knees.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824987719"/>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(6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1796143"/>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fall is considered a significant mechanism of injury when it is from a height of greater than 20 feet in an adult, or 10 feet or two to three times the </a:t>
            </a:r>
            <a:r>
              <a:rPr lang="en-US" altLang="en-US" sz="2400" kern="1200" dirty="0" smtClean="0">
                <a:solidFill>
                  <a:srgbClr val="000000"/>
                </a:solidFill>
                <a:latin typeface="Arial (Body)"/>
                <a:ea typeface="ＭＳ Ｐゴシック" panose="020B0600070205080204" pitchFamily="34" charset="-128"/>
              </a:rPr>
              <a:t>patient’s </a:t>
            </a:r>
            <a:r>
              <a:rPr lang="en-US" altLang="en-US" sz="2400" kern="1200" dirty="0">
                <a:solidFill>
                  <a:srgbClr val="000000"/>
                </a:solidFill>
                <a:latin typeface="Arial (Body)"/>
                <a:ea typeface="ＭＳ Ｐゴシック" panose="020B0600070205080204" pitchFamily="34" charset="-128"/>
              </a:rPr>
              <a:t>height in a child.</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73504380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574800"/>
            <a:ext cx="8229600" cy="2547257"/>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There are three basic purposes of reassessment: To detect changes in the </a:t>
            </a:r>
            <a:r>
              <a:rPr lang="en-US" altLang="en-US" sz="2400" kern="1200" dirty="0" smtClean="0">
                <a:solidFill>
                  <a:srgbClr val="000000"/>
                </a:solidFill>
                <a:latin typeface="Arial (Body)"/>
                <a:ea typeface="ＭＳ Ｐゴシック" panose="020B0600070205080204" pitchFamily="34" charset="-128"/>
              </a:rPr>
              <a:t>patient’s </a:t>
            </a:r>
            <a:r>
              <a:rPr lang="en-US" altLang="en-US" sz="2400" kern="1200" dirty="0">
                <a:solidFill>
                  <a:srgbClr val="000000"/>
                </a:solidFill>
                <a:latin typeface="Arial (Body)"/>
                <a:ea typeface="ＭＳ Ｐゴシック" panose="020B0600070205080204" pitchFamily="34" charset="-128"/>
              </a:rPr>
              <a:t>condition, to identify injuries or conditions that were missed, and to make adjustments to emergency care. Collecting data for </a:t>
            </a:r>
            <a:r>
              <a:rPr lang="en-US" altLang="en-US" sz="2400" kern="1200" dirty="0" smtClean="0">
                <a:solidFill>
                  <a:srgbClr val="000000"/>
                </a:solidFill>
                <a:latin typeface="Arial (Body)"/>
                <a:ea typeface="ＭＳ Ｐゴシック" panose="020B0600070205080204" pitchFamily="34" charset="-128"/>
              </a:rPr>
              <a:t>C</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Q</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I is </a:t>
            </a:r>
            <a:r>
              <a:rPr lang="en-US" altLang="en-US" sz="2400" kern="1200" dirty="0">
                <a:solidFill>
                  <a:srgbClr val="000000"/>
                </a:solidFill>
                <a:latin typeface="Arial (Body)"/>
                <a:ea typeface="ＭＳ Ｐゴシック" panose="020B0600070205080204" pitchFamily="34" charset="-128"/>
              </a:rPr>
              <a:t>not one of the basic purposes.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19678813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(7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795463"/>
            <a:ext cx="8229600" cy="142670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Detecting changes in the </a:t>
            </a:r>
            <a:r>
              <a:rPr lang="en-US" altLang="en-US" sz="2400" kern="1200" dirty="0" smtClean="0">
                <a:solidFill>
                  <a:srgbClr val="000000"/>
                </a:solidFill>
                <a:latin typeface="Arial (Body)"/>
                <a:ea typeface="ＭＳ Ｐゴシック" panose="020B0600070205080204" pitchFamily="34" charset="-128"/>
              </a:rPr>
              <a:t>patient’s </a:t>
            </a:r>
            <a:r>
              <a:rPr lang="en-US" altLang="en-US" sz="2400" kern="1200" dirty="0">
                <a:solidFill>
                  <a:srgbClr val="000000"/>
                </a:solidFill>
                <a:latin typeface="Arial (Body)"/>
                <a:ea typeface="ＭＳ Ｐゴシック" panose="020B0600070205080204" pitchFamily="34" charset="-128"/>
              </a:rPr>
              <a:t>condition is one of the three basic reasons for performing reassessment.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206211154"/>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(8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795463"/>
            <a:ext cx="8229600" cy="1789566"/>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Identifying injuries or conditions missed in the initial primary and secondary assessment is one of the three basic reasons for performing reassessment.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3245282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(9 of 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795463"/>
            <a:ext cx="8229600" cy="1397680"/>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Making adjustments to emergency care is one of the three basic reasons for performing reassessment.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901163506"/>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86914"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369751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Obtain the Chief Complaint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chief complaint is the reason why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was </a:t>
            </a:r>
            <a:r>
              <a:rPr lang="en-US" altLang="en-US" sz="2400" dirty="0">
                <a:solidFill>
                  <a:srgbClr val="000000"/>
                </a:solidFill>
                <a:latin typeface="Arial (Body)"/>
                <a:ea typeface="ＭＳ Ｐゴシック"/>
              </a:rPr>
              <a:t>called.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Don’t assume that the original complaint is the true chief complaint.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Trauma patients may have an observable chief complaint.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is important to obtain the chief complaint from a medical patient.</a:t>
            </a:r>
          </a:p>
        </p:txBody>
      </p:sp>
    </p:spTree>
    <p:extLst>
      <p:ext uri="{BB962C8B-B14F-4D97-AF65-F5344CB8AC3E}">
        <p14:creationId xmlns:p14="http://schemas.microsoft.com/office/powerpoint/2010/main" val="1154819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a:latin typeface="Times New Roman" panose="02020603050405020304" pitchFamily="18" charset="0"/>
                <a:ea typeface="ＭＳ Ｐゴシック"/>
              </a:rPr>
              <a:t>Table 13-2 Immediate Life Threats That May Be Obvious During the General Impression</a:t>
            </a:r>
          </a:p>
        </p:txBody>
      </p:sp>
      <p:sp>
        <p:nvSpPr>
          <p:cNvPr id="3" name="Text Placeholder 2"/>
          <p:cNvSpPr>
            <a:spLocks noGrp="1"/>
          </p:cNvSpPr>
          <p:nvPr>
            <p:ph type="body" idx="1"/>
          </p:nvPr>
        </p:nvSpPr>
        <p:spPr>
          <a:xfrm>
            <a:off x="457200" y="1600200"/>
            <a:ext cx="8229600" cy="4742543"/>
          </a:xfrm>
        </p:spPr>
        <p:txBody>
          <a:bodyPr/>
          <a:lstStyle/>
          <a:p>
            <a:pPr marL="0" indent="0">
              <a:buNone/>
            </a:pPr>
            <a:r>
              <a:rPr lang="en-US" sz="2200" dirty="0">
                <a:latin typeface="+mn-lt"/>
              </a:rPr>
              <a:t>The following are life threats that require immediate </a:t>
            </a:r>
            <a:r>
              <a:rPr lang="en-US" sz="2200" dirty="0" smtClean="0">
                <a:latin typeface="+mn-lt"/>
              </a:rPr>
              <a:t>management if </a:t>
            </a:r>
            <a:r>
              <a:rPr lang="en-US" sz="2200" dirty="0">
                <a:latin typeface="+mn-lt"/>
              </a:rPr>
              <a:t>found during formation of the general impression:</a:t>
            </a:r>
          </a:p>
          <a:p>
            <a:r>
              <a:rPr lang="en-US" sz="2200" dirty="0" smtClean="0">
                <a:latin typeface="+mn-lt"/>
              </a:rPr>
              <a:t>An </a:t>
            </a:r>
            <a:r>
              <a:rPr lang="en-US" sz="2200" dirty="0">
                <a:latin typeface="+mn-lt"/>
              </a:rPr>
              <a:t>airway that is compromised by blood, vomitus, </a:t>
            </a:r>
            <a:r>
              <a:rPr lang="en-US" sz="2200" dirty="0" smtClean="0">
                <a:latin typeface="+mn-lt"/>
              </a:rPr>
              <a:t>secretions, the </a:t>
            </a:r>
            <a:r>
              <a:rPr lang="en-US" sz="2200" dirty="0">
                <a:latin typeface="+mn-lt"/>
              </a:rPr>
              <a:t>tongue, bone, teeth, or other substances </a:t>
            </a:r>
            <a:r>
              <a:rPr lang="en-US" sz="2200" dirty="0" smtClean="0">
                <a:latin typeface="+mn-lt"/>
              </a:rPr>
              <a:t>or objects</a:t>
            </a:r>
            <a:endParaRPr lang="en-US" sz="2200" dirty="0">
              <a:latin typeface="+mn-lt"/>
            </a:endParaRPr>
          </a:p>
          <a:p>
            <a:r>
              <a:rPr lang="en-US" sz="2200" dirty="0" smtClean="0">
                <a:latin typeface="+mn-lt"/>
              </a:rPr>
              <a:t>Obvious </a:t>
            </a:r>
            <a:r>
              <a:rPr lang="en-US" sz="2200" dirty="0">
                <a:latin typeface="+mn-lt"/>
              </a:rPr>
              <a:t>open wounds to the chest</a:t>
            </a:r>
          </a:p>
          <a:p>
            <a:r>
              <a:rPr lang="en-US" sz="2200" dirty="0" smtClean="0">
                <a:latin typeface="+mn-lt"/>
              </a:rPr>
              <a:t>Paradoxical </a:t>
            </a:r>
            <a:r>
              <a:rPr lang="en-US" sz="2200" dirty="0">
                <a:latin typeface="+mn-lt"/>
              </a:rPr>
              <a:t>movement of a segment of the chest (</a:t>
            </a:r>
            <a:r>
              <a:rPr lang="en-US" sz="2200" dirty="0" smtClean="0">
                <a:latin typeface="+mn-lt"/>
              </a:rPr>
              <a:t>inward movement </a:t>
            </a:r>
            <a:r>
              <a:rPr lang="en-US" sz="2200" dirty="0">
                <a:latin typeface="+mn-lt"/>
              </a:rPr>
              <a:t>on inhalation and outward movement </a:t>
            </a:r>
            <a:r>
              <a:rPr lang="en-US" sz="2200" dirty="0" smtClean="0">
                <a:latin typeface="+mn-lt"/>
              </a:rPr>
              <a:t>on exhalation</a:t>
            </a:r>
            <a:r>
              <a:rPr lang="en-US" sz="2200" dirty="0">
                <a:latin typeface="+mn-lt"/>
              </a:rPr>
              <a:t>)</a:t>
            </a:r>
          </a:p>
          <a:p>
            <a:r>
              <a:rPr lang="en-US" sz="2200" dirty="0" smtClean="0">
                <a:latin typeface="+mn-lt"/>
              </a:rPr>
              <a:t>Major </a:t>
            </a:r>
            <a:r>
              <a:rPr lang="en-US" sz="2200" dirty="0">
                <a:latin typeface="+mn-lt"/>
              </a:rPr>
              <a:t>bleeding (steady flow or spurting)</a:t>
            </a:r>
          </a:p>
          <a:p>
            <a:r>
              <a:rPr lang="en-US" sz="2200" dirty="0" smtClean="0">
                <a:latin typeface="+mn-lt"/>
              </a:rPr>
              <a:t>Unresponsive </a:t>
            </a:r>
            <a:r>
              <a:rPr lang="en-US" sz="2200" dirty="0">
                <a:latin typeface="+mn-lt"/>
              </a:rPr>
              <a:t>with no breathing or no normal </a:t>
            </a:r>
            <a:r>
              <a:rPr lang="en-US" sz="2200" dirty="0" smtClean="0">
                <a:latin typeface="+mn-lt"/>
              </a:rPr>
              <a:t>breathing (agonal </a:t>
            </a:r>
            <a:r>
              <a:rPr lang="en-US" sz="2200" dirty="0">
                <a:latin typeface="+mn-lt"/>
              </a:rPr>
              <a:t>or gasping breaths)</a:t>
            </a:r>
          </a:p>
        </p:txBody>
      </p:sp>
    </p:spTree>
    <p:extLst>
      <p:ext uri="{BB962C8B-B14F-4D97-AF65-F5344CB8AC3E}">
        <p14:creationId xmlns:p14="http://schemas.microsoft.com/office/powerpoint/2010/main" val="3260145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Setting the Stage</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Stable/Unstable Trauma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Responsive/Unresponsive Medical Patient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67169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497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Identify Immediate Life Threats During the General Impression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Cardiac arrest must be recognized immediately.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Begin immediate chest compressions.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the airway and provide ventilation.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an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3746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497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you suspect a spinal injury, establish manual in-line stabilization.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In-line 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 one hand on each side of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head.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Bring the head into an in-line position.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Place the head in a neutral position.</a:t>
            </a:r>
          </a:p>
        </p:txBody>
      </p:sp>
    </p:spTree>
    <p:extLst>
      <p:ext uri="{BB962C8B-B14F-4D97-AF65-F5344CB8AC3E}">
        <p14:creationId xmlns:p14="http://schemas.microsoft.com/office/powerpoint/2010/main" val="3758377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Establish Manual In-Line Stabilization If Spinal Injury Is </a:t>
            </a:r>
            <a:r>
              <a:rPr lang="en-US" altLang="en-US" dirty="0" smtClean="0">
                <a:latin typeface="Times New Roman" panose="02020603050405020304" pitchFamily="18" charset="0"/>
                <a:cs typeface="Times New Roman" panose="02020603050405020304" pitchFamily="18" charset="0"/>
              </a:rPr>
              <a:t>Suspected</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2 E M T’s kneel beside a patient lying supine. 1 E M T places a hand on either side of the patient’s head, stabilizing it in a neutral position. The other E M T inspects the patient’s che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2" y="1646545"/>
            <a:ext cx="7481455" cy="453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192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30457"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3475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Perform Spine Motion Restriction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Self-restriction procedure is as follows: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the patient to bring his head and neck in line with his umbilicus.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him to keep his toes in line with his nose and navel.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Instruct the patient not to move his head or neck until given further instruction.</a:t>
            </a:r>
          </a:p>
        </p:txBody>
      </p:sp>
    </p:spTree>
    <p:extLst>
      <p:ext uri="{BB962C8B-B14F-4D97-AF65-F5344CB8AC3E}">
        <p14:creationId xmlns:p14="http://schemas.microsoft.com/office/powerpoint/2010/main" val="3265065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59486"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Form a General Impression of the Patient </a:t>
            </a:r>
            <a:r>
              <a:rPr lang="en-US" sz="2000" b="0" dirty="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096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Position the Patient for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necessary, logroll the patient after quickly checking the posterior body.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in-line stabilization if spinal injury is possible.</a:t>
            </a:r>
          </a:p>
        </p:txBody>
      </p:sp>
    </p:spTree>
    <p:extLst>
      <p:ext uri="{BB962C8B-B14F-4D97-AF65-F5344CB8AC3E}">
        <p14:creationId xmlns:p14="http://schemas.microsoft.com/office/powerpoint/2010/main" val="3494175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13-1</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Logrolling from a Prone to a Supine Position When Spinal Injury Is </a:t>
            </a:r>
            <a:r>
              <a:rPr lang="en-US" altLang="en-US" sz="2400" dirty="0" smtClean="0">
                <a:solidFill>
                  <a:srgbClr val="000000"/>
                </a:solidFill>
                <a:latin typeface="Arial (Body)"/>
                <a:ea typeface="ＭＳ Ｐゴシック"/>
              </a:rPr>
              <a:t>Suspected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114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41657" cy="1097279"/>
          </a:xfrm>
        </p:spPr>
        <p:txBody>
          <a:bodyPr tIns="91425">
            <a:noAutofit/>
          </a:bodyPr>
          <a:lstStyle/>
          <a:p>
            <a:pPr lvl="0" eaLnBrk="0" fontAlgn="base" hangingPunct="0">
              <a:spcBef>
                <a:spcPct val="0"/>
              </a:spcBef>
              <a:spcAft>
                <a:spcPct val="0"/>
              </a:spcAft>
              <a:buClrTx/>
            </a:pPr>
            <a:r>
              <a:rPr lang="en-US" altLang="en-US" sz="3200" dirty="0">
                <a:latin typeface="Times New Roman" panose="02020603050405020304" pitchFamily="18" charset="0"/>
                <a:cs typeface="Times New Roman" panose="02020603050405020304" pitchFamily="18" charset="0"/>
              </a:rPr>
              <a:t>A Rescuer at the </a:t>
            </a:r>
            <a:r>
              <a:rPr lang="en-US" altLang="en-US" sz="3200" dirty="0" smtClean="0">
                <a:latin typeface="Times New Roman" panose="02020603050405020304" pitchFamily="18" charset="0"/>
                <a:cs typeface="Times New Roman" panose="02020603050405020304" pitchFamily="18" charset="0"/>
              </a:rPr>
              <a:t>Patient’s </a:t>
            </a:r>
            <a:r>
              <a:rPr lang="en-US" altLang="en-US" sz="3200" dirty="0">
                <a:latin typeface="Times New Roman" panose="02020603050405020304" pitchFamily="18" charset="0"/>
                <a:cs typeface="Times New Roman" panose="02020603050405020304" pitchFamily="18" charset="0"/>
              </a:rPr>
              <a:t>Head Establishes and Maintains Manual In-Line Spinal </a:t>
            </a:r>
            <a:r>
              <a:rPr lang="en-US" altLang="en-US" sz="3200" dirty="0" smtClean="0">
                <a:latin typeface="Times New Roman" panose="02020603050405020304" pitchFamily="18" charset="0"/>
                <a:cs typeface="Times New Roman" panose="02020603050405020304" pitchFamily="18" charset="0"/>
              </a:rPr>
              <a:t>Stabilization</a:t>
            </a:r>
            <a:endParaRPr lang="en-US" altLang="en-US" sz="320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1244600"/>
          </a:xfrm>
        </p:spPr>
        <p:txBody>
          <a:bodyPr/>
          <a:lstStyle/>
          <a:p>
            <a:pPr marL="0" indent="0">
              <a:buNone/>
            </a:pPr>
            <a:r>
              <a:rPr lang="en-US" altLang="en-US" sz="2000" dirty="0" smtClean="0">
                <a:latin typeface="+mn-lt"/>
                <a:cs typeface="Times New Roman" panose="02020603050405020304" pitchFamily="18" charset="0"/>
              </a:rPr>
              <a:t>A backboard is placed alongside the patient, and two other rescuers kneel on it. One grasps the patient’s shoulder and hip; the other grasps the patient’s thigh and ankle.</a:t>
            </a:r>
            <a:endParaRPr lang="en-US" sz="2000" dirty="0">
              <a:latin typeface="+mn-lt"/>
            </a:endParaRPr>
          </a:p>
        </p:txBody>
      </p:sp>
      <p:pic>
        <p:nvPicPr>
          <p:cNvPr id="4" name="Picture 1" descr="2 E M T’s kneel on a backboard along the side of a prostrate patient, holding the patient at the ankles, hips and shoulder. 1 E M T kneels at the patient’s head while holding the patient’s head stable to restrict spine motion. The E M T at the patient’s head places one hand under the patient’s forehead and the other on back of the patient’s head, with no arm obstructions that may limit his ability to roll the patient while maintaining in-line stabiliz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245" y="3131466"/>
            <a:ext cx="7481455" cy="302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0586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On the Command of the Rescuer at the Head, the Patient Is Rolled up Against the Thighs of the Kneeling Rescuers</a:t>
            </a:r>
            <a:endParaRPr lang="en-US" altLang="en-US" sz="300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0"/>
            <a:ext cx="8229600" cy="1025013"/>
          </a:xfrm>
        </p:spPr>
        <p:txBody>
          <a:bodyPr/>
          <a:lstStyle/>
          <a:p>
            <a:pPr marL="0" indent="0">
              <a:buNone/>
            </a:pPr>
            <a:r>
              <a:rPr lang="en-US" altLang="en-US" sz="2000" dirty="0">
                <a:latin typeface="+mn-lt"/>
                <a:cs typeface="Times New Roman" panose="02020603050405020304" pitchFamily="18" charset="0"/>
              </a:rPr>
              <a:t>The rescuer who is grasping the </a:t>
            </a:r>
            <a:r>
              <a:rPr lang="en-US" altLang="en-US" sz="2000" dirty="0" smtClean="0">
                <a:latin typeface="+mn-lt"/>
                <a:cs typeface="Times New Roman" panose="02020603050405020304" pitchFamily="18" charset="0"/>
              </a:rPr>
              <a:t>patient’s </a:t>
            </a:r>
            <a:r>
              <a:rPr lang="en-US" altLang="en-US" sz="2000" dirty="0">
                <a:latin typeface="+mn-lt"/>
                <a:cs typeface="Times New Roman" panose="02020603050405020304" pitchFamily="18" charset="0"/>
              </a:rPr>
              <a:t>thigh and ankle makes sure that the legs are slightly raised off the floor to keep them aligned with the spine as the patient is turned.</a:t>
            </a:r>
            <a:endParaRPr lang="en-US" sz="2000" dirty="0">
              <a:latin typeface="+mn-lt"/>
            </a:endParaRPr>
          </a:p>
        </p:txBody>
      </p:sp>
      <p:pic>
        <p:nvPicPr>
          <p:cNvPr id="6" name="Picture 1" descr="The E M T’s complete the roll, placing the patient supine on the backboard. The E M T at the patient’s head holds the patient’s head facing up with hands flat against the patient’s ea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286" y="2912763"/>
            <a:ext cx="7261427" cy="333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118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The Patient Is Then Rolled into the Supine Position on the Backboard. </a:t>
            </a:r>
            <a:r>
              <a:rPr lang="en-US" altLang="en-US" sz="2800" dirty="0" smtClean="0">
                <a:latin typeface="Times New Roman" panose="02020603050405020304" pitchFamily="18" charset="0"/>
                <a:cs typeface="Times New Roman" panose="02020603050405020304" pitchFamily="18" charset="0"/>
              </a:rPr>
              <a:t>The </a:t>
            </a:r>
            <a:r>
              <a:rPr lang="en-US" altLang="en-US" sz="2800" dirty="0">
                <a:latin typeface="Times New Roman" panose="02020603050405020304" pitchFamily="18" charset="0"/>
                <a:cs typeface="Times New Roman" panose="02020603050405020304" pitchFamily="18" charset="0"/>
              </a:rPr>
              <a:t>Rescuer at the Head Maintains In-Line Spinal Stabilization at the Head</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The 3 E M T’s roll the patient to a recumbent position. The E M T at the patient’s lower end holds the patient’s legs slightly apart. The E M T at the patient’s head keeps patient’s neck and head steady and spine straigh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338" y="2325941"/>
            <a:ext cx="6801323" cy="334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805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“What </a:t>
            </a:r>
            <a:r>
              <a:rPr lang="en-US" altLang="en-US" sz="2400" dirty="0">
                <a:solidFill>
                  <a:srgbClr val="000000"/>
                </a:solidFill>
                <a:latin typeface="Arial (Body)"/>
                <a:ea typeface="ＭＳ Ｐゴシック"/>
              </a:rPr>
              <a:t>happened</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asks Della as they quickly walk around the side of the </a:t>
            </a:r>
            <a:r>
              <a:rPr lang="en-US" altLang="en-US" sz="2400" dirty="0" smtClean="0">
                <a:solidFill>
                  <a:srgbClr val="000000"/>
                </a:solidFill>
                <a:latin typeface="Arial (Body)"/>
                <a:ea typeface="ＭＳ Ｐゴシック"/>
              </a:rPr>
              <a:t>house.</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“My </a:t>
            </a:r>
            <a:r>
              <a:rPr lang="en-US" altLang="en-US" sz="2400" dirty="0">
                <a:solidFill>
                  <a:srgbClr val="000000"/>
                </a:solidFill>
                <a:latin typeface="Arial (Body)"/>
                <a:ea typeface="ＭＳ Ｐゴシック"/>
              </a:rPr>
              <a:t>brother was on a ladder, cleaning out the gutters, “the patient’s sister replies.” I had my back turned and I heard him hit the ground. He landed just like you see him</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43678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Ambulance 12 has just been dispatched for a report of an injured person who fell from a ladder.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Kerry Pace and Della Larson arrive on the scene, parking in front of the residence. Kerry and Della take a moment to look around and observe the scene prior to approaching on </a:t>
            </a:r>
            <a:r>
              <a:rPr lang="en-US" altLang="en-US" sz="2400" dirty="0" smtClean="0">
                <a:solidFill>
                  <a:srgbClr val="000000"/>
                </a:solidFill>
                <a:latin typeface="Arial (Body)"/>
                <a:ea typeface="ＭＳ Ｐゴシック"/>
              </a:rPr>
              <a:t>foot.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592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(3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0516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Della notes that the house is a single story, and it looks like the patient fell about six feet from his position on the ladder, landing in a grassy area.</a:t>
            </a: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is lying prone on the ground and is not moving. Kerry pulls on his gloves and asks, </a:t>
            </a:r>
            <a:r>
              <a:rPr lang="en-US" altLang="en-US" sz="2400" dirty="0" smtClean="0">
                <a:solidFill>
                  <a:srgbClr val="000000"/>
                </a:solidFill>
                <a:latin typeface="Arial (Body)"/>
                <a:ea typeface="ＭＳ Ｐゴシック"/>
              </a:rPr>
              <a:t>“What </a:t>
            </a:r>
            <a:r>
              <a:rPr lang="en-US" altLang="en-US" sz="2400" dirty="0">
                <a:solidFill>
                  <a:srgbClr val="000000"/>
                </a:solidFill>
                <a:latin typeface="Arial (Body)"/>
                <a:ea typeface="ＭＳ Ｐゴシック"/>
              </a:rPr>
              <a:t>is his name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23682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(4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67000"/>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“Bob,” </a:t>
            </a:r>
            <a:r>
              <a:rPr lang="en-US" altLang="en-US" sz="2400" dirty="0">
                <a:solidFill>
                  <a:srgbClr val="000000"/>
                </a:solidFill>
                <a:latin typeface="Arial (Body)"/>
                <a:ea typeface="ＭＳ Ｐゴシック"/>
              </a:rPr>
              <a:t>the woman replies the woman.</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Kerry places his hand on </a:t>
            </a:r>
            <a:r>
              <a:rPr lang="en-US" altLang="en-US" sz="2400" dirty="0" smtClean="0">
                <a:solidFill>
                  <a:srgbClr val="000000"/>
                </a:solidFill>
                <a:latin typeface="Arial (Body)"/>
                <a:ea typeface="ＭＳ Ｐゴシック"/>
              </a:rPr>
              <a:t>Bob’s </a:t>
            </a:r>
            <a:r>
              <a:rPr lang="en-US" altLang="en-US" sz="2400" dirty="0">
                <a:solidFill>
                  <a:srgbClr val="000000"/>
                </a:solidFill>
                <a:latin typeface="Arial (Body)"/>
                <a:ea typeface="ＭＳ Ｐゴシック"/>
              </a:rPr>
              <a:t>shoulder. </a:t>
            </a:r>
            <a:r>
              <a:rPr lang="en-US" altLang="en-US" sz="2400" dirty="0" smtClean="0">
                <a:solidFill>
                  <a:srgbClr val="000000"/>
                </a:solidFill>
                <a:latin typeface="Arial (Body)"/>
                <a:ea typeface="ＭＳ Ｐゴシック"/>
              </a:rPr>
              <a:t>“Bob</a:t>
            </a:r>
            <a:r>
              <a:rPr lang="en-US" altLang="en-US" sz="2400" dirty="0">
                <a:solidFill>
                  <a:srgbClr val="000000"/>
                </a:solidFill>
                <a:latin typeface="Arial (Body)"/>
                <a:ea typeface="ＭＳ Ｐゴシック"/>
              </a:rPr>
              <a:t>. Can you hear me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Bob does not respond to </a:t>
            </a:r>
            <a:r>
              <a:rPr lang="en-US" altLang="en-US" sz="2400" dirty="0" smtClean="0">
                <a:solidFill>
                  <a:srgbClr val="000000"/>
                </a:solidFill>
                <a:latin typeface="Arial (Body)"/>
                <a:ea typeface="ＭＳ Ｐゴシック"/>
              </a:rPr>
              <a:t>Kerry’s </a:t>
            </a:r>
            <a:r>
              <a:rPr lang="en-US" altLang="en-US" sz="2400" dirty="0">
                <a:solidFill>
                  <a:srgbClr val="000000"/>
                </a:solidFill>
                <a:latin typeface="Arial (Body)"/>
                <a:ea typeface="ＭＳ Ｐゴシック"/>
              </a:rPr>
              <a:t>voice or to Kerry squeezing his trapezius muscle.</a:t>
            </a: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“No </a:t>
            </a:r>
            <a:r>
              <a:rPr lang="en-US" altLang="en-US" sz="2400" dirty="0">
                <a:solidFill>
                  <a:srgbClr val="000000"/>
                </a:solidFill>
                <a:latin typeface="Arial (Body)"/>
                <a:ea typeface="ＭＳ Ｐゴシック"/>
              </a:rPr>
              <a:t>response to pain</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Kerry tells Della.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will stabilize his head and neck. </a:t>
            </a:r>
            <a:r>
              <a:rPr lang="en-US" altLang="en-US" sz="2400" dirty="0" smtClean="0">
                <a:solidFill>
                  <a:srgbClr val="000000"/>
                </a:solidFill>
                <a:latin typeface="Arial (Body)"/>
                <a:ea typeface="ＭＳ Ｐゴシック"/>
              </a:rPr>
              <a:t>Let’s </a:t>
            </a:r>
            <a:r>
              <a:rPr lang="en-US" altLang="en-US" sz="2400" dirty="0">
                <a:solidFill>
                  <a:srgbClr val="000000"/>
                </a:solidFill>
                <a:latin typeface="Arial (Body)"/>
                <a:ea typeface="ＭＳ Ｐゴシック"/>
              </a:rPr>
              <a:t>logroll him</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12183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(5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some particular concerns with this patient so far?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should Della and Kerry do next?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equipment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be prepared to use at this point?</a:t>
            </a:r>
          </a:p>
        </p:txBody>
      </p:sp>
    </p:spTree>
    <p:extLst>
      <p:ext uri="{BB962C8B-B14F-4D97-AF65-F5344CB8AC3E}">
        <p14:creationId xmlns:p14="http://schemas.microsoft.com/office/powerpoint/2010/main" val="11547692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(Mental Status)</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0408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Level of Responsiveness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Quickly assess the level of responsiveness using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 mnemonic</a:t>
            </a:r>
            <a:r>
              <a:rPr lang="en-US" altLang="en-US" sz="2400" dirty="0">
                <a:solidFill>
                  <a:srgbClr val="000000"/>
                </a:solidFill>
                <a:latin typeface="Arial (Body)"/>
                <a:ea typeface="ＭＳ Ｐゴシック"/>
              </a:rPr>
              <a: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Alertness and Orientation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patient’s eyes are open and he can speak as you approach him, you might assume that the patient is alert.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patient can be alert but agitated, confused, or disoriented</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457833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13-3 A</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V</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P</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U: Mnemonic for Assessment of Mental Status</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086429"/>
          </a:xfrm>
        </p:spPr>
        <p:txBody>
          <a:bodyPr/>
          <a:lstStyle/>
          <a:p>
            <a:r>
              <a:rPr lang="en-US" sz="2400" dirty="0" smtClean="0">
                <a:latin typeface="+mn-lt"/>
              </a:rPr>
              <a:t>A</a:t>
            </a:r>
            <a:r>
              <a:rPr lang="en-US" sz="2400" dirty="0">
                <a:latin typeface="+mn-lt"/>
              </a:rPr>
              <a:t>: </a:t>
            </a:r>
            <a:r>
              <a:rPr lang="en-US" sz="2400" b="1" dirty="0">
                <a:latin typeface="+mn-lt"/>
              </a:rPr>
              <a:t>A</a:t>
            </a:r>
            <a:r>
              <a:rPr lang="en-US" sz="2400" dirty="0">
                <a:latin typeface="+mn-lt"/>
              </a:rPr>
              <a:t>lert</a:t>
            </a:r>
          </a:p>
          <a:p>
            <a:r>
              <a:rPr lang="en-US" sz="2400" dirty="0" smtClean="0">
                <a:latin typeface="+mn-lt"/>
              </a:rPr>
              <a:t>V</a:t>
            </a:r>
            <a:r>
              <a:rPr lang="en-US" sz="2400" dirty="0">
                <a:latin typeface="+mn-lt"/>
              </a:rPr>
              <a:t>: Responds to </a:t>
            </a:r>
            <a:r>
              <a:rPr lang="en-US" sz="2400" b="1" dirty="0">
                <a:latin typeface="+mn-lt"/>
              </a:rPr>
              <a:t>V</a:t>
            </a:r>
            <a:r>
              <a:rPr lang="en-US" sz="2400" dirty="0">
                <a:latin typeface="+mn-lt"/>
              </a:rPr>
              <a:t>erbal Stimulus</a:t>
            </a:r>
          </a:p>
          <a:p>
            <a:r>
              <a:rPr lang="en-US" sz="2400" dirty="0" smtClean="0">
                <a:latin typeface="+mn-lt"/>
              </a:rPr>
              <a:t>P</a:t>
            </a:r>
            <a:r>
              <a:rPr lang="en-US" sz="2400" dirty="0">
                <a:latin typeface="+mn-lt"/>
              </a:rPr>
              <a:t>: Responds to </a:t>
            </a:r>
            <a:r>
              <a:rPr lang="en-US" sz="2400" b="1" dirty="0">
                <a:latin typeface="+mn-lt"/>
              </a:rPr>
              <a:t>P</a:t>
            </a:r>
            <a:r>
              <a:rPr lang="en-US" sz="2400" dirty="0">
                <a:latin typeface="+mn-lt"/>
              </a:rPr>
              <a:t>ainful Stimulus</a:t>
            </a:r>
          </a:p>
          <a:p>
            <a:r>
              <a:rPr lang="en-US" sz="2400" dirty="0" smtClean="0">
                <a:latin typeface="+mn-lt"/>
              </a:rPr>
              <a:t>U</a:t>
            </a:r>
            <a:r>
              <a:rPr lang="en-US" sz="2400" dirty="0">
                <a:latin typeface="+mn-lt"/>
              </a:rPr>
              <a:t>: </a:t>
            </a:r>
            <a:r>
              <a:rPr lang="en-US" sz="2400" b="1" dirty="0">
                <a:latin typeface="+mn-lt"/>
              </a:rPr>
              <a:t>U</a:t>
            </a:r>
            <a:r>
              <a:rPr lang="en-US" sz="2400" dirty="0">
                <a:latin typeface="+mn-lt"/>
              </a:rPr>
              <a:t>nresponsive</a:t>
            </a:r>
          </a:p>
        </p:txBody>
      </p:sp>
    </p:spTree>
    <p:extLst>
      <p:ext uri="{BB962C8B-B14F-4D97-AF65-F5344CB8AC3E}">
        <p14:creationId xmlns:p14="http://schemas.microsoft.com/office/powerpoint/2010/main" val="39110372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a:t>
            </a:r>
            <a:r>
              <a:rPr lang="en-US" sz="2000" b="0" dirty="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7795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Level of Responsiveness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Responsiveness to Verbal Stimuli</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opens his eyes and responds or attempts to respond to your voice.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patient does not speak, see if he will follow a command.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Responsiveness to a Painful Stimulus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patient doesn’t respond to verbal stimuli, try a painful stimulus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203470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a:t>
            </a:r>
            <a:r>
              <a:rPr lang="en-US" sz="2000" b="0" dirty="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256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 the Level of </a:t>
            </a:r>
            <a:r>
              <a:rPr lang="en-US" altLang="en-US" sz="2400" dirty="0" smtClean="0">
                <a:solidFill>
                  <a:srgbClr val="000000"/>
                </a:solidFill>
                <a:latin typeface="Arial (Body)"/>
                <a:ea typeface="ＭＳ Ｐゴシック"/>
              </a:rPr>
              <a:t>Responsiveness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Responsiveness </a:t>
            </a:r>
            <a:r>
              <a:rPr lang="en-US" altLang="en-US" sz="2400" dirty="0">
                <a:solidFill>
                  <a:srgbClr val="000000"/>
                </a:solidFill>
                <a:latin typeface="Arial (Body)"/>
                <a:ea typeface="ＭＳ Ｐゴシック"/>
              </a:rPr>
              <a:t>to Painful Stimulus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Methods of applying painful stimuli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Trapezius or armpit pinch</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Supraorbital pressure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Sternal rub or earlobe pinch</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Nail-bed pressure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Pinch the webbing between the thumb and index finger</a:t>
            </a:r>
          </a:p>
        </p:txBody>
      </p:sp>
    </p:spTree>
    <p:extLst>
      <p:ext uri="{BB962C8B-B14F-4D97-AF65-F5344CB8AC3E}">
        <p14:creationId xmlns:p14="http://schemas.microsoft.com/office/powerpoint/2010/main" val="980785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Methods of Applying Painful Stimuli Include a Trapezius Pinch</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The E M T pulls down the neck of the patient’s shirt, and grasps the skin between the neck and shoulder over the trapezius musc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9409" y="1643743"/>
            <a:ext cx="72851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8515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Methods of Applying Painful Stimuli Include Supraorbital Pressure</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The E M T applies pressure with their thumb to the upper eye orbital, below the brow b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59" y="1523999"/>
            <a:ext cx="68406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638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Methods of Applying Painful Stimuli Include a Sternal Rub</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While the other E M T is keeping the patient’s head in spinal motion restriction, an E M T uses her closed fist to apply pressure by the knuckles to the patient’s stern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182" y="1571169"/>
            <a:ext cx="701963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174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Introduction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As they exit the ambulance, a woman comes around the side of the house, saying, </a:t>
            </a:r>
            <a:r>
              <a:rPr lang="en-US" altLang="en-US" sz="2400" dirty="0" smtClean="0">
                <a:solidFill>
                  <a:srgbClr val="000000"/>
                </a:solidFill>
                <a:latin typeface="Arial (Body)"/>
                <a:ea typeface="ＭＳ Ｐゴシック"/>
              </a:rPr>
              <a:t>“He’s </a:t>
            </a:r>
            <a:r>
              <a:rPr lang="en-US" altLang="en-US" sz="2400" dirty="0">
                <a:solidFill>
                  <a:srgbClr val="000000"/>
                </a:solidFill>
                <a:latin typeface="Arial (Body)"/>
                <a:ea typeface="ＭＳ Ｐゴシック"/>
              </a:rPr>
              <a:t>back here. I think he broke his arm. And </a:t>
            </a:r>
            <a:r>
              <a:rPr lang="en-US" altLang="en-US" sz="2400" dirty="0" smtClean="0">
                <a:solidFill>
                  <a:srgbClr val="000000"/>
                </a:solidFill>
                <a:latin typeface="Arial (Body)"/>
                <a:ea typeface="ＭＳ Ｐゴシック"/>
              </a:rPr>
              <a:t>he’s </a:t>
            </a:r>
            <a:r>
              <a:rPr lang="en-US" altLang="en-US" sz="2400" dirty="0">
                <a:solidFill>
                  <a:srgbClr val="000000"/>
                </a:solidFill>
                <a:latin typeface="Arial (Body)"/>
                <a:ea typeface="ＭＳ Ｐゴシック"/>
              </a:rPr>
              <a:t>a diabetic</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follow the woman to the backyard.</a:t>
            </a:r>
          </a:p>
        </p:txBody>
      </p:sp>
    </p:spTree>
    <p:extLst>
      <p:ext uri="{BB962C8B-B14F-4D97-AF65-F5344CB8AC3E}">
        <p14:creationId xmlns:p14="http://schemas.microsoft.com/office/powerpoint/2010/main" val="2571305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Methods of Applying Painful Stimuli Include an Earlobe Pinch</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While the other E M T is keeping the patient’s head in spinal motion restriction, an E M T pinches the patient’s earlobe between her thumb and index fing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670" y="1542142"/>
            <a:ext cx="686665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4666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a:t>
            </a:r>
            <a:r>
              <a:rPr lang="en-US" sz="2000" b="0" dirty="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4728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Level of Responsiveness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Responsiveness to a Painful Stimulus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Response to a painful stimulus is typically purposeful or nonpurposeful.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Movement toward the painful stimulus, as if to push it away, is purposeful.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Movement away from the stimulus would be withdrawing from pain.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Flexion or extension posturing are abnormal responses.</a:t>
            </a:r>
          </a:p>
        </p:txBody>
      </p:sp>
    </p:spTree>
    <p:extLst>
      <p:ext uri="{BB962C8B-B14F-4D97-AF65-F5344CB8AC3E}">
        <p14:creationId xmlns:p14="http://schemas.microsoft.com/office/powerpoint/2010/main" val="41284152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1066799"/>
          </a:xfrm>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Nonpurposeful Movements: Flexion (Decorticate) Posturing</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the patient’s arms are crossed over her chest, with hands bent at the wrist and feet turned inward at the ank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072" y="1904033"/>
            <a:ext cx="7481455" cy="411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4286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Nonpurposeful Movements: Extension (Decerebrate) Posturing</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patient’s arms are splayed out, interior of the arms and tops of the feet facing out, with toes poin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652608"/>
            <a:ext cx="7481455" cy="411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052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a:t>
            </a:r>
            <a:r>
              <a:rPr lang="en-US" sz="2000" b="0" dirty="0" smtClean="0">
                <a:latin typeface="Times New Roman" panose="02020603050405020304" pitchFamily="18" charset="0"/>
                <a:ea typeface="ＭＳ Ｐゴシック"/>
                <a:cs typeface="ＭＳ Ｐゴシック" pitchFamily="-1" charset="-128"/>
              </a:rPr>
              <a:t>(4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Level of Responsiveness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Responsiveness to a Painful Stimulus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Problems with some types of painful stimuli.</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Always assess a central painful stimulus.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Peripheral stimuli may reach the spinal cord but not the brain.</a:t>
            </a:r>
          </a:p>
        </p:txBody>
      </p:sp>
    </p:spTree>
    <p:extLst>
      <p:ext uri="{BB962C8B-B14F-4D97-AF65-F5344CB8AC3E}">
        <p14:creationId xmlns:p14="http://schemas.microsoft.com/office/powerpoint/2010/main" val="3021656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a:t>
            </a:r>
            <a:r>
              <a:rPr lang="en-US" sz="2000" b="0" dirty="0" smtClean="0">
                <a:latin typeface="Times New Roman" panose="02020603050405020304" pitchFamily="18" charset="0"/>
                <a:ea typeface="ＭＳ Ｐゴシック"/>
                <a:cs typeface="ＭＳ Ｐゴシック" pitchFamily="-1" charset="-128"/>
              </a:rPr>
              <a:t>(5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2"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 the Level of </a:t>
            </a:r>
            <a:r>
              <a:rPr lang="en-US" altLang="en-US" sz="2400" dirty="0" smtClean="0">
                <a:solidFill>
                  <a:srgbClr val="000000"/>
                </a:solidFill>
                <a:latin typeface="Arial (Body)"/>
                <a:ea typeface="ＭＳ Ｐゴシック"/>
              </a:rPr>
              <a:t>Responsiveness</a:t>
            </a:r>
          </a:p>
          <a:p>
            <a:pPr marL="741600" lvl="2"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Unresponsiveness</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 patient who does not respond to verbal or painful stimuli is unresponsive.</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Unresponsive patients are a high priority for emergency care and transport.</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Unresponsiveness to verbal or painful stimuli can indicate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inability to maintain his airway.</a:t>
            </a:r>
          </a:p>
        </p:txBody>
      </p:sp>
    </p:spTree>
    <p:extLst>
      <p:ext uri="{BB962C8B-B14F-4D97-AF65-F5344CB8AC3E}">
        <p14:creationId xmlns:p14="http://schemas.microsoft.com/office/powerpoint/2010/main" val="9925159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Level of Consciousness </a:t>
            </a:r>
            <a:r>
              <a:rPr lang="en-US" sz="2000" b="0" dirty="0" smtClean="0">
                <a:latin typeface="Times New Roman" panose="02020603050405020304" pitchFamily="18" charset="0"/>
                <a:ea typeface="ＭＳ Ｐゴシック"/>
                <a:cs typeface="ＭＳ Ｐゴシック" pitchFamily="-1" charset="-128"/>
              </a:rPr>
              <a:t>(6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the Level of </a:t>
            </a:r>
            <a:r>
              <a:rPr lang="en-US" altLang="en-US" sz="2400" dirty="0" smtClean="0">
                <a:latin typeface="+mn-lt"/>
              </a:rPr>
              <a:t>Responsiveness</a:t>
            </a:r>
            <a:endParaRPr lang="en-US" altLang="en-US" sz="2400" dirty="0" smtClean="0">
              <a:solidFill>
                <a:srgbClr val="000000"/>
              </a:solidFill>
              <a:latin typeface="+mn-lt"/>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mn-lt"/>
                <a:ea typeface="ＭＳ Ｐゴシック"/>
              </a:rPr>
              <a:t>Document </a:t>
            </a:r>
            <a:r>
              <a:rPr lang="en-US" altLang="en-US" sz="2400" dirty="0">
                <a:solidFill>
                  <a:srgbClr val="000000"/>
                </a:solidFill>
                <a:latin typeface="+mn-lt"/>
                <a:ea typeface="ＭＳ Ｐゴシック"/>
              </a:rPr>
              <a:t>the Level of Responsiveness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Be specific in documenting level of responsiveness to establish a baseline for later comparison.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U check </a:t>
            </a:r>
            <a:r>
              <a:rPr lang="en-US" altLang="en-US" sz="2400" dirty="0">
                <a:solidFill>
                  <a:srgbClr val="000000"/>
                </a:solidFill>
                <a:latin typeface="+mn-lt"/>
                <a:ea typeface="ＭＳ Ｐゴシック"/>
              </a:rPr>
              <a:t>is performed to quickly establish a baseline for mental status.</a:t>
            </a:r>
          </a:p>
        </p:txBody>
      </p:sp>
    </p:spTree>
    <p:extLst>
      <p:ext uri="{BB962C8B-B14F-4D97-AF65-F5344CB8AC3E}">
        <p14:creationId xmlns:p14="http://schemas.microsoft.com/office/powerpoint/2010/main" val="13665990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096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Determine Airway Status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 occluded airway is an immediate threat to life.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patient who is alert and talking without signs of distress has a patent airway.</a:t>
            </a:r>
          </a:p>
        </p:txBody>
      </p:sp>
    </p:spTree>
    <p:extLst>
      <p:ext uri="{BB962C8B-B14F-4D97-AF65-F5344CB8AC3E}">
        <p14:creationId xmlns:p14="http://schemas.microsoft.com/office/powerpoint/2010/main" val="732622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Determine Airway </a:t>
            </a:r>
            <a:r>
              <a:rPr lang="en-US" altLang="en-US" sz="2400" dirty="0" smtClean="0">
                <a:latin typeface="+mn-lt"/>
              </a:rPr>
              <a:t>Status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In </a:t>
            </a:r>
            <a:r>
              <a:rPr lang="en-US" altLang="en-US" sz="2400" dirty="0">
                <a:solidFill>
                  <a:srgbClr val="000000"/>
                </a:solidFill>
                <a:latin typeface="+mn-lt"/>
                <a:ea typeface="ＭＳ Ｐゴシック"/>
              </a:rPr>
              <a:t>the Responsive Patient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Indications of airway compromise include: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Stridor</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Difficulty speaking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Gasping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Not speaking</a:t>
            </a:r>
          </a:p>
        </p:txBody>
      </p:sp>
    </p:spTree>
    <p:extLst>
      <p:ext uri="{BB962C8B-B14F-4D97-AF65-F5344CB8AC3E}">
        <p14:creationId xmlns:p14="http://schemas.microsoft.com/office/powerpoint/2010/main" val="14570829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2222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Determine Airway </a:t>
            </a:r>
            <a:r>
              <a:rPr lang="en-US" altLang="en-US" sz="2400" dirty="0" smtClean="0">
                <a:latin typeface="+mn-lt"/>
              </a:rPr>
              <a:t>Status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In </a:t>
            </a:r>
            <a:r>
              <a:rPr lang="en-US" altLang="en-US" sz="2400" dirty="0">
                <a:solidFill>
                  <a:srgbClr val="000000"/>
                </a:solidFill>
                <a:latin typeface="+mn-lt"/>
                <a:ea typeface="ＭＳ Ｐゴシック"/>
              </a:rPr>
              <a:t>the Unresponsive or Severely Altered Mental Status Patient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There is a high risk of airway compromise.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You must take action to open or maintain the airway.</a:t>
            </a:r>
          </a:p>
        </p:txBody>
      </p:sp>
    </p:spTree>
    <p:extLst>
      <p:ext uri="{BB962C8B-B14F-4D97-AF65-F5344CB8AC3E}">
        <p14:creationId xmlns:p14="http://schemas.microsoft.com/office/powerpoint/2010/main" val="3341794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observations of the scene should Kerry and Della make as they walk toward the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observations of the patient should Kerry and Della make as they approach the patient?</a:t>
            </a:r>
          </a:p>
        </p:txBody>
      </p:sp>
    </p:spTree>
    <p:extLst>
      <p:ext uri="{BB962C8B-B14F-4D97-AF65-F5344CB8AC3E}">
        <p14:creationId xmlns:p14="http://schemas.microsoft.com/office/powerpoint/2010/main" val="3148920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229601" cy="1097279"/>
          </a:xfrm>
        </p:spPr>
        <p:txBody>
          <a:bodyPr tIns="91425" anchor="b">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Assess the Airway. </a:t>
            </a:r>
            <a:r>
              <a:rPr lang="en-US" altLang="en-US" sz="3000" dirty="0" smtClean="0">
                <a:latin typeface="Times New Roman" panose="02020603050405020304" pitchFamily="18" charset="0"/>
                <a:cs typeface="Times New Roman" panose="02020603050405020304" pitchFamily="18" charset="0"/>
              </a:rPr>
              <a:t>To </a:t>
            </a:r>
            <a:r>
              <a:rPr lang="en-US" altLang="en-US" sz="3000" dirty="0">
                <a:latin typeface="Times New Roman" panose="02020603050405020304" pitchFamily="18" charset="0"/>
                <a:cs typeface="Times New Roman" panose="02020603050405020304" pitchFamily="18" charset="0"/>
              </a:rPr>
              <a:t>Open the Airway of a Trauma Patient, Use the Jaw-Thrust Maneuver</a:t>
            </a:r>
            <a:endParaRPr lang="en-US" altLang="en-US" sz="3000" b="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422564"/>
          </a:xfrm>
        </p:spPr>
        <p:txBody>
          <a:bodyPr/>
          <a:lstStyle/>
          <a:p>
            <a:pPr marL="0" indent="0">
              <a:buNone/>
            </a:pPr>
            <a:r>
              <a:rPr lang="en-US" altLang="en-US" sz="2000" dirty="0">
                <a:latin typeface="+mn-lt"/>
              </a:rPr>
              <a:t>For a medical patient, use the head-tilt, chin-lift maneuver.</a:t>
            </a:r>
            <a:endParaRPr lang="en-US" sz="2000" dirty="0">
              <a:latin typeface="+mn-lt"/>
            </a:endParaRPr>
          </a:p>
        </p:txBody>
      </p:sp>
      <p:pic>
        <p:nvPicPr>
          <p:cNvPr id="4" name="Picture 2" descr="E M T’s open the airway of a supine unconscious patient. 1 E M T secures the head, while the other E M T pulls the patient’s mouth open with their thumbs, fingers indexed along the patient’s jaw for the jaw thrust maneuv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337" y="2203857"/>
            <a:ext cx="6801323" cy="407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8294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Open the Airway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Techniques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Manual airway maneuvers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Suction or finger sweeps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Airway adjuncts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Abdominal thrusts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Positioning</a:t>
            </a:r>
          </a:p>
        </p:txBody>
      </p:sp>
    </p:spTree>
    <p:extLst>
      <p:ext uri="{BB962C8B-B14F-4D97-AF65-F5344CB8AC3E}">
        <p14:creationId xmlns:p14="http://schemas.microsoft.com/office/powerpoint/2010/main" val="13551258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541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Open the </a:t>
            </a:r>
            <a:r>
              <a:rPr lang="en-US" altLang="en-US" sz="2400" dirty="0" smtClean="0">
                <a:latin typeface="+mn-lt"/>
              </a:rPr>
              <a:t>Airway</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Indications </a:t>
            </a:r>
            <a:r>
              <a:rPr lang="en-US" altLang="en-US" sz="2400" dirty="0">
                <a:solidFill>
                  <a:srgbClr val="000000"/>
                </a:solidFill>
                <a:latin typeface="+mn-lt"/>
                <a:ea typeface="ＭＳ Ｐゴシック"/>
              </a:rPr>
              <a:t>of Partial Airway Occlusion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Snoring - indicates blockage of the airway by the tongue.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Manual maneuvers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Airway adjuncts</a:t>
            </a:r>
          </a:p>
          <a:p>
            <a:pPr marL="2059178" lvl="4" indent="-230378" eaLnBrk="0" fontAlgn="base" hangingPunct="0">
              <a:spcAft>
                <a:spcPct val="0"/>
              </a:spcAft>
              <a:buSzPts val="2400"/>
            </a:pPr>
            <a:r>
              <a:rPr lang="en-US" altLang="en-US" sz="2400" dirty="0">
                <a:solidFill>
                  <a:srgbClr val="000000"/>
                </a:solidFill>
                <a:latin typeface="+mn-lt"/>
                <a:ea typeface="ＭＳ Ｐゴシック"/>
              </a:rPr>
              <a:t>Oropharyngeal airway</a:t>
            </a:r>
          </a:p>
          <a:p>
            <a:pPr marL="2059178" lvl="4" indent="-230378" eaLnBrk="0" fontAlgn="base" hangingPunct="0">
              <a:spcAft>
                <a:spcPct val="0"/>
              </a:spcAft>
              <a:buSzPts val="2400"/>
            </a:pPr>
            <a:r>
              <a:rPr lang="en-US" altLang="en-US" sz="2400" dirty="0">
                <a:solidFill>
                  <a:srgbClr val="000000"/>
                </a:solidFill>
                <a:latin typeface="+mn-lt"/>
                <a:ea typeface="ＭＳ Ｐゴシック"/>
              </a:rPr>
              <a:t>Nasopharyngeal airway</a:t>
            </a:r>
          </a:p>
        </p:txBody>
      </p:sp>
    </p:spTree>
    <p:extLst>
      <p:ext uri="{BB962C8B-B14F-4D97-AF65-F5344CB8AC3E}">
        <p14:creationId xmlns:p14="http://schemas.microsoft.com/office/powerpoint/2010/main" val="7402385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Table 13-4 Sounds That May Indicate Partial Airway Obstruction</a:t>
            </a:r>
          </a:p>
        </p:txBody>
      </p:sp>
      <p:sp>
        <p:nvSpPr>
          <p:cNvPr id="3" name="Text Placeholder 2"/>
          <p:cNvSpPr>
            <a:spLocks noGrp="1"/>
          </p:cNvSpPr>
          <p:nvPr>
            <p:ph type="body" idx="1"/>
          </p:nvPr>
        </p:nvSpPr>
        <p:spPr>
          <a:xfrm>
            <a:off x="457200" y="1600201"/>
            <a:ext cx="8229600" cy="2855686"/>
          </a:xfrm>
        </p:spPr>
        <p:txBody>
          <a:bodyPr/>
          <a:lstStyle/>
          <a:p>
            <a:r>
              <a:rPr lang="en-US" sz="2400" b="1" dirty="0">
                <a:latin typeface="+mn-lt"/>
              </a:rPr>
              <a:t>Snoring (sonorous)</a:t>
            </a:r>
            <a:r>
              <a:rPr lang="en-US" sz="2400" dirty="0">
                <a:latin typeface="+mn-lt"/>
              </a:rPr>
              <a:t>—A rough, snoring-type sound </a:t>
            </a:r>
            <a:r>
              <a:rPr lang="en-US" sz="2400" dirty="0" smtClean="0">
                <a:latin typeface="+mn-lt"/>
              </a:rPr>
              <a:t>on inspiration </a:t>
            </a:r>
            <a:r>
              <a:rPr lang="en-US" sz="2400" dirty="0">
                <a:latin typeface="+mn-lt"/>
              </a:rPr>
              <a:t>and/or exhalation</a:t>
            </a:r>
          </a:p>
          <a:p>
            <a:r>
              <a:rPr lang="en-US" sz="2400" b="1" dirty="0" smtClean="0">
                <a:latin typeface="+mn-lt"/>
              </a:rPr>
              <a:t>Gurgling</a:t>
            </a:r>
            <a:r>
              <a:rPr lang="en-US" sz="2400" dirty="0" smtClean="0">
                <a:latin typeface="+mn-lt"/>
              </a:rPr>
              <a:t>—A </a:t>
            </a:r>
            <a:r>
              <a:rPr lang="en-US" sz="2400" dirty="0">
                <a:latin typeface="+mn-lt"/>
              </a:rPr>
              <a:t>sound similar to air rushing through water </a:t>
            </a:r>
            <a:r>
              <a:rPr lang="en-US" sz="2400" dirty="0" smtClean="0">
                <a:latin typeface="+mn-lt"/>
              </a:rPr>
              <a:t>on inspiration </a:t>
            </a:r>
            <a:r>
              <a:rPr lang="en-US" sz="2400" dirty="0">
                <a:latin typeface="+mn-lt"/>
              </a:rPr>
              <a:t>and/or exhalation</a:t>
            </a:r>
          </a:p>
          <a:p>
            <a:r>
              <a:rPr lang="en-US" sz="2400" b="1" dirty="0" smtClean="0">
                <a:latin typeface="+mn-lt"/>
              </a:rPr>
              <a:t>Crowing</a:t>
            </a:r>
            <a:r>
              <a:rPr lang="en-US" sz="2400" dirty="0" smtClean="0">
                <a:latin typeface="+mn-lt"/>
              </a:rPr>
              <a:t>—A </a:t>
            </a:r>
            <a:r>
              <a:rPr lang="en-US" sz="2400" dirty="0">
                <a:latin typeface="+mn-lt"/>
              </a:rPr>
              <a:t>sound like a cawing crow on inspiration</a:t>
            </a:r>
          </a:p>
          <a:p>
            <a:r>
              <a:rPr lang="en-US" sz="2400" b="1" dirty="0" smtClean="0">
                <a:latin typeface="+mn-lt"/>
              </a:rPr>
              <a:t>Stridor</a:t>
            </a:r>
            <a:r>
              <a:rPr lang="en-US" sz="2400" dirty="0" smtClean="0">
                <a:latin typeface="+mn-lt"/>
              </a:rPr>
              <a:t>—Harsh</a:t>
            </a:r>
            <a:r>
              <a:rPr lang="en-US" sz="2400" dirty="0">
                <a:latin typeface="+mn-lt"/>
              </a:rPr>
              <a:t>, high-pitched sound on inspiration</a:t>
            </a:r>
          </a:p>
        </p:txBody>
      </p:sp>
    </p:spTree>
    <p:extLst>
      <p:ext uri="{BB962C8B-B14F-4D97-AF65-F5344CB8AC3E}">
        <p14:creationId xmlns:p14="http://schemas.microsoft.com/office/powerpoint/2010/main" val="26606212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960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Open the Airway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Indications of Partial Airway Occlusion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Gurgling - indicates liquid in the airway which needs cleared to prevent aspiration.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Position the patient</a:t>
            </a:r>
          </a:p>
        </p:txBody>
      </p:sp>
    </p:spTree>
    <p:extLst>
      <p:ext uri="{BB962C8B-B14F-4D97-AF65-F5344CB8AC3E}">
        <p14:creationId xmlns:p14="http://schemas.microsoft.com/office/powerpoint/2010/main" val="15502457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the Airway </a:t>
            </a:r>
            <a:r>
              <a:rPr lang="en-US" sz="2000" b="0" dirty="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3782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Open the </a:t>
            </a:r>
            <a:r>
              <a:rPr lang="en-US" altLang="en-US" sz="2400" dirty="0" smtClean="0">
                <a:latin typeface="+mn-lt"/>
              </a:rPr>
              <a:t>Airway</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Indications </a:t>
            </a:r>
            <a:r>
              <a:rPr lang="en-US" altLang="en-US" sz="2400" dirty="0">
                <a:solidFill>
                  <a:srgbClr val="000000"/>
                </a:solidFill>
                <a:latin typeface="+mn-lt"/>
                <a:ea typeface="ＭＳ Ｐゴシック"/>
              </a:rPr>
              <a:t>of Partial Airway Occlusion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Crowing and stridor</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High-pitched inspiratory sounds indicate swelling or muscle spasm of the airway.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Manual maneuvers will not relieve the obstruction.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Do not insert anything into the airway of a pediatric patient with crowing or stridor.</a:t>
            </a:r>
          </a:p>
        </p:txBody>
      </p:sp>
    </p:spTree>
    <p:extLst>
      <p:ext uri="{BB962C8B-B14F-4D97-AF65-F5344CB8AC3E}">
        <p14:creationId xmlns:p14="http://schemas.microsoft.com/office/powerpoint/2010/main" val="971980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Breathing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99155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After opening the airway, assess to:</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whether breathing is adequate or </a:t>
            </a:r>
            <a:r>
              <a:rPr lang="en-US" altLang="en-US" sz="2400" dirty="0" smtClean="0">
                <a:solidFill>
                  <a:srgbClr val="000000"/>
                </a:solidFill>
                <a:latin typeface="Arial (Body)"/>
                <a:ea typeface="ＭＳ Ｐゴシック"/>
              </a:rPr>
              <a:t>inadequate.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Determine the need for early oxygen therapy for adequate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Provide positive pressure ventilation with supplemental oxygen for inadequate breathing.</a:t>
            </a:r>
          </a:p>
        </p:txBody>
      </p:sp>
    </p:spTree>
    <p:extLst>
      <p:ext uri="{BB962C8B-B14F-4D97-AF65-F5344CB8AC3E}">
        <p14:creationId xmlns:p14="http://schemas.microsoft.com/office/powerpoint/2010/main" val="24706316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Table 13-5 Inadequate Breathing Versus Adequate Breathing</a:t>
            </a:r>
          </a:p>
        </p:txBody>
      </p:sp>
      <p:graphicFrame>
        <p:nvGraphicFramePr>
          <p:cNvPr id="5" name="Table 4"/>
          <p:cNvGraphicFramePr>
            <a:graphicFrameLocks noGrp="1"/>
          </p:cNvGraphicFramePr>
          <p:nvPr>
            <p:extLst>
              <p:ext uri="{D42A27DB-BD31-4B8C-83A1-F6EECF244321}">
                <p14:modId xmlns:p14="http://schemas.microsoft.com/office/powerpoint/2010/main" val="1697156658"/>
              </p:ext>
            </p:extLst>
          </p:nvPr>
        </p:nvGraphicFramePr>
        <p:xfrm>
          <a:off x="1451428" y="2330867"/>
          <a:ext cx="6241143" cy="1694542"/>
        </p:xfrm>
        <a:graphic>
          <a:graphicData uri="http://schemas.openxmlformats.org/drawingml/2006/table">
            <a:tbl>
              <a:tblPr firstRow="1" bandRow="1">
                <a:tableStyleId>{5940675A-B579-460E-94D1-54222C63F5DA}</a:tableStyleId>
              </a:tblPr>
              <a:tblGrid>
                <a:gridCol w="3236685">
                  <a:extLst>
                    <a:ext uri="{9D8B030D-6E8A-4147-A177-3AD203B41FA5}">
                      <a16:colId xmlns:a16="http://schemas.microsoft.com/office/drawing/2014/main" val="4060125715"/>
                    </a:ext>
                  </a:extLst>
                </a:gridCol>
                <a:gridCol w="3004458">
                  <a:extLst>
                    <a:ext uri="{9D8B030D-6E8A-4147-A177-3AD203B41FA5}">
                      <a16:colId xmlns:a16="http://schemas.microsoft.com/office/drawing/2014/main" val="2053773164"/>
                    </a:ext>
                  </a:extLst>
                </a:gridCol>
              </a:tblGrid>
              <a:tr h="440183">
                <a:tc>
                  <a:txBody>
                    <a:bodyPr/>
                    <a:lstStyle/>
                    <a:p>
                      <a:r>
                        <a:rPr lang="en-US" sz="2200" b="1" i="0" u="none" strike="noStrike" cap="none" baseline="0" dirty="0" smtClean="0">
                          <a:solidFill>
                            <a:schemeClr val="tx1"/>
                          </a:solidFill>
                          <a:latin typeface="+mn-lt"/>
                          <a:ea typeface="+mn-ea"/>
                          <a:cs typeface="+mn-cs"/>
                          <a:sym typeface="Arial"/>
                        </a:rPr>
                        <a:t>Inadequate Breathing</a:t>
                      </a:r>
                      <a:endParaRPr lang="en-US" sz="2200" b="1" dirty="0"/>
                    </a:p>
                  </a:txBody>
                  <a:tcPr/>
                </a:tc>
                <a:tc>
                  <a:txBody>
                    <a:bodyPr/>
                    <a:lstStyle/>
                    <a:p>
                      <a:r>
                        <a:rPr lang="en-US" sz="2200" b="1" i="0" u="none" strike="noStrike" cap="none" baseline="0" dirty="0" smtClean="0">
                          <a:solidFill>
                            <a:schemeClr val="tx1"/>
                          </a:solidFill>
                          <a:latin typeface="+mn-lt"/>
                          <a:ea typeface="+mn-ea"/>
                          <a:cs typeface="+mn-cs"/>
                          <a:sym typeface="Arial"/>
                        </a:rPr>
                        <a:t>Adequate Breathing</a:t>
                      </a:r>
                      <a:endParaRPr lang="en-US" sz="2200" b="1" dirty="0"/>
                    </a:p>
                  </a:txBody>
                  <a:tcPr/>
                </a:tc>
                <a:extLst>
                  <a:ext uri="{0D108BD9-81ED-4DB2-BD59-A6C34878D82A}">
                    <a16:rowId xmlns:a16="http://schemas.microsoft.com/office/drawing/2014/main" val="811683952"/>
                  </a:ext>
                </a:extLst>
              </a:tr>
              <a:tr h="1254359">
                <a:tc>
                  <a:txBody>
                    <a:bodyPr/>
                    <a:lstStyle/>
                    <a:p>
                      <a:r>
                        <a:rPr lang="en-US" sz="2200" b="0" i="0" u="none" strike="noStrike" cap="none" baseline="0" dirty="0" smtClean="0">
                          <a:solidFill>
                            <a:schemeClr val="tx1"/>
                          </a:solidFill>
                          <a:latin typeface="+mn-lt"/>
                          <a:ea typeface="+mn-ea"/>
                          <a:cs typeface="+mn-cs"/>
                          <a:sym typeface="Arial"/>
                        </a:rPr>
                        <a:t>Inadequate rate </a:t>
                      </a:r>
                      <a:r>
                        <a:rPr lang="en-US" sz="2200" b="1" i="0" u="none" strike="noStrike" cap="none" baseline="0" dirty="0" smtClean="0">
                          <a:solidFill>
                            <a:schemeClr val="tx1"/>
                          </a:solidFill>
                          <a:latin typeface="+mn-lt"/>
                          <a:ea typeface="+mn-ea"/>
                          <a:cs typeface="+mn-cs"/>
                          <a:sym typeface="Arial"/>
                        </a:rPr>
                        <a:t>or</a:t>
                      </a:r>
                    </a:p>
                    <a:p>
                      <a:r>
                        <a:rPr lang="en-US" sz="2200" b="0" i="0" u="none" strike="noStrike" cap="none" baseline="0" dirty="0" smtClean="0">
                          <a:solidFill>
                            <a:schemeClr val="tx1"/>
                          </a:solidFill>
                          <a:latin typeface="+mn-lt"/>
                          <a:ea typeface="+mn-ea"/>
                          <a:cs typeface="+mn-cs"/>
                          <a:sym typeface="Arial"/>
                        </a:rPr>
                        <a:t>inadequate tidal volume = inadequate breathing</a:t>
                      </a:r>
                      <a:endParaRPr lang="en-US" sz="2200" dirty="0"/>
                    </a:p>
                  </a:txBody>
                  <a:tcPr/>
                </a:tc>
                <a:tc>
                  <a:txBody>
                    <a:bodyPr/>
                    <a:lstStyle/>
                    <a:p>
                      <a:r>
                        <a:rPr lang="en-US" sz="2200" b="0" i="0" u="none" strike="noStrike" cap="none" baseline="0" dirty="0" smtClean="0">
                          <a:solidFill>
                            <a:schemeClr val="tx1"/>
                          </a:solidFill>
                          <a:latin typeface="+mn-lt"/>
                          <a:ea typeface="+mn-ea"/>
                          <a:cs typeface="+mn-cs"/>
                          <a:sym typeface="Arial"/>
                        </a:rPr>
                        <a:t>Adequate rate </a:t>
                      </a:r>
                      <a:r>
                        <a:rPr lang="en-US" sz="2200" b="1" i="0" u="none" strike="noStrike" cap="none" baseline="0" dirty="0" smtClean="0">
                          <a:solidFill>
                            <a:schemeClr val="tx1"/>
                          </a:solidFill>
                          <a:latin typeface="+mn-lt"/>
                          <a:ea typeface="+mn-ea"/>
                          <a:cs typeface="+mn-cs"/>
                          <a:sym typeface="Arial"/>
                        </a:rPr>
                        <a:t>and</a:t>
                      </a:r>
                    </a:p>
                    <a:p>
                      <a:r>
                        <a:rPr lang="en-US" sz="2200" b="0" i="0" u="none" strike="noStrike" cap="none" baseline="0" dirty="0" smtClean="0">
                          <a:solidFill>
                            <a:schemeClr val="tx1"/>
                          </a:solidFill>
                          <a:latin typeface="+mn-lt"/>
                          <a:ea typeface="+mn-ea"/>
                          <a:cs typeface="+mn-cs"/>
                          <a:sym typeface="Arial"/>
                        </a:rPr>
                        <a:t>adequate tidal volume = adequate breathing</a:t>
                      </a:r>
                      <a:endParaRPr lang="en-US" sz="2200" dirty="0"/>
                    </a:p>
                  </a:txBody>
                  <a:tcPr/>
                </a:tc>
                <a:extLst>
                  <a:ext uri="{0D108BD9-81ED-4DB2-BD59-A6C34878D82A}">
                    <a16:rowId xmlns:a16="http://schemas.microsoft.com/office/drawing/2014/main" val="3908826771"/>
                  </a:ext>
                </a:extLst>
              </a:tr>
            </a:tbl>
          </a:graphicData>
        </a:graphic>
      </p:graphicFrame>
    </p:spTree>
    <p:extLst>
      <p:ext uri="{BB962C8B-B14F-4D97-AF65-F5344CB8AC3E}">
        <p14:creationId xmlns:p14="http://schemas.microsoft.com/office/powerpoint/2010/main" val="2710158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Breathing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Rate and Quality of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Look for the following: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Inadequate tidal volume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Abnormal respiratory rate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Bradypnea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Tachypnea.</a:t>
            </a:r>
          </a:p>
        </p:txBody>
      </p:sp>
    </p:spTree>
    <p:extLst>
      <p:ext uri="{BB962C8B-B14F-4D97-AF65-F5344CB8AC3E}">
        <p14:creationId xmlns:p14="http://schemas.microsoft.com/office/powerpoint/2010/main" val="2010753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chor="ctr">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Assess Breathing. If Breathing Is Adequate, Administer Oxygen, If Indicated</a:t>
            </a:r>
            <a:endParaRPr lang="en-US" altLang="en-US"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838200"/>
          </a:xfrm>
        </p:spPr>
        <p:txBody>
          <a:bodyPr/>
          <a:lstStyle/>
          <a:p>
            <a:pPr marL="0" indent="0">
              <a:buNone/>
            </a:pPr>
            <a:r>
              <a:rPr lang="en-US" altLang="en-US" sz="2000" dirty="0" smtClean="0">
                <a:latin typeface="+mn-lt"/>
                <a:cs typeface="Times New Roman" panose="02020603050405020304" pitchFamily="18" charset="0"/>
              </a:rPr>
              <a:t>If </a:t>
            </a:r>
            <a:r>
              <a:rPr lang="en-US" altLang="en-US" sz="2000" dirty="0">
                <a:latin typeface="+mn-lt"/>
                <a:cs typeface="Times New Roman" panose="02020603050405020304" pitchFamily="18" charset="0"/>
              </a:rPr>
              <a:t>breathing is inadequate, begin positive pressure ventilation with supplemental </a:t>
            </a:r>
            <a:r>
              <a:rPr lang="en-US" altLang="en-US" sz="2000" dirty="0" smtClean="0">
                <a:latin typeface="+mn-lt"/>
                <a:cs typeface="Times New Roman" panose="02020603050405020304" pitchFamily="18" charset="0"/>
              </a:rPr>
              <a:t>oxygen.</a:t>
            </a:r>
            <a:endParaRPr lang="en-US" sz="2000" dirty="0">
              <a:latin typeface="+mn-lt"/>
            </a:endParaRPr>
          </a:p>
        </p:txBody>
      </p:sp>
      <p:pic>
        <p:nvPicPr>
          <p:cNvPr id="4" name="Picture 2" descr="2 E M T’s assess a supine unconscious patient’s breathing. 1 E M T holds the patient’s head, while the other E M T hovers just above the patients’ mouth, with a hand on the patients’ abdomen, listening, watching, and feeling for breath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0489" y="2612569"/>
            <a:ext cx="6183021" cy="366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198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All decisions about patient care and transport are based on an accurate, thorough patient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 includes scene size-up, primary assessment, secondary assessment, and reassessment.</a:t>
            </a:r>
          </a:p>
        </p:txBody>
      </p:sp>
    </p:spTree>
    <p:extLst>
      <p:ext uri="{BB962C8B-B14F-4D97-AF65-F5344CB8AC3E}">
        <p14:creationId xmlns:p14="http://schemas.microsoft.com/office/powerpoint/2010/main" val="3236986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Breathing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9955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Rate and Quality of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Look.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Retractions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of accessory muscles or nasal flaring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Tracheal tugging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Pale, cool, clammy skin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Cyanosis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Pulse oximetry &lt;94%</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Asymmetrical chest wall movement.</a:t>
            </a:r>
          </a:p>
        </p:txBody>
      </p:sp>
    </p:spTree>
    <p:extLst>
      <p:ext uri="{BB962C8B-B14F-4D97-AF65-F5344CB8AC3E}">
        <p14:creationId xmlns:p14="http://schemas.microsoft.com/office/powerpoint/2010/main" val="42404356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Breathing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830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Rate and Quality of </a:t>
            </a:r>
            <a:r>
              <a:rPr lang="en-US" altLang="en-US" sz="2400" dirty="0" smtClean="0">
                <a:latin typeface="+mn-lt"/>
              </a:rPr>
              <a:t>Breathing</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Listen </a:t>
            </a:r>
            <a:r>
              <a:rPr lang="en-US" altLang="en-US" sz="2400" dirty="0">
                <a:solidFill>
                  <a:srgbClr val="000000"/>
                </a:solidFill>
                <a:latin typeface="+mn-lt"/>
                <a:ea typeface="ＭＳ Ｐゴシック"/>
              </a:rPr>
              <a:t>and Feel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Listen for air movement and feel for escape of warm humidified air.</a:t>
            </a:r>
          </a:p>
          <a:p>
            <a:pPr marL="741553" lvl="1" indent="-284353" eaLnBrk="0" fontAlgn="base" hangingPunct="0">
              <a:spcAft>
                <a:spcPct val="0"/>
              </a:spcAft>
              <a:buSzPts val="2400"/>
            </a:pPr>
            <a:r>
              <a:rPr lang="en-US" altLang="en-US" sz="2400" dirty="0">
                <a:solidFill>
                  <a:srgbClr val="000000"/>
                </a:solidFill>
                <a:latin typeface="+mn-lt"/>
                <a:ea typeface="ＭＳ Ｐゴシック"/>
              </a:rPr>
              <a:t>Absent or Inadequate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Absence of breathing – no chest wall movement or sensation of air moving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Inadequate breathing – insufficient rate, tidal volume, oxygenation or other signs of respiratory distress.</a:t>
            </a:r>
          </a:p>
        </p:txBody>
      </p:sp>
    </p:spTree>
    <p:extLst>
      <p:ext uri="{BB962C8B-B14F-4D97-AF65-F5344CB8AC3E}">
        <p14:creationId xmlns:p14="http://schemas.microsoft.com/office/powerpoint/2010/main" val="42125717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Breathing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622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Rate and Quality of </a:t>
            </a:r>
            <a:r>
              <a:rPr lang="en-US" altLang="en-US" sz="2400" dirty="0" smtClean="0">
                <a:latin typeface="+mn-lt"/>
              </a:rPr>
              <a:t>Breathing</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Adequate </a:t>
            </a:r>
            <a:r>
              <a:rPr lang="en-US" altLang="en-US" sz="2400" dirty="0">
                <a:solidFill>
                  <a:srgbClr val="000000"/>
                </a:solidFill>
                <a:latin typeface="+mn-lt"/>
                <a:ea typeface="ＭＳ Ｐゴシック"/>
              </a:rPr>
              <a:t>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If the chest is rising and falling adequately, you hear and feel good air exchange, the respiratory rate is adequate, and there is no evidence of serious respiratory distress, assume that the patient’s breathing is adequate.</a:t>
            </a:r>
          </a:p>
        </p:txBody>
      </p:sp>
    </p:spTree>
    <p:extLst>
      <p:ext uri="{BB962C8B-B14F-4D97-AF65-F5344CB8AC3E}">
        <p14:creationId xmlns:p14="http://schemas.microsoft.com/office/powerpoint/2010/main" val="8355951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Oxygenation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2676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Look for: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Hypoxia or hypoxemia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Poor perfusion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Heart failure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distress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111415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25543" cy="1097279"/>
          </a:xfrm>
        </p:spPr>
        <p:txBody>
          <a:bodyPr tIns="91425">
            <a:noAutofit/>
          </a:bodyPr>
          <a:lstStyle/>
          <a:p>
            <a:pPr lvl="0" eaLnBrk="0" fontAlgn="base" hangingPunct="0">
              <a:spcBef>
                <a:spcPct val="0"/>
              </a:spcBef>
              <a:spcAft>
                <a:spcPct val="0"/>
              </a:spcAft>
              <a:buClrTx/>
              <a:defRPr/>
            </a:pPr>
            <a:r>
              <a:rPr lang="en-US" dirty="0">
                <a:latin typeface="Times New Roman" panose="02020603050405020304" pitchFamily="18" charset="0"/>
                <a:ea typeface="ＭＳ Ｐゴシック"/>
                <a:cs typeface="ＭＳ Ｐゴシック" pitchFamily="-1" charset="-128"/>
              </a:rPr>
              <a:t>Click on the Item Below That Best Describes the Purpose of the Primary Assessment</a:t>
            </a:r>
          </a:p>
        </p:txBody>
      </p:sp>
      <p:sp>
        <p:nvSpPr>
          <p:cNvPr id="3" name="Content Placeholder 2"/>
          <p:cNvSpPr>
            <a:spLocks noGrp="1"/>
          </p:cNvSpPr>
          <p:nvPr>
            <p:ph idx="1"/>
          </p:nvPr>
        </p:nvSpPr>
        <p:spPr>
          <a:xfrm>
            <a:off x="457200" y="1828801"/>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Obtaining baseline vital signs</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593975"/>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Finding all signs of injury or illness</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3357563"/>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Finding and treating immediate threats to life</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4091300"/>
            <a:ext cx="8229600" cy="923299"/>
          </a:xfrm>
        </p:spPr>
        <p:txBody>
          <a:bodyPr wrap="square" lIns="91425" tIns="91425" rIns="91425" bIns="91425">
            <a:noAutofit/>
          </a:bodyPr>
          <a:lstStyle/>
          <a:p>
            <a:pPr marL="354013" lvl="0" indent="-354013"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Determining whether additional resources are needed to manage the scene</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0011959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13-6 Primary Assessment of Circulation</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3073400"/>
          </a:xfrm>
        </p:spPr>
        <p:txBody>
          <a:bodyPr/>
          <a:lstStyle/>
          <a:p>
            <a:pPr marL="0" indent="0">
              <a:buNone/>
            </a:pPr>
            <a:r>
              <a:rPr lang="en-US" sz="2400" dirty="0">
                <a:latin typeface="+mn-lt"/>
              </a:rPr>
              <a:t>Assessment of circulation during the primary </a:t>
            </a:r>
            <a:r>
              <a:rPr lang="en-US" sz="2400" dirty="0" smtClean="0">
                <a:latin typeface="+mn-lt"/>
              </a:rPr>
              <a:t>assessment should </a:t>
            </a:r>
            <a:r>
              <a:rPr lang="en-US" sz="2400" dirty="0">
                <a:latin typeface="+mn-lt"/>
              </a:rPr>
              <a:t>occur in this sequence:</a:t>
            </a:r>
          </a:p>
          <a:p>
            <a:r>
              <a:rPr lang="en-US" sz="2400" dirty="0" smtClean="0">
                <a:latin typeface="+mn-lt"/>
              </a:rPr>
              <a:t>Assess </a:t>
            </a:r>
            <a:r>
              <a:rPr lang="en-US" sz="2400" dirty="0">
                <a:latin typeface="+mn-lt"/>
              </a:rPr>
              <a:t>for presence or absence of </a:t>
            </a:r>
            <a:r>
              <a:rPr lang="en-US" sz="2400" b="1" dirty="0">
                <a:latin typeface="+mn-lt"/>
              </a:rPr>
              <a:t>pulse.</a:t>
            </a:r>
          </a:p>
          <a:p>
            <a:r>
              <a:rPr lang="en-US" sz="2400" dirty="0" smtClean="0">
                <a:latin typeface="+mn-lt"/>
              </a:rPr>
              <a:t>Assess </a:t>
            </a:r>
            <a:r>
              <a:rPr lang="en-US" sz="2400" dirty="0">
                <a:latin typeface="+mn-lt"/>
              </a:rPr>
              <a:t>for possible major </a:t>
            </a:r>
            <a:r>
              <a:rPr lang="en-US" sz="2400" b="1" dirty="0">
                <a:latin typeface="+mn-lt"/>
              </a:rPr>
              <a:t>bleeding.</a:t>
            </a:r>
          </a:p>
          <a:p>
            <a:r>
              <a:rPr lang="en-US" sz="2400" dirty="0" smtClean="0">
                <a:latin typeface="+mn-lt"/>
              </a:rPr>
              <a:t>Assess </a:t>
            </a:r>
            <a:r>
              <a:rPr lang="en-US" sz="2400" b="1" dirty="0">
                <a:latin typeface="+mn-lt"/>
              </a:rPr>
              <a:t>skin</a:t>
            </a:r>
            <a:r>
              <a:rPr lang="en-US" sz="2400" i="1" dirty="0">
                <a:latin typeface="+mn-lt"/>
              </a:rPr>
              <a:t> </a:t>
            </a:r>
            <a:r>
              <a:rPr lang="en-US" sz="2400" dirty="0">
                <a:latin typeface="+mn-lt"/>
              </a:rPr>
              <a:t>color, temperature, and condition.</a:t>
            </a:r>
          </a:p>
          <a:p>
            <a:r>
              <a:rPr lang="en-US" sz="2400" dirty="0" smtClean="0">
                <a:latin typeface="+mn-lt"/>
              </a:rPr>
              <a:t>Assess </a:t>
            </a:r>
            <a:r>
              <a:rPr lang="en-US" sz="2400" b="1" dirty="0">
                <a:latin typeface="+mn-lt"/>
              </a:rPr>
              <a:t>capillary refill.</a:t>
            </a:r>
          </a:p>
        </p:txBody>
      </p:sp>
    </p:spTree>
    <p:extLst>
      <p:ext uri="{BB962C8B-B14F-4D97-AF65-F5344CB8AC3E}">
        <p14:creationId xmlns:p14="http://schemas.microsoft.com/office/powerpoint/2010/main" val="5602964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Assess Pulses. If There Is No Radial Pulse, Palpate the Carotid </a:t>
            </a:r>
            <a:r>
              <a:rPr lang="en-US" altLang="en-US" dirty="0" smtClean="0">
                <a:latin typeface="Times New Roman" panose="02020603050405020304" pitchFamily="18" charset="0"/>
                <a:cs typeface="Times New Roman" panose="02020603050405020304" pitchFamily="18" charset="0"/>
              </a:rPr>
              <a:t>Pulse</a:t>
            </a:r>
            <a:endParaRPr lang="en-US" altLang="en-US" dirty="0">
              <a:solidFill>
                <a:schemeClr val="tx2"/>
              </a:solidFill>
              <a:latin typeface="Times New Roman" panose="02020603050405020304" pitchFamily="18" charset="0"/>
              <a:ea typeface="ＭＳ Ｐゴシック"/>
              <a:cs typeface="Times New Roman" panose="02020603050405020304" pitchFamily="18" charset="0"/>
            </a:endParaRPr>
          </a:p>
        </p:txBody>
      </p:sp>
      <p:sp>
        <p:nvSpPr>
          <p:cNvPr id="5" name="Text Placeholder 4"/>
          <p:cNvSpPr>
            <a:spLocks noGrp="1"/>
          </p:cNvSpPr>
          <p:nvPr>
            <p:ph type="body" idx="1"/>
          </p:nvPr>
        </p:nvSpPr>
        <p:spPr>
          <a:xfrm>
            <a:off x="457200" y="1600201"/>
            <a:ext cx="8229600" cy="1026885"/>
          </a:xfrm>
        </p:spPr>
        <p:txBody>
          <a:bodyPr/>
          <a:lstStyle/>
          <a:p>
            <a:pPr marL="0" indent="0">
              <a:buNone/>
            </a:pPr>
            <a:r>
              <a:rPr lang="en-US" altLang="en-US" sz="2000" dirty="0">
                <a:latin typeface="+mn-lt"/>
                <a:cs typeface="Times New Roman" panose="02020603050405020304" pitchFamily="18" charset="0"/>
              </a:rPr>
              <a:t>If the patient is pulseless or is unresponsive and has no breathing or no normal breathing, immediately begin chest compressions, followed by airway and ventilation, and apply the automated external </a:t>
            </a:r>
            <a:r>
              <a:rPr lang="en-US" altLang="en-US" sz="2000" dirty="0" smtClean="0">
                <a:latin typeface="+mn-lt"/>
                <a:cs typeface="Times New Roman" panose="02020603050405020304" pitchFamily="18" charset="0"/>
              </a:rPr>
              <a:t>defibrillator.</a:t>
            </a:r>
            <a:endParaRPr lang="en-US" sz="2000" dirty="0">
              <a:latin typeface="+mn-lt"/>
            </a:endParaRPr>
          </a:p>
        </p:txBody>
      </p:sp>
      <p:pic>
        <p:nvPicPr>
          <p:cNvPr id="4" name="Picture 2" descr="1 E M T holds the head steady of a supine unconscious patient wearing a nonrebreather mask. The other E M T uses her watch to measure the patient’s pulse at the patient’s wri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1301" y="2811051"/>
            <a:ext cx="5201397" cy="347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2711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Assess the Brachial Pulse in a Baby Less Than 1 Year Old</a:t>
            </a:r>
            <a:endParaRPr lang="en-US" altLang="en-US" dirty="0">
              <a:latin typeface="Times New Roman" panose="02020603050405020304" pitchFamily="18" charset="0"/>
              <a:ea typeface="ＭＳ Ｐゴシック"/>
              <a:cs typeface="Times New Roman" panose="02020603050405020304" pitchFamily="18" charset="0"/>
            </a:endParaRPr>
          </a:p>
        </p:txBody>
      </p:sp>
      <p:pic>
        <p:nvPicPr>
          <p:cNvPr id="4" name="Picture 2" descr="An E M T holds a seated infant’s arm extended, placing their index and middle fingers on the infant’s inner upper arm to check her pul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227" y="1495556"/>
            <a:ext cx="686954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8959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2676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the Pulse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Quickly determine: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the pulse is present or not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approximate heart rate (beats per minute)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pulse’s regularity and strength.</a:t>
            </a:r>
          </a:p>
        </p:txBody>
      </p:sp>
    </p:spTree>
    <p:extLst>
      <p:ext uri="{BB962C8B-B14F-4D97-AF65-F5344CB8AC3E}">
        <p14:creationId xmlns:p14="http://schemas.microsoft.com/office/powerpoint/2010/main" val="8330832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5289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Identify Major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you notice large pools of blood or blood-soaked clothing, immediately expose the area.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Bright red, spurting bleeding is arterial.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Dark red, steady, rapid bleeding is venous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39877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Part 1</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Scene size-up</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39126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600" dirty="0">
                <a:latin typeface="Times New Roman" panose="02020603050405020304" pitchFamily="18" charset="0"/>
                <a:cs typeface="Times New Roman" panose="02020603050405020304" pitchFamily="18" charset="0"/>
              </a:rPr>
              <a:t>Check for Major Bleeding</a:t>
            </a:r>
            <a:endParaRPr lang="en-US" altLang="en-US" dirty="0">
              <a:solidFill>
                <a:schemeClr val="tx2"/>
              </a:solidFill>
              <a:latin typeface="Times New Roman" panose="02020603050405020304" pitchFamily="18" charset="0"/>
              <a:ea typeface="ＭＳ Ｐゴシック"/>
              <a:cs typeface="Times New Roman" panose="02020603050405020304" pitchFamily="18" charset="0"/>
            </a:endParaRPr>
          </a:p>
        </p:txBody>
      </p:sp>
      <p:pic>
        <p:nvPicPr>
          <p:cNvPr id="4" name="Picture 2" descr="while 1 E M T restricts the head motion of a supine unconscious patient, the other E M T inspects blood staining the patient’s jeans above the right kn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8588" y="1725663"/>
            <a:ext cx="6766824" cy="4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0284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54571" cy="1097279"/>
          </a:xfrm>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cs typeface="Times New Roman" panose="02020603050405020304" pitchFamily="18" charset="0"/>
              </a:rPr>
              <a:t>Cut Away Blood-Soaked Clothing to Expose Potentially Life-Threatening Bleeding</a:t>
            </a:r>
            <a:endParaRPr lang="en-US" altLang="en-US"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1"/>
            <a:ext cx="8229600" cy="420328"/>
          </a:xfrm>
        </p:spPr>
        <p:txBody>
          <a:bodyPr/>
          <a:lstStyle/>
          <a:p>
            <a:pPr marL="0" indent="0">
              <a:buNone/>
            </a:pPr>
            <a:r>
              <a:rPr lang="en-US" altLang="en-US" sz="2000" dirty="0">
                <a:latin typeface="+mn-lt"/>
              </a:rPr>
              <a:t>Control bleeding with direct pressure, then apply a pressure dressing.</a:t>
            </a:r>
            <a:endParaRPr lang="en-US" sz="2000" dirty="0">
              <a:latin typeface="+mn-lt"/>
            </a:endParaRPr>
          </a:p>
        </p:txBody>
      </p:sp>
      <p:pic>
        <p:nvPicPr>
          <p:cNvPr id="4" name="Picture 2" descr="the E M T cuts denim away from the patient’s right leg, exposing a wound approximately an inch wide on the patient’s knee anteri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5664" y="2194747"/>
            <a:ext cx="6232673" cy="413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5733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Assess Perfusion by Assessing Color, Temperature, and Condition of the Skin. Assess Capillary Refill</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2" descr="An E M T places the exposed skin of the back of her hand on the back of the patient’s hand, after pulling back her glov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757589"/>
            <a:ext cx="748145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3604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 Perfusion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Skin Color – observe mucous membranes.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Pale or mottled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Decreased perfusion, shock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Cyanotic</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Decreased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Red/flushed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Vasodilation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Yellow (jaundice)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Liver dysfunction</a:t>
            </a:r>
          </a:p>
        </p:txBody>
      </p:sp>
    </p:spTree>
    <p:extLst>
      <p:ext uri="{BB962C8B-B14F-4D97-AF65-F5344CB8AC3E}">
        <p14:creationId xmlns:p14="http://schemas.microsoft.com/office/powerpoint/2010/main" val="32246801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a:t>
            </a:r>
            <a:r>
              <a:rPr lang="en-US" altLang="en-US" sz="2400" dirty="0" smtClean="0">
                <a:latin typeface="+mn-lt"/>
              </a:rPr>
              <a:t>Perfusion</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Skin </a:t>
            </a:r>
            <a:r>
              <a:rPr lang="en-US" altLang="en-US" sz="2400" dirty="0">
                <a:solidFill>
                  <a:srgbClr val="000000"/>
                </a:solidFill>
                <a:latin typeface="+mn-lt"/>
                <a:ea typeface="ＭＳ Ｐゴシック"/>
              </a:rPr>
              <a:t>Temperature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Hot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Hot environment, elevated temperature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Cool</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Cold environment, decreased perfusion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Cold</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Frostbite, hypothermia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Cool, clammy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Shock, nervousness, </a:t>
            </a:r>
            <a:r>
              <a:rPr lang="en-US" altLang="en-US" sz="2400" dirty="0" smtClean="0">
                <a:solidFill>
                  <a:srgbClr val="000000"/>
                </a:solidFill>
                <a:latin typeface="+mn-lt"/>
                <a:ea typeface="ＭＳ Ｐゴシック"/>
              </a:rPr>
              <a:t>fright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3230166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a:t>
            </a:r>
            <a:r>
              <a:rPr lang="en-US" altLang="en-US" sz="2400" dirty="0" smtClean="0">
                <a:latin typeface="+mn-lt"/>
              </a:rPr>
              <a:t>Perfusion</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Skin </a:t>
            </a:r>
            <a:r>
              <a:rPr lang="en-US" altLang="en-US" sz="2400" dirty="0">
                <a:solidFill>
                  <a:srgbClr val="000000"/>
                </a:solidFill>
                <a:latin typeface="+mn-lt"/>
                <a:ea typeface="ＭＳ Ｐゴシック"/>
              </a:rPr>
              <a:t>Condition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Dry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Dehydration, heat stroke, spinal shock, medical conditions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Moist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Environment, exertion, shock, medical conditions</a:t>
            </a:r>
          </a:p>
        </p:txBody>
      </p:sp>
    </p:spTree>
    <p:extLst>
      <p:ext uri="{BB962C8B-B14F-4D97-AF65-F5344CB8AC3E}">
        <p14:creationId xmlns:p14="http://schemas.microsoft.com/office/powerpoint/2010/main" val="125018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4448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 </a:t>
            </a:r>
            <a:r>
              <a:rPr lang="en-US" altLang="en-US" sz="2400" dirty="0" smtClean="0">
                <a:latin typeface="+mn-lt"/>
              </a:rPr>
              <a:t>Perfusion</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Capillary </a:t>
            </a:r>
            <a:r>
              <a:rPr lang="en-US" altLang="en-US" sz="2400" dirty="0">
                <a:solidFill>
                  <a:srgbClr val="000000"/>
                </a:solidFill>
                <a:latin typeface="+mn-lt"/>
                <a:ea typeface="ＭＳ Ｐゴシック"/>
              </a:rPr>
              <a:t>Refill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More reliable in infants and children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Most reliable at room temperature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Alone does not provide an accurate determination of perfusion status.</a:t>
            </a:r>
          </a:p>
        </p:txBody>
      </p:sp>
    </p:spTree>
    <p:extLst>
      <p:ext uri="{BB962C8B-B14F-4D97-AF65-F5344CB8AC3E}">
        <p14:creationId xmlns:p14="http://schemas.microsoft.com/office/powerpoint/2010/main" val="15587461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3400" dirty="0">
                <a:latin typeface="Times New Roman" panose="02020603050405020304" pitchFamily="18" charset="0"/>
                <a:ea typeface="ＭＳ Ｐゴシック"/>
              </a:rPr>
              <a:t>E</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M</a:t>
            </a:r>
            <a:r>
              <a:rPr lang="en-US" altLang="en-US" sz="100" dirty="0">
                <a:latin typeface="Times New Roman" panose="02020603050405020304" pitchFamily="18" charset="0"/>
                <a:ea typeface="ＭＳ Ｐゴシック"/>
              </a:rPr>
              <a:t> </a:t>
            </a:r>
            <a:r>
              <a:rPr lang="en-US" altLang="en-US" sz="3400" dirty="0">
                <a:latin typeface="Times New Roman" panose="02020603050405020304" pitchFamily="18" charset="0"/>
                <a:ea typeface="ＭＳ Ｐゴシック"/>
              </a:rPr>
              <a:t>T Skills 13-2</a:t>
            </a:r>
            <a:endParaRPr lang="en-US" sz="3400" dirty="0"/>
          </a:p>
        </p:txBody>
      </p:sp>
      <p:sp>
        <p:nvSpPr>
          <p:cNvPr id="3" name="Subtitle 2"/>
          <p:cNvSpPr>
            <a:spLocks noGrp="1"/>
          </p:cNvSpPr>
          <p:nvPr>
            <p:ph type="subTitle" idx="1"/>
          </p:nvPr>
        </p:nvSpPr>
        <p:spPr/>
        <p:txBody>
          <a:bodyPr/>
          <a:lstStyle/>
          <a:p>
            <a:r>
              <a:rPr lang="en-US" altLang="en-US" sz="2400" dirty="0">
                <a:solidFill>
                  <a:srgbClr val="000000"/>
                </a:solidFill>
                <a:latin typeface="Arial (Body)"/>
                <a:ea typeface="ＭＳ Ｐゴシック"/>
              </a:rPr>
              <a:t>Assessing Capillary Refill in Children and </a:t>
            </a:r>
            <a:r>
              <a:rPr lang="en-US" altLang="en-US" sz="2400" dirty="0" smtClean="0">
                <a:solidFill>
                  <a:srgbClr val="000000"/>
                </a:solidFill>
                <a:latin typeface="Arial (Body)"/>
                <a:ea typeface="ＭＳ Ｐゴシック"/>
              </a:rPr>
              <a:t>Infants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5202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a:latin typeface="Times New Roman" panose="02020603050405020304" pitchFamily="18" charset="0"/>
                <a:cs typeface="Times New Roman" panose="02020603050405020304" pitchFamily="18" charset="0"/>
              </a:rPr>
              <a:t>To Assess Capillary Refill, Press Your Thumb down on the </a:t>
            </a:r>
            <a:r>
              <a:rPr lang="en-US" altLang="en-US" sz="2800" dirty="0" smtClean="0">
                <a:latin typeface="Times New Roman" panose="02020603050405020304" pitchFamily="18" charset="0"/>
                <a:cs typeface="Times New Roman" panose="02020603050405020304" pitchFamily="18" charset="0"/>
              </a:rPr>
              <a:t>Child’s </a:t>
            </a:r>
            <a:r>
              <a:rPr lang="en-US" altLang="en-US" sz="2800" dirty="0">
                <a:latin typeface="Times New Roman" panose="02020603050405020304" pitchFamily="18" charset="0"/>
                <a:cs typeface="Times New Roman" panose="02020603050405020304" pitchFamily="18" charset="0"/>
              </a:rPr>
              <a:t>Kneecap for Several Seconds</a:t>
            </a:r>
            <a:endParaRPr lang="en-US" altLang="en-US" sz="2800" dirty="0">
              <a:latin typeface="Times New Roman" panose="02020603050405020304" pitchFamily="18" charset="0"/>
              <a:ea typeface="ＭＳ Ｐゴシック"/>
              <a:cs typeface="Times New Roman" panose="02020603050405020304" pitchFamily="18" charset="0"/>
            </a:endParaRPr>
          </a:p>
        </p:txBody>
      </p:sp>
      <p:pic>
        <p:nvPicPr>
          <p:cNvPr id="4" name="Picture 1" descr="An E M T holds a child’s upper leg at the quadriceps with one hand, and presses a thumb against the child’s knee with the other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9659" y="1643745"/>
            <a:ext cx="58246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9103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541657" cy="1097279"/>
          </a:xfrm>
        </p:spPr>
        <p:txBody>
          <a:bodyPr tIns="91425" anchor="b">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Release Your Thumb and Observe the Whitened (Blanched) Area Where You Had Been Pressing</a:t>
            </a:r>
            <a:endParaRPr lang="en-US" altLang="en-US" sz="3000" dirty="0">
              <a:latin typeface="Times New Roman" panose="02020603050405020304" pitchFamily="18" charset="0"/>
              <a:ea typeface="ＭＳ Ｐゴシック"/>
              <a:cs typeface="Times New Roman" panose="02020603050405020304" pitchFamily="18" charset="0"/>
            </a:endParaRPr>
          </a:p>
        </p:txBody>
      </p:sp>
      <p:sp>
        <p:nvSpPr>
          <p:cNvPr id="5" name="Text Placeholder 4"/>
          <p:cNvSpPr>
            <a:spLocks noGrp="1"/>
          </p:cNvSpPr>
          <p:nvPr>
            <p:ph type="body" idx="1"/>
          </p:nvPr>
        </p:nvSpPr>
        <p:spPr>
          <a:xfrm>
            <a:off x="457200" y="1600200"/>
            <a:ext cx="8229600" cy="402771"/>
          </a:xfrm>
        </p:spPr>
        <p:txBody>
          <a:bodyPr/>
          <a:lstStyle/>
          <a:p>
            <a:pPr marL="0" indent="0">
              <a:buNone/>
            </a:pPr>
            <a:r>
              <a:rPr lang="en-US" altLang="en-US" sz="2000" dirty="0">
                <a:latin typeface="+mn-lt"/>
              </a:rPr>
              <a:t>Count the number of seconds it takes for the color to return to normal.</a:t>
            </a:r>
            <a:endParaRPr lang="en-US" sz="2000" dirty="0">
              <a:latin typeface="+mn-lt"/>
            </a:endParaRPr>
          </a:p>
        </p:txBody>
      </p:sp>
      <p:pic>
        <p:nvPicPr>
          <p:cNvPr id="4" name="Picture 1" descr="The E M T releases their thumb from the child’s knee, where a white imprint has been left in the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9229" y="2090055"/>
            <a:ext cx="5405372" cy="424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04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Scene Size-Up</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199"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Scene size-up is a dynamic process that continues throughout the call.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operational and patient care aspects.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Determining the mechanism of injury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or nature of the illness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and determining the number of patients is the beginning of the patient-assessment process.</a:t>
            </a:r>
          </a:p>
        </p:txBody>
      </p:sp>
    </p:spTree>
    <p:extLst>
      <p:ext uri="{BB962C8B-B14F-4D97-AF65-F5344CB8AC3E}">
        <p14:creationId xmlns:p14="http://schemas.microsoft.com/office/powerpoint/2010/main" val="17954079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Assess Circulation </a:t>
            </a:r>
            <a:r>
              <a:rPr lang="en-US" sz="2000" b="0" dirty="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096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Shock (Hypoperfusion)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Shock a life-threatening condition.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Treatment needs to begin during the primary assessment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854770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(6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With the patient now supine, Kerry notices that Bob is snoring. He uses a jaw-thrust maneuver to open the airway, which relieves the snoring. Kerry determines that Bob is breathing about 12 times per minute, and that his chest is moving adequately with each breath. Kerry can feel </a:t>
            </a:r>
            <a:r>
              <a:rPr lang="en-US" altLang="en-US" sz="2400" dirty="0" smtClean="0">
                <a:solidFill>
                  <a:srgbClr val="000000"/>
                </a:solidFill>
                <a:latin typeface="Arial (Body)"/>
                <a:ea typeface="ＭＳ Ｐゴシック"/>
              </a:rPr>
              <a:t>Bob’s </a:t>
            </a:r>
            <a:r>
              <a:rPr lang="en-US" altLang="en-US" sz="2400" dirty="0">
                <a:solidFill>
                  <a:srgbClr val="000000"/>
                </a:solidFill>
                <a:latin typeface="Arial (Body)"/>
                <a:ea typeface="ＭＳ Ｐゴシック"/>
              </a:rPr>
              <a:t>breath with each </a:t>
            </a:r>
            <a:r>
              <a:rPr lang="en-US" altLang="en-US" sz="2400" dirty="0" smtClean="0">
                <a:solidFill>
                  <a:srgbClr val="000000"/>
                </a:solidFill>
                <a:latin typeface="Arial (Body)"/>
                <a:ea typeface="ＭＳ Ｐゴシック"/>
              </a:rPr>
              <a:t>exhalation.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129228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(7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43825"/>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Kerry places an oropharyngeal airway to assist with airway control, while Della reports a strong, regular radial pulse and cool, moist skin.</a:t>
            </a: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As Della searches for any obvious bleeding, the paramedic assigned to the call arrives. He obtains a quick report from Kerry, asks Bob’s sister a few questions, and prepares to obtain Bob’s blood glucose level.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520467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(8 of 8)</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What factors should the crew consider in determining whether they should perform a quick secondary assessment and prepare for immediate transport, or do a more thorough assessment and initiate treatment on the scene?</a:t>
            </a:r>
          </a:p>
        </p:txBody>
      </p:sp>
    </p:spTree>
    <p:extLst>
      <p:ext uri="{BB962C8B-B14F-4D97-AF65-F5344CB8AC3E}">
        <p14:creationId xmlns:p14="http://schemas.microsoft.com/office/powerpoint/2010/main" val="28130165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Establish Patient Priorities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 the primary assessment, identify and manage life-threatening conditions immediately.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Any critical finding of the airway, breathing, oxygenation, or circulation categorizes the patient as </a:t>
            </a:r>
            <a:r>
              <a:rPr lang="en-US" altLang="en-US" sz="2400" dirty="0" smtClean="0">
                <a:solidFill>
                  <a:srgbClr val="000000"/>
                </a:solidFill>
                <a:latin typeface="Arial (Body)"/>
                <a:ea typeface="ＭＳ Ｐゴシック"/>
              </a:rPr>
              <a:t>unstable.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Unstable patients are a high priority for treatment and transport.</a:t>
            </a:r>
          </a:p>
        </p:txBody>
      </p:sp>
    </p:spTree>
    <p:extLst>
      <p:ext uri="{BB962C8B-B14F-4D97-AF65-F5344CB8AC3E}">
        <p14:creationId xmlns:p14="http://schemas.microsoft.com/office/powerpoint/2010/main" val="16668184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Establish Patient Priorities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Unstable patients receive a rapid secondary assessment and immediate transport with continued stabilization during transport.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Stable patients are assessed further and treated at the scene prior to transport.</a:t>
            </a:r>
          </a:p>
        </p:txBody>
      </p:sp>
    </p:spTree>
    <p:extLst>
      <p:ext uri="{BB962C8B-B14F-4D97-AF65-F5344CB8AC3E}">
        <p14:creationId xmlns:p14="http://schemas.microsoft.com/office/powerpoint/2010/main" val="3029462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843825"/>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Bob’s </a:t>
            </a:r>
            <a:r>
              <a:rPr lang="en-US" altLang="en-US" sz="2400" dirty="0">
                <a:solidFill>
                  <a:srgbClr val="000000"/>
                </a:solidFill>
                <a:latin typeface="Arial (Body)"/>
                <a:ea typeface="ＭＳ Ｐゴシック"/>
              </a:rPr>
              <a:t>blood glucose level is low, making the crew suspect that his unresponsiveness could be related to a diabetic emergency, which the paramedic can treat at the scene.</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The paramedic starts an </a:t>
            </a:r>
            <a:r>
              <a:rPr lang="en-US" altLang="en-US" sz="2400" dirty="0" smtClean="0">
                <a:solidFill>
                  <a:srgbClr val="000000"/>
                </a:solidFill>
                <a:latin typeface="Arial (Body)"/>
                <a:ea typeface="ＭＳ Ｐゴシック"/>
              </a:rPr>
              <a:t>IV and </a:t>
            </a:r>
            <a:r>
              <a:rPr lang="en-US" altLang="en-US" sz="2400" dirty="0">
                <a:solidFill>
                  <a:srgbClr val="000000"/>
                </a:solidFill>
                <a:latin typeface="Arial (Body)"/>
                <a:ea typeface="ＭＳ Ｐゴシック"/>
              </a:rPr>
              <a:t>administers medication as Della performs a secondary assessment and Kerry continues in-line spinal stabilization and airway </a:t>
            </a:r>
            <a:r>
              <a:rPr lang="en-US" altLang="en-US" sz="2400" dirty="0" smtClean="0">
                <a:solidFill>
                  <a:srgbClr val="000000"/>
                </a:solidFill>
                <a:latin typeface="Arial (Body)"/>
                <a:ea typeface="ＭＳ Ｐゴシック"/>
              </a:rPr>
              <a:t>management.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312357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Della finds a deformity in </a:t>
            </a:r>
            <a:r>
              <a:rPr lang="en-US" altLang="en-US" sz="2400" dirty="0" smtClean="0">
                <a:solidFill>
                  <a:srgbClr val="000000"/>
                </a:solidFill>
                <a:latin typeface="Arial (Body)"/>
                <a:ea typeface="ＭＳ Ｐゴシック"/>
              </a:rPr>
              <a:t>Bob’s </a:t>
            </a:r>
            <a:r>
              <a:rPr lang="en-US" altLang="en-US" sz="2400" dirty="0">
                <a:solidFill>
                  <a:srgbClr val="000000"/>
                </a:solidFill>
                <a:latin typeface="Arial (Body)"/>
                <a:ea typeface="ＭＳ Ｐゴシック"/>
              </a:rPr>
              <a:t>right arm. Bob quickly responds to the medication. Kerry removes the oropharyngeal airway as Bob wakes up. With Bob now alert and oriented, the crew is able to stabilize his injuries on the scene and obtain a thorough history while repeating the secondary </a:t>
            </a:r>
            <a:r>
              <a:rPr lang="en-US" altLang="en-US" sz="2400" dirty="0" smtClean="0">
                <a:solidFill>
                  <a:srgbClr val="000000"/>
                </a:solidFill>
                <a:latin typeface="Arial (Body)"/>
                <a:ea typeface="ＭＳ Ｐゴシック"/>
              </a:rPr>
              <a:t>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74857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Part 3</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Secondary 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028017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2 Introduction </a:t>
            </a:r>
            <a:r>
              <a:rPr lang="en-US"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Ryan Webb and Bruce Hart have just approached a vehicle that has collided with a large tree. The scene is safe, and the driver of the vehicle is the only patient. However, the patient is trapped in the vehicle, and extrication equipment is still two minutes away. The front end of the vehicle is heavily </a:t>
            </a:r>
            <a:r>
              <a:rPr lang="en-US" altLang="en-US" sz="2400" dirty="0" smtClean="0">
                <a:solidFill>
                  <a:srgbClr val="000000"/>
                </a:solidFill>
                <a:latin typeface="Arial (Body)"/>
                <a:ea typeface="ＭＳ Ｐゴシック"/>
              </a:rPr>
              <a:t>damaged.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88128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10493</TotalTime>
  <Words>24584</Words>
  <Application>Microsoft Office PowerPoint</Application>
  <PresentationFormat>On-screen Show (4:3)</PresentationFormat>
  <Paragraphs>2112</Paragraphs>
  <Slides>276</Slides>
  <Notes>251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276</vt:i4>
      </vt:variant>
    </vt:vector>
  </HeadingPairs>
  <TitlesOfParts>
    <vt:vector size="285"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 (1 of 2)</vt:lpstr>
      <vt:lpstr>Case Study Introduction (2 of 2)</vt:lpstr>
      <vt:lpstr>Case Study (1 of 8)</vt:lpstr>
      <vt:lpstr>Introduction</vt:lpstr>
      <vt:lpstr>Part 1</vt:lpstr>
      <vt:lpstr>Scene Size-Up</vt:lpstr>
      <vt:lpstr>Steps of the Scene Size-Up</vt:lpstr>
      <vt:lpstr>Part 2</vt:lpstr>
      <vt:lpstr>Primary Assessment (1 of 3)</vt:lpstr>
      <vt:lpstr>Primary Assessment (2 of 3)</vt:lpstr>
      <vt:lpstr>Primary Assessment (3 of 3)</vt:lpstr>
      <vt:lpstr>Steps of the Primary Assessment</vt:lpstr>
      <vt:lpstr>Form a General Impression of the Patient (1 of 8)</vt:lpstr>
      <vt:lpstr>Table 13-1 Forming a General Impression</vt:lpstr>
      <vt:lpstr>Form a General Impression as You Approach the Patient. Shown in This Photo: An Alert Patient with No Obvious Signs of Illness or Injury</vt:lpstr>
      <vt:lpstr>Form a General Impression as You Approach the Patient. Shown in This Photo: A Patient Exhibiting Signs of Respiratory Distress</vt:lpstr>
      <vt:lpstr>Form a General Impression as You Approach the Patient. Shown in This Photo: A Responsive Patient with an Obvious Leg Injury</vt:lpstr>
      <vt:lpstr>Form a General Impression as You Approach the Patient</vt:lpstr>
      <vt:lpstr>Form a General Impression of the Patient (2 of 8)</vt:lpstr>
      <vt:lpstr>Patients Found in Unusual Environments or Circumstances Are Sometimes Difficult to Immediately Categorize as Medical or Trauma</vt:lpstr>
      <vt:lpstr>Be Alert for Clues to the Patient’s Condition or History Throughout the Assessment</vt:lpstr>
      <vt:lpstr>Form a General Impression of the Patient (3 of 8)</vt:lpstr>
      <vt:lpstr>As You Form Your General Impression, Categorize the Patient as Being Injured—a Trauma Patient or Ill—a Medical Patient (1 of 2)</vt:lpstr>
      <vt:lpstr>As You Form Your General Impression, Categorize the Patient as Being Injured—a Trauma Patient or Ill—a Medical Patient (2 of 2)</vt:lpstr>
      <vt:lpstr>Form a General Impression of the Patient (4 of 8)</vt:lpstr>
      <vt:lpstr>Table 13-2 Immediate Life Threats That May Be Obvious During the General Impression</vt:lpstr>
      <vt:lpstr>Form a General Impression of the Patient (5 of 8)</vt:lpstr>
      <vt:lpstr>Form a General Impression of the Patient (6 of 8)</vt:lpstr>
      <vt:lpstr>Establish Manual In-Line Stabilization If Spinal Injury Is Suspected</vt:lpstr>
      <vt:lpstr>Form a General Impression of the Patient (7 of 8)</vt:lpstr>
      <vt:lpstr>Form a General Impression of the Patient (8 of 8)</vt:lpstr>
      <vt:lpstr>E M T Skills 13-1</vt:lpstr>
      <vt:lpstr>A Rescuer at the Patient’s Head Establishes and Maintains Manual In-Line Spinal Stabilization</vt:lpstr>
      <vt:lpstr>On the Command of the Rescuer at the Head, the Patient Is Rolled up Against the Thighs of the Kneeling Rescuers</vt:lpstr>
      <vt:lpstr>The Patient Is Then Rolled into the Supine Position on the Backboard. The Rescuer at the Head Maintains In-Line Spinal Stabilization at the Head</vt:lpstr>
      <vt:lpstr>Case Study (2 of 8)</vt:lpstr>
      <vt:lpstr>Case Study (3 of 8)</vt:lpstr>
      <vt:lpstr>Case Study (4 of 8)</vt:lpstr>
      <vt:lpstr>Case Study (5 of 8)</vt:lpstr>
      <vt:lpstr>Assess Level of Consciousness (Mental Status)</vt:lpstr>
      <vt:lpstr>Table 13-3 A V P U: Mnemonic for Assessment of Mental Status</vt:lpstr>
      <vt:lpstr>Assess Level of Consciousness (1 of 6)</vt:lpstr>
      <vt:lpstr>Assess Level of Consciousness (2 of 6)</vt:lpstr>
      <vt:lpstr>Methods of Applying Painful Stimuli Include a Trapezius Pinch</vt:lpstr>
      <vt:lpstr>Methods of Applying Painful Stimuli Include Supraorbital Pressure</vt:lpstr>
      <vt:lpstr>Methods of Applying Painful Stimuli Include a Sternal Rub</vt:lpstr>
      <vt:lpstr>Methods of Applying Painful Stimuli Include an Earlobe Pinch</vt:lpstr>
      <vt:lpstr>Assess Level of Consciousness (3 of 6)</vt:lpstr>
      <vt:lpstr>Nonpurposeful Movements: Flexion (Decorticate) Posturing</vt:lpstr>
      <vt:lpstr>Nonpurposeful Movements: Extension (Decerebrate) Posturing</vt:lpstr>
      <vt:lpstr>Assess Level of Consciousness (4 of 6)</vt:lpstr>
      <vt:lpstr>Assess Level of Consciousness (5 of 6)</vt:lpstr>
      <vt:lpstr>Assess Level of Consciousness (6 of 6)</vt:lpstr>
      <vt:lpstr>Assess the Airway (1 of 7)</vt:lpstr>
      <vt:lpstr>Assess the Airway (2 of 7)</vt:lpstr>
      <vt:lpstr>Assess the Airway (3 of 7)</vt:lpstr>
      <vt:lpstr>Assess the Airway. To Open the Airway of a Trauma Patient, Use the Jaw-Thrust Maneuver</vt:lpstr>
      <vt:lpstr>Assess the Airway (4 of 7)</vt:lpstr>
      <vt:lpstr>Assess the Airway (5 of 7)</vt:lpstr>
      <vt:lpstr>Table 13-4 Sounds That May Indicate Partial Airway Obstruction</vt:lpstr>
      <vt:lpstr>Assess the Airway (6 of 7)</vt:lpstr>
      <vt:lpstr>Assess the Airway (7 of 7)</vt:lpstr>
      <vt:lpstr>Assess Breathing (1 of 5)</vt:lpstr>
      <vt:lpstr>Table 13-5 Inadequate Breathing Versus Adequate Breathing</vt:lpstr>
      <vt:lpstr>Assess Breathing (2 of 5)</vt:lpstr>
      <vt:lpstr>Assess Breathing. If Breathing Is Adequate, Administer Oxygen, If Indicated</vt:lpstr>
      <vt:lpstr>Assess Breathing (3 of 5)</vt:lpstr>
      <vt:lpstr>Assess Breathing (4 of 5)</vt:lpstr>
      <vt:lpstr>Assess Breathing (5 of 5)</vt:lpstr>
      <vt:lpstr>Assess Oxygenation</vt:lpstr>
      <vt:lpstr>Click on the Item Below That Best Describes the Purpose of the Primary Assessment</vt:lpstr>
      <vt:lpstr>Table 13-6 Primary Assessment of Circulation</vt:lpstr>
      <vt:lpstr>Assess Pulses. If There Is No Radial Pulse, Palpate the Carotid Pulse</vt:lpstr>
      <vt:lpstr>Assess the Brachial Pulse in a Baby Less Than 1 Year Old</vt:lpstr>
      <vt:lpstr>Assess Circulation (1 of 7)</vt:lpstr>
      <vt:lpstr>Assess Circulation (2 of 7)</vt:lpstr>
      <vt:lpstr>Check for Major Bleeding</vt:lpstr>
      <vt:lpstr>Cut Away Blood-Soaked Clothing to Expose Potentially Life-Threatening Bleeding</vt:lpstr>
      <vt:lpstr>Assess Perfusion by Assessing Color, Temperature, and Condition of the Skin. Assess Capillary Refill</vt:lpstr>
      <vt:lpstr>Assess Circulation (3 of 7)</vt:lpstr>
      <vt:lpstr>Assess Circulation (4 of 7)</vt:lpstr>
      <vt:lpstr>Assess Circulation (5 of 7)</vt:lpstr>
      <vt:lpstr>Assess Circulation (6 of 7)</vt:lpstr>
      <vt:lpstr>E M T Skills 13-2</vt:lpstr>
      <vt:lpstr>To Assess Capillary Refill, Press Your Thumb down on the Child’s Kneecap for Several Seconds</vt:lpstr>
      <vt:lpstr>Release Your Thumb and Observe the Whitened (Blanched) Area Where You Had Been Pressing</vt:lpstr>
      <vt:lpstr>Assess Circulation (7 of 7)</vt:lpstr>
      <vt:lpstr>Case Study (6 of 8)</vt:lpstr>
      <vt:lpstr>Case Study (7 of 8)</vt:lpstr>
      <vt:lpstr>Case Study (8 of 8)</vt:lpstr>
      <vt:lpstr>Establish Patient Priorities (1 of 2)</vt:lpstr>
      <vt:lpstr>Establish Patient Priorities (2 of 2)</vt:lpstr>
      <vt:lpstr>Case Study Conclusion (1 of 2)</vt:lpstr>
      <vt:lpstr>Case Study Conclusion (2 of 2)</vt:lpstr>
      <vt:lpstr>Part 3</vt:lpstr>
      <vt:lpstr>Case Study 2 Introduction (1 of 4)</vt:lpstr>
      <vt:lpstr>Case Study 2 Introduction (2 of 4)</vt:lpstr>
      <vt:lpstr>Case Study 2 Introduction (3 of 4)</vt:lpstr>
      <vt:lpstr>Case Study 2 Introduction (4 of 4)</vt:lpstr>
      <vt:lpstr>Case Study 2 (1 of 3)</vt:lpstr>
      <vt:lpstr>Secondary Assessment (1 of 2)</vt:lpstr>
      <vt:lpstr>Secondary Assessment (2 of 2)</vt:lpstr>
      <vt:lpstr>Overview of Secondary Assessment (1 of 20)</vt:lpstr>
      <vt:lpstr>Overview of Secondary Assessment (2 of 20)</vt:lpstr>
      <vt:lpstr>Completely Expose the Trauma Patient Who Has Suffered a Significant Mechanism of Injury or Has Potential Multiple Injuries</vt:lpstr>
      <vt:lpstr>Overview of Secondary Assessment (3 of 20)</vt:lpstr>
      <vt:lpstr>E M T Skills 13-3</vt:lpstr>
      <vt:lpstr>Inspect the Head for Signs of Trauma. Carefully Palpate the Skull for Abnormalities</vt:lpstr>
      <vt:lpstr>Inspect and Palpate the Ear. Note Any Leakage of Blood or Fluid</vt:lpstr>
      <vt:lpstr>Inspect Behind the Ears for Any Injury or Discoloration</vt:lpstr>
      <vt:lpstr>Inspect and Palpate the Face. Note Any Deformity, Instability, Burns, or Swelling</vt:lpstr>
      <vt:lpstr>Assess Both Pupils for Equality of Size and Reactivity to Light. Inspect the Color of the Sclerae</vt:lpstr>
      <vt:lpstr>Check Eye Movement by Having the Patient Follow Your Finger. Note Any Gazes in One Direction or Jerky Eye Movements</vt:lpstr>
      <vt:lpstr>Inspect the Conjunctiva by Pulling the Lower Eyelid Down</vt:lpstr>
      <vt:lpstr>Inspect and Palpate the Nose for Any Signs of Trauma, Burns, Bleeding, or Fluid Leakage</vt:lpstr>
      <vt:lpstr>Inspect the Inside of the Mouth for Signs of Trauma, Burns, and Discoloration</vt:lpstr>
      <vt:lpstr>Overview of Secondary Assessment (4 of 20)</vt:lpstr>
      <vt:lpstr>Assess the Neck for Jugular Vein Distention, Tracheal Deviation, Accessory Muscle Use, and Subcutaneous Emphysema</vt:lpstr>
      <vt:lpstr>Overview of Secondary Assessment (5 of 20)</vt:lpstr>
      <vt:lpstr>Inspect and Palpate the Entire Chest. Check for Symmetry of Chest Wall Movement. Palpate the Sternum, Clavicles, and Shoulders</vt:lpstr>
      <vt:lpstr>Auscultate Breath Sounds, Comparing One Side to the Other</vt:lpstr>
      <vt:lpstr>Overview of Secondary Assessment (6 of 20)</vt:lpstr>
      <vt:lpstr>Inspect and Palpate Each Quadrant of the Abdomen. Note Any Guarding, Tenderness, or Rigidity</vt:lpstr>
      <vt:lpstr>A Heel-Drop Test is Performed by Having the Patient Stand on the Balls of Her Feet, Then Dropping Suddenly onto Her Heels (1 of 2)</vt:lpstr>
      <vt:lpstr>A Heel-Drop Test is Performed by Having the Patient Stand on the Balls of Her Feet, Then Dropping Suddenly onto Her Heels (2 of 2)</vt:lpstr>
      <vt:lpstr>A Heel-Jar Test is Performed by Striking the Bottom of the Heel Forcefully with a Fist</vt:lpstr>
      <vt:lpstr>Overview of Secondary Assessment (7 of 20)</vt:lpstr>
      <vt:lpstr>Assess the Stability of the Pelvis in a Patient Who is Unresponsive or Who Has No Noted Pain in That Area</vt:lpstr>
      <vt:lpstr>Overview of Secondary Assessment (8 of 20)</vt:lpstr>
      <vt:lpstr>Inspect and Palpate Each Lower Extremity. Look for Signs of Wounds, Bleeding, Deformity, Swelling, and Discoloration</vt:lpstr>
      <vt:lpstr>In the Medical Patient, Check for Pain in the Calf During Dorsiflexion and Plantar Flexion</vt:lpstr>
      <vt:lpstr>Assess Distal Pulses in Each Lower Extremity. Also Note Skin Color, Temperature, and Condition</vt:lpstr>
      <vt:lpstr>Check Motor Response of Both Lower Extremities by Having the Patient Push Both Feet Against Your Hands. Compare and Note the Equality of Strength</vt:lpstr>
      <vt:lpstr>Assess Sensation by First Lightly Touching a Toe and Asking the Patient to Identify Which Toe You Are Touching Then Pinching the Foot to Check for Pain Response</vt:lpstr>
      <vt:lpstr>Overview of Secondary Assessment (9 of 20)</vt:lpstr>
      <vt:lpstr>Inspect and Palpate Each Upper Extremity</vt:lpstr>
      <vt:lpstr>Assess the Radial Pulse on Each Upper Extremity. Note Skin Color, Temperature, and Condition</vt:lpstr>
      <vt:lpstr>Assess Motor Function by Having the Patient Grip the Fingers of Both Your Hands Simultaneously</vt:lpstr>
      <vt:lpstr>Have the Patient Close Both Eyes and Hold His Arms Straight out to Check for Arm Drift</vt:lpstr>
      <vt:lpstr>Overview of Secondary Assessment (10 of 20)</vt:lpstr>
      <vt:lpstr>Overview of Secondary Assessment (11 of 20)</vt:lpstr>
      <vt:lpstr>Overview of Secondary Assessment (12 of 20)</vt:lpstr>
      <vt:lpstr>Overview of Secondary Assessment (13 of 20)</vt:lpstr>
      <vt:lpstr>Overview of Secondary Assessment (14 of 20)</vt:lpstr>
      <vt:lpstr>Have the Patient Grin to Check Facial Symmetry</vt:lpstr>
      <vt:lpstr>Overview of Secondary Assessment (15 of 20)</vt:lpstr>
      <vt:lpstr>Overview of Secondary Assessment (16 of 20)</vt:lpstr>
      <vt:lpstr>Overview of Secondary Assessment (17 of 20)</vt:lpstr>
      <vt:lpstr>Overview of Secondary Assessment (18 of 20)</vt:lpstr>
      <vt:lpstr>Overview of Secondary Assessment (19 of 20)</vt:lpstr>
      <vt:lpstr>Overview of Secondary Assessment (20 of 20)</vt:lpstr>
      <vt:lpstr>Steps of the Secondary Assessment for a Trauma Patient</vt:lpstr>
      <vt:lpstr>Reevaluate the Mechanism of Injury (1 of 4)</vt:lpstr>
      <vt:lpstr>Reevaluate the Mechanism of Injury (2 of 4)</vt:lpstr>
      <vt:lpstr>Reevaluate the Mechanism of Injury (3 of 4)</vt:lpstr>
      <vt:lpstr>Significant Mechanisms of Injury Include Rollover of a Vehicle in Which a Patient Was Traveling</vt:lpstr>
      <vt:lpstr>Reevaluate the Mechanism of Injury (4 of 4)</vt:lpstr>
      <vt:lpstr>Significant Mechanisms of Injury Include Intrusion of Greater</vt:lpstr>
      <vt:lpstr>Secondary Assessment: Trauma Patient</vt:lpstr>
      <vt:lpstr>Click on the Situation Below That Best Indicates a Significant Mechanism of Injury</vt:lpstr>
      <vt:lpstr>Rapid Secondary Assessment: Trauma Patient with Significant M O I (Unstable) (1 of 16)</vt:lpstr>
      <vt:lpstr>Rapid Secondary Assessment: Trauma Patient with Significant M O I (Unstable) (2 of 16)</vt:lpstr>
      <vt:lpstr>Table 13-9 Glasgow Coma Scale (1 of 2)</vt:lpstr>
      <vt:lpstr>Table 13-9 Glasgow Coma Scale (2 of 2)</vt:lpstr>
      <vt:lpstr>Table 13-10 Pediatric Glasgow Coma Scale (1 of 2)</vt:lpstr>
      <vt:lpstr>Table 13-10 Pediatric Glasgow Coma Scale (2 of 2)</vt:lpstr>
      <vt:lpstr>Rapid Secondary Assessment: Trauma Patient with Significant M O I (Unstable) (3 of 16)</vt:lpstr>
      <vt:lpstr>E M T Skills 13-4</vt:lpstr>
      <vt:lpstr>Deformities</vt:lpstr>
      <vt:lpstr>Contusions</vt:lpstr>
      <vt:lpstr>Abrasions</vt:lpstr>
      <vt:lpstr>Punctures/Penetrations</vt:lpstr>
      <vt:lpstr>Burns</vt:lpstr>
      <vt:lpstr>Swelling (1 of 2)</vt:lpstr>
      <vt:lpstr>Lacerations</vt:lpstr>
      <vt:lpstr>Swelling (2 of 2)</vt:lpstr>
      <vt:lpstr>Rapid Secondary Assessment: Trauma Patient with Significant M O I (Unstable) (4 of 16)</vt:lpstr>
      <vt:lpstr>Critical (Unstable) Findings: The Head</vt:lpstr>
      <vt:lpstr>E M T Skills 13-5</vt:lpstr>
      <vt:lpstr>Inspect and Palpate the Scalp and Skull</vt:lpstr>
      <vt:lpstr>Inspect and Palpate the Face, Including Ears, Pupils, Nose, and Mouth</vt:lpstr>
      <vt:lpstr>Rapid Secondary Assessment: Trauma Patient with Significant M O I (Unstable) (5 of 16)</vt:lpstr>
      <vt:lpstr>Critical (Unstable) Findings: The Neck</vt:lpstr>
      <vt:lpstr>Inspect the Neck for Tracheal Deviation, Tracheal Tugging, Jugular Vein Distention, Subcutaneous Emphysema, and Large Lacerations or Punctures</vt:lpstr>
      <vt:lpstr>Jugular Vein Distention</vt:lpstr>
      <vt:lpstr>Palpate Both the Anterior and Posterior Aspects of the Neck. Note Posterior Muscle Spasms That May Indicate Injury to the Cervical Spine</vt:lpstr>
      <vt:lpstr>Apply a Cervical Collar if Needed and Not Already Done During or After the Primary Assessment</vt:lpstr>
      <vt:lpstr>Rapid Secondary Assessment: Trauma Patient with Significant M O I (Unstable) (6 of 16)</vt:lpstr>
      <vt:lpstr>Expose the Chest. Inspect and Palpate for Open Wounds, Flail Segments, Muscle Retractions, and Asymmetrical Chest Movement</vt:lpstr>
      <vt:lpstr>Perform a Quick Four-Point Auscultation of the Chest to Listen for the Presence and Equality of Breath Sounds</vt:lpstr>
      <vt:lpstr>Rapid Secondary Assessment: Trauma Patient with Significant M O I (Unstable) (7 of 16)</vt:lpstr>
      <vt:lpstr>Critical (Unstable) Findings: The Abdomen</vt:lpstr>
      <vt:lpstr>Inspect the Abdomen for Any Evidence of Trauma or Distention. Palpate for Tenderness and Rigidity</vt:lpstr>
      <vt:lpstr>Rapid Secondary Assessment: Trauma Patient with Significant M O I (Unstable) (8 of 16)</vt:lpstr>
      <vt:lpstr>Inspect the Pelvis for Evidence of Trauma. If the Patient Complains of Pain or There Is Obvious Deformity, Do Not Palpate</vt:lpstr>
      <vt:lpstr>Inspect and Palpate Each Lower Extremity</vt:lpstr>
      <vt:lpstr>Assess Pedal Pulses</vt:lpstr>
      <vt:lpstr>Assess Motor and Sensory Function in Each Foot</vt:lpstr>
      <vt:lpstr>Assess and Palpate Each Upper Extremity</vt:lpstr>
      <vt:lpstr>Rapid Secondary Assessment: Trauma Patient with Significant M O I (Unstable) (9 of 16)</vt:lpstr>
      <vt:lpstr>With In-Line Spinal Stabilization Maintained, Roll the Patient to Inspect the Posterior Body</vt:lpstr>
      <vt:lpstr>Rapid Secondary Assessment: Trauma Patient with Significant M O I (Unstable) (10 of 16)</vt:lpstr>
      <vt:lpstr>Rapid Secondary Assessment: Trauma Patient with Significant M O I (Unstable) (11 of 16)</vt:lpstr>
      <vt:lpstr>Rapid Secondary Assessment: Trauma Patient with Significant M O I (Unstable) (12 of 16)</vt:lpstr>
      <vt:lpstr>Rapid Secondary Assessment: Trauma Patient with Significant M O I (Unstable) (13 of 16)</vt:lpstr>
      <vt:lpstr>Rapid Secondary Assessment: Trauma Patient with Significant M O I (Unstable) (14 of 16)</vt:lpstr>
      <vt:lpstr>Table 13-11 Indications for a 10-Minutes-or-Less on-Scene Time and Rapid Transport (1 of 2)</vt:lpstr>
      <vt:lpstr>Table 13-11 Indications for a 10-Minutes-or-Less on-Scene Time and Rapid Transport (2 of 2)</vt:lpstr>
      <vt:lpstr>Guidelines for Field Triage of Injured Patients, Centers for Disease Control, 2011</vt:lpstr>
      <vt:lpstr>Rapid Secondary Assessment: Trauma Patient with Significant M O I (Unstable) (15 of 16)</vt:lpstr>
      <vt:lpstr>Rapid Secondary Assessment: Trauma Patient with Significant M O I (Unstable) (16 of 16)</vt:lpstr>
      <vt:lpstr>Table 13-12 The Revised Trauma Score with Glasgow Coma Scale</vt:lpstr>
      <vt:lpstr>Case Study 2 (2 of 3)</vt:lpstr>
      <vt:lpstr>Case Study 2 (3 of 3)</vt:lpstr>
      <vt:lpstr>Modified Secondary Assessment: Trauma Patient with No Significant M O I (Stable)</vt:lpstr>
      <vt:lpstr>Secondary Assessment: Medical Patient (1 of 2)</vt:lpstr>
      <vt:lpstr>Secondary Assessment: Medical Patient (2 of 2)</vt:lpstr>
      <vt:lpstr>Medical Patient Who Is Not Alert, Is Disoriented, or Is Unresponsive (1 of 10)</vt:lpstr>
      <vt:lpstr>E M T Skills 13-6</vt:lpstr>
      <vt:lpstr>Inspect and Palpate the Head</vt:lpstr>
      <vt:lpstr>Medical Patient Who Is Not Alert, Is Disoriented, or Is Unresponsive (2 of 10)</vt:lpstr>
      <vt:lpstr>Inspect the Neck for Jugular Vein Distention, Excessive Neck Muscle Use When the Patient Inhales, Medical Identification Tag, or Tracheostomy Tube</vt:lpstr>
      <vt:lpstr>A Medical Identification Tag, Usually Worn Around the Neck or the Wrist, Will Provide Medical Information About the Patient</vt:lpstr>
      <vt:lpstr>Medical Patient Who Is Not Alert, Is Disoriented, or Is Unresponsive (3 of 10)</vt:lpstr>
      <vt:lpstr> Inspect the Chest for Adequate Rise and Fall, Muscle Retractions, and Symmetry. Auscultate the Breath Sounds</vt:lpstr>
      <vt:lpstr>Medical Patient Who Is Not Alert, Is Disoriented, or Is Unresponsive (4 of 10)</vt:lpstr>
      <vt:lpstr>Inspect the Abdomen for Scars, Discoloration, or Distention. Palpate for Tenderness, Rigidity, Distention, and Pulsating Masses</vt:lpstr>
      <vt:lpstr>Medical Patient Who Is Not Alert, Is Disoriented, or Is Unresponsive (5 of 10)</vt:lpstr>
      <vt:lpstr>Medical Patient Who Is Not Alert, Is Disoriented, or Is Unresponsive (6 of 10)</vt:lpstr>
      <vt:lpstr>Medical Patient Who Is Not Alert, Is Disoriented, or Is Unresponsive (7 of 10)</vt:lpstr>
      <vt:lpstr>Medical Patient Who Is Not Alert, Is Disoriented, or Is Unresponsive (8 of 10)</vt:lpstr>
      <vt:lpstr>Medical Patient Who Is Not Alert, Is Disoriented, or Is Unresponsive (9 of 10)</vt:lpstr>
      <vt:lpstr>Medical Patient Who Is Not Alert, Is Disoriented, or Is Unresponsive (10 of 10)</vt:lpstr>
      <vt:lpstr>Responsive Medical Patient Who Is Alert and Oriented</vt:lpstr>
      <vt:lpstr>Case Study 2 Conclusion (1 of 2)</vt:lpstr>
      <vt:lpstr>Case Study 2 Conclusion (2 of 2)</vt:lpstr>
      <vt:lpstr>Part 4</vt:lpstr>
      <vt:lpstr>Case Study 3 Introduction</vt:lpstr>
      <vt:lpstr>Case Study 3</vt:lpstr>
      <vt:lpstr>Purposes of the Reassessment (1 of 3)</vt:lpstr>
      <vt:lpstr>Purposes of the Reassessment (2 of 3)</vt:lpstr>
      <vt:lpstr>Click on the Response That Is Not a Basic Reason for Performing Reassessment</vt:lpstr>
      <vt:lpstr>Purposes of the Reassessment (3 of 3)</vt:lpstr>
      <vt:lpstr>Repeat the Primary Assessment (1 of 2)</vt:lpstr>
      <vt:lpstr>Repeat the Primary Assessment (2 of 2)</vt:lpstr>
      <vt:lpstr>Complete the Reassessment</vt:lpstr>
      <vt:lpstr>E M T Skills 13-7</vt:lpstr>
      <vt:lpstr>Reassure the Patient as You Begin to Repeat the Primary Assessment</vt:lpstr>
      <vt:lpstr>Reassess Vital Signs</vt:lpstr>
      <vt:lpstr>Repeat Appropriate Elements of the Physical Exam</vt:lpstr>
      <vt:lpstr>Check and Adjust Interventions as Necessary</vt:lpstr>
      <vt:lpstr>Record Trends in the Patient’s Condition</vt:lpstr>
      <vt:lpstr>Case Study 3 Conclusion (1 of 3)</vt:lpstr>
      <vt:lpstr>Case Study 3 Conclusion (2 of 3)</vt:lpstr>
      <vt:lpstr>Case Study 3 Conclusion (3 of 3)</vt:lpstr>
      <vt:lpstr>Lesson Summary (1 of 5)</vt:lpstr>
      <vt:lpstr>Lesson Summary (2 of 5)</vt:lpstr>
      <vt:lpstr>Lesson Summary (3 of 5)</vt:lpstr>
      <vt:lpstr>Lesson Summary (4 of 5)</vt:lpstr>
      <vt:lpstr>Lesson Summary (5 of 5)</vt:lpstr>
      <vt:lpstr>Correct! (1 of 3)</vt:lpstr>
      <vt:lpstr>Incorrect (1 of 9)</vt:lpstr>
      <vt:lpstr>Incorrect (2 of 9)</vt:lpstr>
      <vt:lpstr>Incorrect (3 of 9)</vt:lpstr>
      <vt:lpstr>Correct! (2 of 3)</vt:lpstr>
      <vt:lpstr>Incorrect (4 of 9)</vt:lpstr>
      <vt:lpstr>Incorrect (5 of 9)</vt:lpstr>
      <vt:lpstr>Incorrect (6 of 9)</vt:lpstr>
      <vt:lpstr>Correct! (3 of 3)</vt:lpstr>
      <vt:lpstr>Incorrect (7 of 9)</vt:lpstr>
      <vt:lpstr>Incorrect (8 of 9)</vt:lpstr>
      <vt:lpstr>Incorrect (9 of 9)</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1288</cp:revision>
  <dcterms:modified xsi:type="dcterms:W3CDTF">2018-02-07T09:36:45Z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