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6"/>
  </p:notesMasterIdLst>
  <p:handoutMasterIdLst>
    <p:handoutMasterId r:id="rId97"/>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05" r:id="rId9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343" autoAdjust="0"/>
  </p:normalViewPr>
  <p:slideViewPr>
    <p:cSldViewPr snapToGrid="0" snapToObjects="1">
      <p:cViewPr varScale="1">
        <p:scale>
          <a:sx n="109" d="100"/>
          <a:sy n="109" d="100"/>
        </p:scale>
        <p:origin x="732" y="96"/>
      </p:cViewPr>
      <p:guideLst>
        <p:guide orient="horz" pos="2160"/>
        <p:guide pos="2880"/>
      </p:guideLst>
    </p:cSldViewPr>
  </p:slideViewPr>
  <p:outlineViewPr>
    <p:cViewPr>
      <p:scale>
        <a:sx n="33" d="100"/>
        <a:sy n="33" d="100"/>
      </p:scale>
      <p:origin x="0" y="-469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MyBRADYLab and review student scores. Review the chapter material in the Instructor Resources, which includes Student Handouts, PowerPoint slides, and the MyTest Program.</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Develop several index cards containing dispatch information and an initial description of the scene for an activity described in the lesson plan.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Obtain examples of PPE for body substance isolation and protection from response-related injuries, such as helmets, turnout gear, boots, and leather gloves.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Contact a local law enforcement agency for a guest speaker on crime scene safety.</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Prepare several photographs of vehicle collisions for an activity described in the lesson plan.</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endParaRPr lang="en-US" altLang="en-US" sz="2000" dirty="0" smtClean="0">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Gloves must be considered standard protective equipment. Wear examination gloves for every patient you suspect has come into contact with blood, other body fluids, mucous membranes, a break in the continuity of the skin, or other potential exposure to transmissible diseases. The extent of Standard Precautions used and application of other personal protective equipment varies depending on the suspected pathogen, anticipated exposure to blood, or other body fluids.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If the dispatch information alerts you to a patient with tuberculosis, or to a patient in an institutional setting such as a nursing home where such infections are common, you should wear gloves, eyewear, and an N-95 or HEPA respirator.</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You </a:t>
            </a:r>
            <a:r>
              <a:rPr lang="en-US" altLang="en-US" dirty="0" smtClean="0">
                <a:solidFill>
                  <a:prstClr val="black"/>
                </a:solidFill>
                <a:latin typeface="Calibri"/>
                <a:ea typeface="ＭＳ Ｐゴシック" pitchFamily="-1" charset="-128"/>
              </a:rPr>
              <a:t>shouldn’t </a:t>
            </a:r>
            <a:r>
              <a:rPr lang="en-US" altLang="en-US" dirty="0">
                <a:solidFill>
                  <a:prstClr val="black"/>
                </a:solidFill>
                <a:latin typeface="Calibri"/>
                <a:ea typeface="ＭＳ Ｐゴシック" pitchFamily="-1" charset="-128"/>
              </a:rPr>
              <a:t>use any PPE for which you have not been specially trained in its use. As an example, you </a:t>
            </a:r>
            <a:r>
              <a:rPr lang="en-US" altLang="en-US" dirty="0" smtClean="0">
                <a:solidFill>
                  <a:prstClr val="black"/>
                </a:solidFill>
                <a:latin typeface="Calibri"/>
                <a:ea typeface="ＭＳ Ｐゴシック" pitchFamily="-1" charset="-128"/>
              </a:rPr>
              <a:t>shouldn’t </a:t>
            </a:r>
            <a:r>
              <a:rPr lang="en-US" altLang="en-US" dirty="0">
                <a:solidFill>
                  <a:prstClr val="black"/>
                </a:solidFill>
                <a:latin typeface="Calibri"/>
                <a:ea typeface="ＭＳ Ｐゴシック" pitchFamily="-1" charset="-128"/>
              </a:rPr>
              <a:t>use a self-contained breathing apparatus (SCBA) to enter a confined space with a low-oxygen environment unless you have been specifically trained in the use of the SCBA and have been approved to use it on scene.</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925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Some personal protective equipment that is needed in the hazardous zone may not be necessary outside of that area. For example, a firefighter will wear full protective equipment to enter the burning structure to rescue a patient. The firefighter, still wearing full protective equipment, may deliver that patient to you in a staged area well away from any danger from the structure fire. Because you are working in a safe and protected area, not in the immediate hazard zone,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not necessary to wear the same full protective equipment as the firefighter.</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 </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Begin with gloves, at a minimum, but be prepared to use additional PPE as needed, depending on the situation.</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In general, </a:t>
            </a:r>
            <a:r>
              <a:rPr lang="en-US" altLang="en-US" dirty="0" smtClean="0">
                <a:solidFill>
                  <a:prstClr val="black"/>
                </a:solidFill>
                <a:latin typeface="Calibri"/>
                <a:ea typeface="ＭＳ Ｐゴシック" pitchFamily="-1" charset="-128"/>
              </a:rPr>
              <a:t>EMTs’ </a:t>
            </a:r>
            <a:r>
              <a:rPr lang="en-US" altLang="en-US" dirty="0">
                <a:solidFill>
                  <a:prstClr val="black"/>
                </a:solidFill>
                <a:latin typeface="Calibri"/>
                <a:ea typeface="ＭＳ Ｐゴシック" pitchFamily="-1" charset="-128"/>
              </a:rPr>
              <a:t>level of protective gear should be the same as that of other rescuers, such as firefighters performing extrication, at the scene.</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351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Prior to entering the crashed vehicle to assess and manage a patient, you must consider what level of personal protection is needed to protect yourself against the same personal injury. Where firefighters or those responsible for extrication at the scene of a crashed vehicle with exposed jagged metal and glass are wearing personal protective equipment to protect against personal injury (which may include turnout gear, a helmet, heavy gloves, an ANSI-certified vest, and eye protection), your PPE should be at the same level of the other rescuers on scene, because you are in the same immediate hazard zone and exposed to the same hazards.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279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If they fail to control the scene, the scene will control the EMT. Someone must be in charge. That “someone” might become the patient, a family member, or a crowd of bystanders if the EMT fails to take charge. Sleeplessness, preoccupation with other problems, apathy, and overconfidence can lead an EMT to shortcut or ignore the principles of scene safety.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let this happen to you. The consequences can be costly for the patient, your partners, and you.</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041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Receipt of the call notification from the dispatcher can help you anticipate what standard precautions and other personal protection equipment you will need at the scene. Be aware that callers, at times, may deliberately give inaccurate information. For example, a caller may report chest pains when the problem is a stabbing or a gunshot wound. If the caller had reported the facts,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likely that law enforcement personnel would also have been dispatched, something the caller wished to avoid. Use the dispatch information to prepare for the scene, but remain alert to the possibility of different circumstances upon your arrival.</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Scene safety applies to every EMS call, even those that seem unlikely to present hazards to EMS providers.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determination of scene safety can change as additional information becomes available. EMTs must continue to assess the potential for danger throughout the call.</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Consider dispatch information when assessing scene safety, but remember that the information supplied by dispatch is only as accurate as the information the caller reports.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81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Discuss any particular industries or situations in your area that pose particular hazards to emergency personnel.</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Class Activity</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Divide students into small groups of three or four students. Provide each group with an index card describing dispatch information and an initial description of the scene. Give each group ten minutes to discuss potential hazards, and how they will minimize danger to themselves, the patient, and bystanders. Each group will then read its card aloud to the class and describe their assessment of the situation and proposed actions to minimize hazards.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277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At any time during the scene size-up, it may be necessary to recognize your own limitations and call for additional resources or specially trained personnel for situations or rescues that are beyond your training.</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Request additional resources when necessary. Law enforcement, special rescue units, fire suppression, and hazardous materials teams may be required to make the scene safe.</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 </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Describe your </a:t>
            </a:r>
            <a:r>
              <a:rPr lang="en-US" altLang="en-US" dirty="0" smtClean="0">
                <a:solidFill>
                  <a:prstClr val="black"/>
                </a:solidFill>
                <a:latin typeface="Calibri"/>
                <a:ea typeface="ＭＳ Ｐゴシック" pitchFamily="-1" charset="-128"/>
              </a:rPr>
              <a:t>system’s </a:t>
            </a:r>
            <a:r>
              <a:rPr lang="en-US" altLang="en-US" dirty="0">
                <a:solidFill>
                  <a:prstClr val="black"/>
                </a:solidFill>
                <a:latin typeface="Calibri"/>
                <a:ea typeface="ＭＳ Ｐゴシック" pitchFamily="-1" charset="-128"/>
              </a:rPr>
              <a:t>procedures for requesting additional resources.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374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ITCGaramondStd-Lt"/>
                <a:ea typeface="ＭＳ Ｐゴシック" pitchFamily="-1" charset="-128"/>
              </a:rPr>
              <a:t>At any time during the scene size-up, it may be necessary to recognize your own limitations and call for additional resources or specially trained personnel for situations or rescues that are beyond your training.</a:t>
            </a: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459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An injured or helpless EMT </a:t>
            </a:r>
            <a:r>
              <a:rPr lang="en-US" altLang="en-US" dirty="0" smtClean="0">
                <a:solidFill>
                  <a:prstClr val="black"/>
                </a:solidFill>
                <a:latin typeface="Calibri"/>
                <a:ea typeface="ＭＳ Ｐゴシック" pitchFamily="-1" charset="-128"/>
              </a:rPr>
              <a:t>can’t </a:t>
            </a:r>
            <a:r>
              <a:rPr lang="en-US" altLang="en-US" dirty="0">
                <a:solidFill>
                  <a:prstClr val="black"/>
                </a:solidFill>
                <a:latin typeface="Calibri"/>
                <a:ea typeface="ＭＳ Ｐゴシック" pitchFamily="-1" charset="-128"/>
              </a:rPr>
              <a:t>provide emergency care to a patient. In addition, attention and resources may be diverted from the patient to the injured EMT, risking further compromise to the patient. You must study the scene carefully and determine whether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safe to approach the patient. This determination must be made on all responses.</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Routine principles of scene safety include ensuring traffic is controlled, using caution when crowds have gathered, always having your portable radio with you when you leave the ambulance, and requesting the resources you need.</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Situations in which hazards can be anticipated include crash scenes, special rescue scenes, unstable surfaces and slopes, ice and water, toxic substances or low oxygen atmospheres, fires, crime scenes, and barrooms.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750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Managing patients at crash scenes or on roadways and highways places the EMT at extreme risk of being struck by moving traffic.</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Take extra precautions at crime scenes, suspected crime scenes, and scenes involving volatile crowd situations; wait for the arrival of police or, if a scene turns threatening, retreat and wait for the police. These scenes often include domestic violence calls.</a:t>
            </a: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What hazards can you anticipate at crash scenes?</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can you make crash scenes safer?</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What additional resources may you need to control a crash scene?</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846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itchFamily="-1"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itchFamily="-1" charset="-128"/>
            </a:endParaRPr>
          </a:p>
          <a:p>
            <a:pPr lvl="0" fontAlgn="base">
              <a:spcBef>
                <a:spcPct val="0"/>
              </a:spcBef>
              <a:spcAft>
                <a:spcPct val="0"/>
              </a:spcAft>
            </a:pPr>
            <a:r>
              <a:rPr lang="en-US" altLang="en-US" dirty="0">
                <a:solidFill>
                  <a:prstClr val="black"/>
                </a:solidFill>
                <a:latin typeface="Calibri"/>
                <a:ea typeface="ＭＳ Ｐゴシック" pitchFamily="-1" charset="-128"/>
              </a:rPr>
              <a:t>Additionally, explain to the students that the purpose of using these slides is to help keep the instructor focused on highlighting important portions of the material, explain interrelationships of topics, and discuss how to apply this information.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836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Be sure to bring your portable radio with you when you leave the ambulance so you can contact dispatch or medical direction from the scene for needed resources or advice.</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Call for help from the appropriate agencies—police, fire department, rescue squad, utility company, water rescue squad, hazmat team, or other—if a scene is outside your area of training or expertise.</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Remove yourself if a scene turns hazardous.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954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At a crash scene, the </a:t>
            </a:r>
            <a:r>
              <a:rPr lang="en-US" altLang="en-US" dirty="0" smtClean="0">
                <a:solidFill>
                  <a:prstClr val="black"/>
                </a:solidFill>
                <a:latin typeface="Calibri"/>
                <a:ea typeface="ＭＳ Ｐゴシック" panose="020B0600070205080204" pitchFamily="34" charset="-128"/>
              </a:rPr>
              <a:t>EMT’s </a:t>
            </a:r>
            <a:r>
              <a:rPr lang="en-US" altLang="en-US" dirty="0">
                <a:solidFill>
                  <a:prstClr val="black"/>
                </a:solidFill>
                <a:latin typeface="Calibri"/>
                <a:ea typeface="ＭＳ Ｐゴシック" panose="020B0600070205080204" pitchFamily="34" charset="-128"/>
              </a:rPr>
              <a:t>attention is drawn naturally and immediately to the patients. This may put the EMT at considerable risk if the crash scene </a:t>
            </a:r>
            <a:r>
              <a:rPr lang="en-US" altLang="en-US" dirty="0" smtClean="0">
                <a:solidFill>
                  <a:prstClr val="black"/>
                </a:solidFill>
                <a:latin typeface="Calibri"/>
                <a:ea typeface="ＭＳ Ｐゴシック" panose="020B0600070205080204" pitchFamily="34" charset="-128"/>
              </a:rPr>
              <a:t>isn’t </a:t>
            </a:r>
            <a:r>
              <a:rPr lang="en-US" altLang="en-US" dirty="0">
                <a:solidFill>
                  <a:prstClr val="black"/>
                </a:solidFill>
                <a:latin typeface="Calibri"/>
                <a:ea typeface="ＭＳ Ｐゴシック" panose="020B0600070205080204" pitchFamily="34" charset="-128"/>
              </a:rPr>
              <a:t>properly controlled and safety precautions </a:t>
            </a:r>
            <a:r>
              <a:rPr lang="en-US" altLang="en-US" dirty="0" smtClean="0">
                <a:solidFill>
                  <a:prstClr val="black"/>
                </a:solidFill>
                <a:latin typeface="Calibri"/>
                <a:ea typeface="ＭＳ Ｐゴシック" panose="020B0600070205080204" pitchFamily="34" charset="-128"/>
              </a:rPr>
              <a:t>haven’t </a:t>
            </a:r>
            <a:r>
              <a:rPr lang="en-US" altLang="en-US" dirty="0">
                <a:solidFill>
                  <a:prstClr val="black"/>
                </a:solidFill>
                <a:latin typeface="Calibri"/>
                <a:ea typeface="ＭＳ Ｐゴシック" panose="020B0600070205080204" pitchFamily="34" charset="-128"/>
              </a:rPr>
              <a:t>been taken to protect emergency medical and other personnel; not only from hazards that exist because of the crash itself, but also from vehicle traffic around the crash scene.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Are power lines involved?</a:t>
            </a:r>
          </a:p>
          <a:p>
            <a:pPr marL="171450" lvl="0" indent="-171450" eaLnBrk="0" fontAlgn="base" hangingPunct="0">
              <a:spcBef>
                <a:spcPct val="30000"/>
              </a:spcBef>
              <a:spcAft>
                <a:spcPct val="0"/>
              </a:spcAft>
              <a:buFont typeface="Arial" panose="020B0604020202020204" pitchFamily="34" charset="0"/>
              <a:buChar char="•"/>
              <a:defRPr/>
            </a:pPr>
            <a:r>
              <a:rPr lang="en-US" i="1" dirty="0">
                <a:solidFill>
                  <a:prstClr val="black"/>
                </a:solidFill>
                <a:latin typeface="Calibri"/>
                <a:ea typeface="ＭＳ Ｐゴシック" charset="-128"/>
              </a:rPr>
              <a:t>Consider all power lines to be energized until a power company representative tells you they are not.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Power lines can be on the car, under the car, or touching a guardrail or wire fence that the car is in contact with.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lines may be lying on wet ground and energizing a large area.</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563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At a crash scene, the </a:t>
            </a:r>
            <a:r>
              <a:rPr lang="en-US" altLang="en-US" dirty="0" smtClean="0">
                <a:solidFill>
                  <a:prstClr val="black"/>
                </a:solidFill>
                <a:latin typeface="Calibri"/>
                <a:ea typeface="ＭＳ Ｐゴシック" pitchFamily="-1" charset="-128"/>
              </a:rPr>
              <a:t>EMT’s </a:t>
            </a:r>
            <a:r>
              <a:rPr lang="en-US" altLang="en-US" dirty="0">
                <a:solidFill>
                  <a:prstClr val="black"/>
                </a:solidFill>
                <a:latin typeface="Calibri"/>
                <a:ea typeface="ＭＳ Ｐゴシック" pitchFamily="-1" charset="-128"/>
              </a:rPr>
              <a:t>attention is drawn naturally and immediately to the patient or patients. This may put the EMT at considerable risk if the crash scene </a:t>
            </a:r>
            <a:r>
              <a:rPr lang="en-US" altLang="en-US" dirty="0" smtClean="0">
                <a:solidFill>
                  <a:prstClr val="black"/>
                </a:solidFill>
                <a:latin typeface="Calibri"/>
                <a:ea typeface="ＭＳ Ｐゴシック" pitchFamily="-1" charset="-128"/>
              </a:rPr>
              <a:t>isn’t </a:t>
            </a:r>
            <a:r>
              <a:rPr lang="en-US" altLang="en-US" dirty="0">
                <a:solidFill>
                  <a:prstClr val="black"/>
                </a:solidFill>
                <a:latin typeface="Calibri"/>
                <a:ea typeface="ＭＳ Ｐゴシック" pitchFamily="-1" charset="-128"/>
              </a:rPr>
              <a:t>properly controlled and safety precautions </a:t>
            </a:r>
            <a:r>
              <a:rPr lang="en-US" altLang="en-US" dirty="0" smtClean="0">
                <a:solidFill>
                  <a:prstClr val="black"/>
                </a:solidFill>
                <a:latin typeface="Calibri"/>
                <a:ea typeface="ＭＳ Ｐゴシック" pitchFamily="-1" charset="-128"/>
              </a:rPr>
              <a:t>haven’t </a:t>
            </a:r>
            <a:r>
              <a:rPr lang="en-US" altLang="en-US" dirty="0">
                <a:solidFill>
                  <a:prstClr val="black"/>
                </a:solidFill>
                <a:latin typeface="Calibri"/>
                <a:ea typeface="ＭＳ Ｐゴシック" pitchFamily="-1" charset="-128"/>
              </a:rPr>
              <a:t>been taken to protect emergency medical and other personnel.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1028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Scenes that involve highly visible incidents such as tanker spills, pipeline ruptures, and heavy smoke conditions should automatically alert you to call on specialized assistance to control the situation.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365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Crime scenes require special measures to ensure the personal protection of the EMT.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351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Some rescue scenes require specialized training and equipment. The EMT must be prepared to call on additional specialized resources to ensure not only his own well-being but also the successful rescue of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3173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Does jagged metal or broken glass pose a threat?</a:t>
            </a:r>
          </a:p>
          <a:p>
            <a:pPr marL="628650" lvl="1"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Can such material be avoided, covered, or otherwise isolated to minimize the threat?</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Are there any undeployed airbags?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Is fuel leaking and, if so, is an ignition source nearby?</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Is there fire?</a:t>
            </a:r>
          </a:p>
          <a:p>
            <a:pPr marL="628650" lvl="1"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so, has the fire department been called?</a:t>
            </a:r>
          </a:p>
          <a:p>
            <a:pPr marL="628650" lvl="1"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rescue is possible,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approach a burning vehicle directly from the front or the rear, where fire or explosion hazards are greatest, but from the side.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Are hazardous materials involved?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7724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Another serious threat to emergency medical and other rescue personnel at a crash scene is moving traffic. There are many well documented incidents of EMTs being killed or severely injured by vehicles crashing into emergency personnel and emergency vehicles at a crash scene on a highway or roadway.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4423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There are many well documented incidents of EMTs being killed or severely injured by vehicles crashing into emergency personnel and emergency vehicles at a crash scene on a highway or roadway. You must always remain alert and take as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many precautions as necessary to reduce your risk of being struck by moving traffic.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7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jump highway dividers to provide emergency care while leaving yourself exposed to moving traffic. Reduce any unnecessary scene lighting that may distract or impair visibility of oncoming traffic.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82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931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You must always remain alert and take as many precautions as necessary to reduce your risk of being struck by moving traffic. Wear an ANSI-certified reflective safety vest at the crash scene to make yourself highly visible both day and night.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914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EMT must be prepared to call on additional specialized resources to ensure not only their own well-being but also the successful rescue of the patient.</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Chemical, biological, and nuclear weapons of mass destruction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Heights (such as rooftops, trees, catwalks, and construction areas)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Natural disasters (such as tornadoes, hurricanes, and floods)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Underground areas (such as caves, manholes, trenches, and excavations)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1671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presence of ice can complicate any scene, making what would normally be a simple rescue hazardous. Avoid walking onto frozen ponds, lakes, or other bodies of water if the safety and thickness of the ice is unknown. In these cases, notify rescue teams who are trained and equipped for ice rescue.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566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Drownings are common reasons for the dispatch of an EMT team, but water can also be a factor in other types of calls. Always proceed with caution in situations where water is a factor. Rescue in moving water, such as rivers, streams, or creeks, presents the problems of open-water rescue but further complicates it because of the force of the current. Often, a current makes swimming difficult or impossible. Patients and rescuers alike can easily be swept away, even in shallow water, if the current is strong enough. Never wade or walk into moving water in an attempt to rescue without adequate training and equipment.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3928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smtClean="0">
                <a:solidFill>
                  <a:prstClr val="black"/>
                </a:solidFill>
                <a:latin typeface="Calibri"/>
                <a:ea typeface="ＭＳ Ｐゴシック" charset="-128"/>
              </a:rPr>
              <a:t>It’s </a:t>
            </a:r>
            <a:r>
              <a:rPr lang="en-US" dirty="0">
                <a:solidFill>
                  <a:prstClr val="black"/>
                </a:solidFill>
                <a:latin typeface="Calibri"/>
                <a:ea typeface="ＭＳ Ｐゴシック" charset="-128"/>
              </a:rPr>
              <a:t>the </a:t>
            </a:r>
            <a:r>
              <a:rPr lang="en-US" dirty="0" smtClean="0">
                <a:solidFill>
                  <a:prstClr val="black"/>
                </a:solidFill>
                <a:latin typeface="Calibri"/>
                <a:ea typeface="ＭＳ Ｐゴシック" charset="-128"/>
              </a:rPr>
              <a:t>EMT’s </a:t>
            </a:r>
            <a:r>
              <a:rPr lang="en-US" dirty="0">
                <a:solidFill>
                  <a:prstClr val="black"/>
                </a:solidFill>
                <a:latin typeface="Calibri"/>
                <a:ea typeface="ＭＳ Ｐゴシック" charset="-128"/>
              </a:rPr>
              <a:t>duty to ensure that adequate numbers of appropriately trained and equipped personnel are summoned if necessary to handle special rescues. </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Collapses and cave-ins (such as buildings, construction sites, and excavations)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Storage tanks and vats (regardless of contents)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Silos and bins (suffocation hazards, regardless of contents)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Farm equipment (such as combines, corn pickers, or augers)</a:t>
            </a:r>
          </a:p>
          <a:p>
            <a:pPr marL="171450" lvl="0" indent="-171450" eaLnBrk="0" fontAlgn="base" hangingPunct="0">
              <a:spcBef>
                <a:spcPct val="30000"/>
              </a:spcBef>
              <a:spcAft>
                <a:spcPct val="0"/>
              </a:spcAft>
              <a:buFont typeface="Arial" panose="020B0604020202020204" pitchFamily="34" charset="0"/>
              <a:buChar char="•"/>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Some special situations that EMTs might frequently encounter include those described next.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5425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Victims of injury or illness may be encountered on unstable surfaces or slopes. Such surfaces create additional difficulties and hazards and can greatly complicate treatment and transport of the patient. Access to patients in such circumstances may require the use of ropes. If </a:t>
            </a:r>
            <a:r>
              <a:rPr lang="en-US" dirty="0" smtClean="0">
                <a:solidFill>
                  <a:prstClr val="black"/>
                </a:solidFill>
                <a:latin typeface="Calibri"/>
                <a:ea typeface="ＭＳ Ｐゴシック" charset="-128"/>
              </a:rPr>
              <a:t>you’re </a:t>
            </a:r>
            <a:r>
              <a:rPr lang="en-US" dirty="0">
                <a:solidFill>
                  <a:prstClr val="black"/>
                </a:solidFill>
                <a:latin typeface="Calibri"/>
                <a:ea typeface="ＭＳ Ｐゴシック" charset="-128"/>
              </a:rPr>
              <a:t>not trained in the proper use of ropes in such situations, summon or wait for a trained rescue crew.</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If you have been properly trained: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Remember to secure the patient to the hillside to prevent him from sliding downslope during assessment, treatment, and stabilization.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Be sure that vehicles that have gone over embankments have been secured to prevent them from sliding, carrying occupants and EMS personnel away.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Beware of loose rocks and stones that may be knocked down to your position by rescuers working above.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3853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Drownings are common reasons for the dispatch of an EMT team, but water can also be a factor in other types of calls. Always proceed with caution in situations where water is a factor. If </a:t>
            </a:r>
            <a:r>
              <a:rPr lang="en-US" dirty="0" smtClean="0">
                <a:solidFill>
                  <a:prstClr val="black"/>
                </a:solidFill>
                <a:latin typeface="Calibri"/>
                <a:ea typeface="ＭＳ Ｐゴシック" charset="-128"/>
              </a:rPr>
              <a:t>you’re </a:t>
            </a:r>
            <a:r>
              <a:rPr lang="en-US" dirty="0">
                <a:solidFill>
                  <a:prstClr val="black"/>
                </a:solidFill>
                <a:latin typeface="Calibri"/>
                <a:ea typeface="ＭＳ Ｐゴシック" charset="-128"/>
              </a:rPr>
              <a:t>faced with a situation beyond your capacity to handle, summon and wait for backup from those with proper training and equipment: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Swimming pools present a major challenge for rescue of a patient. The patient will be visible, but to the EMT </a:t>
            </a:r>
            <a:r>
              <a:rPr lang="en-US" dirty="0" smtClean="0">
                <a:solidFill>
                  <a:prstClr val="black"/>
                </a:solidFill>
                <a:latin typeface="Calibri"/>
                <a:ea typeface="ＭＳ Ｐゴシック" charset="-128"/>
              </a:rPr>
              <a:t>who’s </a:t>
            </a:r>
            <a:r>
              <a:rPr lang="en-US" dirty="0">
                <a:solidFill>
                  <a:prstClr val="black"/>
                </a:solidFill>
                <a:latin typeface="Calibri"/>
                <a:ea typeface="ＭＳ Ｐゴシック" charset="-128"/>
              </a:rPr>
              <a:t>untrained in water rescue, retrieving the patient will be difficult and should never be attempted alone. The </a:t>
            </a:r>
            <a:r>
              <a:rPr lang="en-US" dirty="0" smtClean="0">
                <a:solidFill>
                  <a:prstClr val="black"/>
                </a:solidFill>
                <a:latin typeface="Calibri"/>
                <a:ea typeface="ＭＳ Ｐゴシック" charset="-128"/>
              </a:rPr>
              <a:t>EMT’s </a:t>
            </a:r>
            <a:r>
              <a:rPr lang="en-US" dirty="0">
                <a:solidFill>
                  <a:prstClr val="black"/>
                </a:solidFill>
                <a:latin typeface="Calibri"/>
                <a:ea typeface="ＭＳ Ｐゴシック" charset="-128"/>
              </a:rPr>
              <a:t>partner should be close at hand to lend assistance, preferably from the </a:t>
            </a:r>
            <a:r>
              <a:rPr lang="en-US" dirty="0" smtClean="0">
                <a:solidFill>
                  <a:prstClr val="black"/>
                </a:solidFill>
                <a:latin typeface="Calibri"/>
                <a:ea typeface="ＭＳ Ｐゴシック" charset="-128"/>
              </a:rPr>
              <a:t>pool’s </a:t>
            </a:r>
            <a:r>
              <a:rPr lang="en-US" dirty="0">
                <a:solidFill>
                  <a:prstClr val="black"/>
                </a:solidFill>
                <a:latin typeface="Calibri"/>
                <a:ea typeface="ＭＳ Ｐゴシック" charset="-128"/>
              </a:rPr>
              <a:t>edge. A personal flotation device and a line or pole to assist the rescuer and patient to the </a:t>
            </a:r>
            <a:r>
              <a:rPr lang="en-US" dirty="0" smtClean="0">
                <a:solidFill>
                  <a:prstClr val="black"/>
                </a:solidFill>
                <a:latin typeface="Calibri"/>
                <a:ea typeface="ＭＳ Ｐゴシック" charset="-128"/>
              </a:rPr>
              <a:t>pool’s </a:t>
            </a:r>
            <a:r>
              <a:rPr lang="en-US" dirty="0">
                <a:solidFill>
                  <a:prstClr val="black"/>
                </a:solidFill>
                <a:latin typeface="Calibri"/>
                <a:ea typeface="ＭＳ Ｐゴシック" charset="-128"/>
              </a:rPr>
              <a:t>edge should be used.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Rescue in open water is a specialized technique that requires training and equipment. The EMT must ensure that adequate resources are summoned when people have been reported as drowned or missing. The EMT going out into the water, must wear a personal flotation device.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Rescue in moving water presents the problems of open-water further complicated by the force of the current. Patients and rescuers alike can easily be swept away, even in shallow water, if the current is strong enough. Never wade or walk into moving water in an attempt to rescue without adequate training and equipment. Whitewater or moving-water rescues involve specialized techniques and equipment and extensive training.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8773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The EMT must be alert to the possible presence of toxic substances or areas of low oxygen during the scene size-up. Some scenes, such as a crash involving a tanker truck, will present obvious hazards. At other scenes, the hazard may not be as obvious. For example, a call to aid someone who fell in their kitchen might present a toxic hazard if, during the fall, the person knocked over and spilled bleach and ammonia. The combination of the two creates chloramine gas, a lung irritant. Other highly toxic scenes that pose great risk for EMTs are those involving chemical suicides. People who intend to or commit suicide using this method often mix dangerous chemicals or release a gas such as propane in an enclosed space to asphyxiate themselves. Suspect the presence of toxic substances or an oxygen-depleted atmosphere in the following circumstances: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Scenes that involve highly visible incidents such as tanker spills, pipeline ruptures, and heavy smoke conditions should automatically alert you to call on specialized assistance to control the situation.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Caves, wells, tankers, vats, manholes, sewers, culverts, underground utility vaults, silos, closed garages, and other confined spaces are areas where the EMT must exercise extreme caution. Such areas may be low in oxygen and/or high in toxic substances such as methane. Entry into a confined space should be made with appropriate SCBA in place. Many well-meaning rescuers have failed to recognize the risk of confined-space entry and have themselves become victims along with the patients they planned to rescue.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 toxic environment generally causes people within it to suffer from similar symptoms. When called to a residence in which all occupants exhibit similar signs and symptoms assume that the environment is toxic until it is proven not to be. Faulty furnaces cause such problems in winter. But a blocked flue on a gas hot-water tank can produce the same problem in a closed, air-conditioned residence at the peak of summer.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08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Heat sources and cooking devices; and bottles or containers, tubing, and other drug-making paraphernalia are also commonly found in these “labs”. You must be alert to the possibility of encountering such situations on every call. If </a:t>
            </a:r>
            <a:r>
              <a:rPr lang="en-US" altLang="en-US" dirty="0" smtClean="0">
                <a:solidFill>
                  <a:prstClr val="black"/>
                </a:solidFill>
                <a:latin typeface="Calibri"/>
                <a:ea typeface="ＭＳ Ｐゴシック" pitchFamily="-1" charset="-128"/>
              </a:rPr>
              <a:t>you’re </a:t>
            </a:r>
            <a:r>
              <a:rPr lang="en-US" altLang="en-US" dirty="0">
                <a:solidFill>
                  <a:prstClr val="black"/>
                </a:solidFill>
                <a:latin typeface="Calibri"/>
                <a:ea typeface="ＭＳ Ｐゴシック" pitchFamily="-1" charset="-128"/>
              </a:rPr>
              <a:t>not trained to make the environment safe in such situations, you must contact specialized rescue or fire units who can.</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0215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There will be times when you are sent to scenes at which no crime has been reported but where you suspect that a crime might be involved. A report of an injury at a bar late at night or a call to an area with a high crime rate might be suspect. Be alert to the possibility of danger on such calls. A dispatcher may not know that the scene to which they are directing you is, in fact, a crime scene. While </a:t>
            </a:r>
            <a:r>
              <a:rPr lang="en-US" altLang="en-US" dirty="0" smtClean="0">
                <a:solidFill>
                  <a:prstClr val="black"/>
                </a:solidFill>
                <a:latin typeface="Calibri"/>
                <a:ea typeface="ＭＳ Ｐゴシック" pitchFamily="-1" charset="-128"/>
              </a:rPr>
              <a:t>you’re </a:t>
            </a:r>
            <a:r>
              <a:rPr lang="en-US" altLang="en-US" dirty="0">
                <a:solidFill>
                  <a:prstClr val="black"/>
                </a:solidFill>
                <a:latin typeface="Calibri"/>
                <a:ea typeface="ＭＳ Ｐゴシック" pitchFamily="-1" charset="-128"/>
              </a:rPr>
              <a:t>en-route to such a scene, check to see whether police have also been called. If they </a:t>
            </a:r>
            <a:r>
              <a:rPr lang="en-US" altLang="en-US" dirty="0" smtClean="0">
                <a:solidFill>
                  <a:prstClr val="black"/>
                </a:solidFill>
                <a:latin typeface="Calibri"/>
                <a:ea typeface="ＭＳ Ｐゴシック" pitchFamily="-1" charset="-128"/>
              </a:rPr>
              <a:t>haven’t</a:t>
            </a:r>
            <a:r>
              <a:rPr lang="en-US" altLang="en-US" dirty="0">
                <a:solidFill>
                  <a:prstClr val="black"/>
                </a:solidFill>
                <a:latin typeface="Calibri"/>
                <a:ea typeface="ＭＳ Ｐゴシック" pitchFamily="-1" charset="-128"/>
              </a:rPr>
              <a:t>, request their support.</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260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6349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By arriving discreetly, you draw less attention to the scene and minimize the chances of drawing a crowd. Perform the scene size-up, if the scene appears hostile or threatening,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stop, drive on and await police backup.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prudent to park two to three houses away from the scene, affording you more opportunity to study the area before becoming involved.</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At crime scenes in which guns might be involved, parking in such a position will usually put you outside the killing zone (the area controlled by hostile fire). If someone inside the house has a gun, an area about 120° in front of the house is at least partially exposed to fire. The area can be much larger depending on the location of the house. The killing zone </a:t>
            </a:r>
            <a:r>
              <a:rPr lang="en-US" altLang="en-US" dirty="0" smtClean="0">
                <a:solidFill>
                  <a:prstClr val="black"/>
                </a:solidFill>
                <a:latin typeface="Calibri"/>
                <a:ea typeface="ＭＳ Ｐゴシック" pitchFamily="-1" charset="-128"/>
              </a:rPr>
              <a:t>isn’t </a:t>
            </a:r>
            <a:r>
              <a:rPr lang="en-US" altLang="en-US" dirty="0">
                <a:solidFill>
                  <a:prstClr val="black"/>
                </a:solidFill>
                <a:latin typeface="Calibri"/>
                <a:ea typeface="ＭＳ Ｐゴシック" pitchFamily="-1" charset="-128"/>
              </a:rPr>
              <a:t>static and is always subject to change.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121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Is the scene chaotic? If so,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allow yourself to be pulled into the chaos. Is the scene hysterical? Again,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be pulled in. Does the crowd seem hostile to your presence? If it does, your options include retreating until appropriate backup arrives or taking the patient and leaving.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9065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Be alert to the possibility that the scene could suddenly turn dangerous. Be prepared to retreat if it does. When approaching the scene, follow these procedures:</a:t>
            </a:r>
          </a:p>
          <a:p>
            <a:pPr lvl="0" eaLnBrk="0" fontAlgn="base" hangingPunct="0">
              <a:spcBef>
                <a:spcPct val="30000"/>
              </a:spcBef>
              <a:spcAft>
                <a:spcPct val="0"/>
              </a:spcAft>
              <a:defRPr/>
            </a:pPr>
            <a:r>
              <a:rPr lang="en-US" sz="1100" dirty="0">
                <a:solidFill>
                  <a:prstClr val="black"/>
                </a:solidFill>
                <a:latin typeface="Calibri"/>
                <a:ea typeface="ＭＳ Ｐゴシック" charset="-128"/>
              </a:rPr>
              <a:t>Walk on the grass, not the sidewalk, for a quieter, less</a:t>
            </a:r>
          </a:p>
          <a:p>
            <a:pPr lvl="0" eaLnBrk="0" fontAlgn="base" hangingPunct="0">
              <a:spcBef>
                <a:spcPct val="30000"/>
              </a:spcBef>
              <a:spcAft>
                <a:spcPct val="0"/>
              </a:spcAft>
              <a:defRPr/>
            </a:pPr>
            <a:r>
              <a:rPr lang="en-US" sz="1100" dirty="0">
                <a:solidFill>
                  <a:prstClr val="black"/>
                </a:solidFill>
                <a:latin typeface="Calibri"/>
                <a:ea typeface="ＭＳ Ｐゴシック" charset="-128"/>
              </a:rPr>
              <a:t>obvious approach.</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If using a flashlight, hold it beside you, not in front of your body, so that you </a:t>
            </a:r>
            <a:r>
              <a:rPr lang="en-US" sz="1100" dirty="0" smtClean="0">
                <a:solidFill>
                  <a:prstClr val="black"/>
                </a:solidFill>
                <a:latin typeface="Calibri"/>
                <a:ea typeface="ＭＳ Ｐゴシック" charset="-128"/>
              </a:rPr>
              <a:t>don’t </a:t>
            </a:r>
            <a:r>
              <a:rPr lang="en-US" sz="1100" dirty="0">
                <a:solidFill>
                  <a:prstClr val="black"/>
                </a:solidFill>
                <a:latin typeface="Calibri"/>
                <a:ea typeface="ＭＳ Ｐゴシック" charset="-128"/>
              </a:rPr>
              <a:t>make your body a possible target.</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If </a:t>
            </a:r>
            <a:r>
              <a:rPr lang="en-US" sz="1100" dirty="0" smtClean="0">
                <a:solidFill>
                  <a:prstClr val="black"/>
                </a:solidFill>
                <a:latin typeface="Calibri"/>
                <a:ea typeface="ＭＳ Ｐゴシック" charset="-128"/>
              </a:rPr>
              <a:t>you’re </a:t>
            </a:r>
            <a:r>
              <a:rPr lang="en-US" sz="1100" dirty="0">
                <a:solidFill>
                  <a:prstClr val="black"/>
                </a:solidFill>
                <a:latin typeface="Calibri"/>
                <a:ea typeface="ＭＳ Ｐゴシック" charset="-128"/>
              </a:rPr>
              <a:t>walking with a partner, walk single file. The last person in line should carry the jump kit. This will leave the person or persons at the front of the line unencumbered and better able to react to any problems that may be encountered.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Only the first person in line should carry a flashlight, because anyone with a flashlight behind the first person will backlight those in front.</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As you approach the scene, note possible places of concealment and cover. Keep illuminating or scanning dark or shadowed areas for movement as you approach a house.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Take a moment to look at windows and corners. If you need to take a longer look, change positions to make it harder for a hostile person to get a fix on you.</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Stand to the side of a door when you knock on it to avoid being a target for someone shooting, springing out, or reaching to grab at you through the door. Standing to the knob side prevents a door that opens outward from blocking you. If the door opens inward, the person opening it will most likely be looking toward the hinge side, letting you see them before they see you.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As soon as the door is open, assess the situation before you decide whether to retreat and call for reinforcement or to have your partner move the ambulance up to the front of the building. As you enter, leave doors open behind you to ensure an escape route. Likewise, never appear to block the </a:t>
            </a:r>
            <a:r>
              <a:rPr lang="en-US" sz="1100" dirty="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route of escape.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9989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When </a:t>
            </a:r>
            <a:r>
              <a:rPr lang="en-US" altLang="en-US" dirty="0" smtClean="0">
                <a:solidFill>
                  <a:prstClr val="black"/>
                </a:solidFill>
                <a:latin typeface="Calibri"/>
                <a:ea typeface="ＭＳ Ｐゴシック" pitchFamily="-1" charset="-128"/>
              </a:rPr>
              <a:t>you’re </a:t>
            </a:r>
            <a:r>
              <a:rPr lang="en-US" altLang="en-US" dirty="0">
                <a:solidFill>
                  <a:prstClr val="black"/>
                </a:solidFill>
                <a:latin typeface="Calibri"/>
                <a:ea typeface="ＭＳ Ｐゴシック" pitchFamily="-1" charset="-128"/>
              </a:rPr>
              <a:t>at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side, your first priority remains protecting yourself and your partner. The next priority is to protect and treat the patient. If you reach a patient and discover that a perpetrator may still be on the scene and police intervention will be necessary. Ensure that the police have been called and follow local protocols. Be ready to retreat.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279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Limit the number of responders at a possible crime scene to the number required to care for the patient.</a:t>
            </a:r>
          </a:p>
          <a:p>
            <a:pPr marL="171450" lvl="0" indent="-171450" eaLnBrk="0" fontAlgn="base" hangingPunct="0">
              <a:spcBef>
                <a:spcPct val="30000"/>
              </a:spcBef>
              <a:spcAft>
                <a:spcPct val="0"/>
              </a:spcAft>
              <a:buFontTx/>
              <a:buChar char="•"/>
            </a:pP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allow bystanders to touch or disturb the patient or their immediate surroundings.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Introduce yourself to the patient and say that </a:t>
            </a:r>
            <a:r>
              <a:rPr lang="en-US" altLang="en-US" dirty="0" smtClean="0">
                <a:solidFill>
                  <a:prstClr val="black"/>
                </a:solidFill>
                <a:latin typeface="Calibri"/>
                <a:ea typeface="ＭＳ Ｐゴシック" pitchFamily="-1" charset="-128"/>
              </a:rPr>
              <a:t>you’re </a:t>
            </a:r>
            <a:r>
              <a:rPr lang="en-US" altLang="en-US" dirty="0">
                <a:solidFill>
                  <a:prstClr val="black"/>
                </a:solidFill>
                <a:latin typeface="Calibri"/>
                <a:ea typeface="ＭＳ Ｐゴシック" pitchFamily="-1" charset="-128"/>
              </a:rPr>
              <a:t>there to help them. Crime victims are often confused and fearful of contact with strangers.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Be alert to the possibility that the patient at the crime scene may be not simply a victim but also a perpetrator. Always keep track of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hands in a hostile situation. Be prepared for the possibility that such a patient may suddenly reach for a weapon.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possible, have one EMT keep a constant watch on the bystanders and the surrounding area while you work on the patient to alert you if a scene begins to turn dangerous.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Remember as you work on the patient that your task is to render medical assistance and to save their life, not to aid in solving a crime. Be as considerate of police requests as possible, but keep your primary task in mind.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Where appropriate, assist police in collecting and recording anything on the patient, such as blood, hair, seminal fluid, gunpowder residue, or clothing fibers. Follow local protocol.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612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Take extreme care not to disturb any evidence </a:t>
            </a:r>
            <a:r>
              <a:rPr lang="en-US" altLang="en-US" sz="1000" dirty="0" smtClean="0">
                <a:solidFill>
                  <a:prstClr val="black"/>
                </a:solidFill>
                <a:latin typeface="Calibri"/>
                <a:ea typeface="ＭＳ Ｐゴシック" panose="020B0600070205080204" pitchFamily="34" charset="-128"/>
              </a:rPr>
              <a:t>that’s </a:t>
            </a:r>
            <a:r>
              <a:rPr lang="en-US" altLang="en-US" sz="1000" dirty="0">
                <a:solidFill>
                  <a:prstClr val="black"/>
                </a:solidFill>
                <a:latin typeface="Calibri"/>
                <a:ea typeface="ＭＳ Ｐゴシック" panose="020B0600070205080204" pitchFamily="34" charset="-128"/>
              </a:rPr>
              <a:t>not directly on the </a:t>
            </a:r>
            <a:r>
              <a:rPr lang="en-US" altLang="en-US" sz="1000" dirty="0" smtClean="0">
                <a:solidFill>
                  <a:prstClr val="black"/>
                </a:solidFill>
                <a:latin typeface="Calibri"/>
                <a:ea typeface="ＭＳ Ｐゴシック" panose="020B0600070205080204" pitchFamily="34" charset="-128"/>
              </a:rPr>
              <a:t>patient’s </a:t>
            </a:r>
            <a:r>
              <a:rPr lang="en-US" altLang="en-US" sz="1000" dirty="0">
                <a:solidFill>
                  <a:prstClr val="black"/>
                </a:solidFill>
                <a:latin typeface="Calibri"/>
                <a:ea typeface="ＭＳ Ｐゴシック" panose="020B0600070205080204" pitchFamily="34" charset="-128"/>
              </a:rPr>
              <a:t>body (footprints, soil, broken glass, tire tracks, and so on).</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Never touch or move suspected weapons unless it is necessary for treating the </a:t>
            </a:r>
            <a:r>
              <a:rPr lang="en-US" altLang="en-US" sz="1000" dirty="0" smtClean="0">
                <a:solidFill>
                  <a:prstClr val="black"/>
                </a:solidFill>
                <a:latin typeface="Calibri"/>
                <a:ea typeface="ＭＳ Ｐゴシック" panose="020B0600070205080204" pitchFamily="34" charset="-128"/>
              </a:rPr>
              <a:t>patient’s </a:t>
            </a:r>
            <a:r>
              <a:rPr lang="en-US" altLang="en-US" sz="1000" dirty="0">
                <a:solidFill>
                  <a:prstClr val="black"/>
                </a:solidFill>
                <a:latin typeface="Calibri"/>
                <a:ea typeface="ＭＳ Ｐゴシック" panose="020B0600070205080204" pitchFamily="34" charset="-128"/>
              </a:rPr>
              <a:t>injuries. Many guns found are loaded and extremely dangerous to handle because of the possibility of accidental discharge. Such a gun in the hands of an untrained person could pose an extreme hazard to you, your partner, the patient, and bystanders. If you do touch a weapon, do not disturb any fingerprints that may be on it. Pick up a gun by the edge of the grip, and use gauze pads to pick up a knife at the very edge of the blade..</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Wear gloves the entire time on the scene to avoid leaving your fingerprints at the crime scene.</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If you need to tear or cut away clothing to expose a wound, make sure you </a:t>
            </a:r>
            <a:r>
              <a:rPr lang="en-US" altLang="en-US" sz="1000" dirty="0" smtClean="0">
                <a:solidFill>
                  <a:prstClr val="black"/>
                </a:solidFill>
                <a:latin typeface="Calibri"/>
                <a:ea typeface="ＭＳ Ｐゴシック" panose="020B0600070205080204" pitchFamily="34" charset="-128"/>
              </a:rPr>
              <a:t>don’t </a:t>
            </a:r>
            <a:r>
              <a:rPr lang="en-US" altLang="en-US" sz="1000" dirty="0">
                <a:solidFill>
                  <a:prstClr val="black"/>
                </a:solidFill>
                <a:latin typeface="Calibri"/>
                <a:ea typeface="ＭＳ Ｐゴシック" panose="020B0600070205080204" pitchFamily="34" charset="-128"/>
              </a:rPr>
              <a:t>cut through a bullet hole or knife slash in the clothing. Keep the clothing and submit it as evidence to the police. If possible, have one EMT keep a constant watch on the bystanders and the surrounding area while you work on the patient to alert you if a scene begins to turn dangerous.</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If the patient was strangled or tied with a rope or other material, cut at a point away from the knot instead of untying it, the knot can be used as evidence and may help identify the perpetrator.</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If the patient is responsive, do not burden them with questions about the crime. Treat their injuries and transport them.</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Realize that the patient will probably show extremes of emotion and be prepared to handle them.</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Document </a:t>
            </a:r>
            <a:r>
              <a:rPr lang="en-US" altLang="en-US" sz="1000" dirty="0" smtClean="0">
                <a:solidFill>
                  <a:prstClr val="black"/>
                </a:solidFill>
                <a:latin typeface="Calibri"/>
                <a:ea typeface="ＭＳ Ｐゴシック" panose="020B0600070205080204" pitchFamily="34" charset="-128"/>
              </a:rPr>
              <a:t>who’s </a:t>
            </a:r>
            <a:r>
              <a:rPr lang="en-US" altLang="en-US" sz="1000" dirty="0">
                <a:solidFill>
                  <a:prstClr val="black"/>
                </a:solidFill>
                <a:latin typeface="Calibri"/>
                <a:ea typeface="ＭＳ Ｐゴシック" panose="020B0600070205080204" pitchFamily="34" charset="-128"/>
              </a:rPr>
              <a:t>at the crime scene when you arrive.</a:t>
            </a:r>
          </a:p>
          <a:p>
            <a:pPr marL="171450" lvl="0" indent="-171450" eaLnBrk="0" fontAlgn="base" hangingPunct="0">
              <a:spcBef>
                <a:spcPct val="30000"/>
              </a:spcBef>
              <a:spcAft>
                <a:spcPct val="0"/>
              </a:spcAft>
              <a:buFontTx/>
              <a:buChar char="•"/>
              <a:defRPr/>
            </a:pPr>
            <a:r>
              <a:rPr lang="en-US" altLang="en-US" sz="1000" dirty="0">
                <a:solidFill>
                  <a:prstClr val="black"/>
                </a:solidFill>
                <a:latin typeface="Calibri"/>
                <a:ea typeface="ＭＳ Ｐゴシック" panose="020B0600070205080204" pitchFamily="34" charset="-128"/>
              </a:rPr>
              <a:t>If a patient is obviously dead when you arrive, do nothing and disturb nothing. Summon the police, if they </a:t>
            </a:r>
            <a:r>
              <a:rPr lang="en-US" altLang="en-US" sz="1000" dirty="0" smtClean="0">
                <a:solidFill>
                  <a:prstClr val="black"/>
                </a:solidFill>
                <a:latin typeface="Calibri"/>
                <a:ea typeface="ＭＳ Ｐゴシック" panose="020B0600070205080204" pitchFamily="34" charset="-128"/>
              </a:rPr>
              <a:t>haven’t </a:t>
            </a:r>
            <a:r>
              <a:rPr lang="en-US" altLang="en-US" sz="1000" dirty="0">
                <a:solidFill>
                  <a:prstClr val="black"/>
                </a:solidFill>
                <a:latin typeface="Calibri"/>
                <a:ea typeface="ＭＳ Ｐゴシック" panose="020B0600070205080204" pitchFamily="34" charset="-128"/>
              </a:rPr>
              <a:t>already been called, and wait for their arrival. However, remember that you must provide basic life support and other appropriate care, as you would for any patient, unless injuries are so extreme or the patient has obviously been dead for so long that resuscitation is out of the question. Follow your local protocol, standard operating policies, and procedures.</a:t>
            </a:r>
          </a:p>
          <a:p>
            <a:pPr marL="171450" lvl="0" indent="-171450" eaLnBrk="0" fontAlgn="base" hangingPunct="0">
              <a:spcBef>
                <a:spcPct val="30000"/>
              </a:spcBef>
              <a:spcAft>
                <a:spcPct val="0"/>
              </a:spcAft>
              <a:buFontTx/>
              <a:buChar char="•"/>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4306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If using a flashlight, hold it beside you, not in front of your body, so that you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make your body a possible target.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0960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If you are walking with a partner, walk single file. The last person in line should carry the jump kit. This will leave the person or persons at the front of the line unencumbered and better able to react to any problems that may be encountered.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034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Stand to the side of a door when you knock on it; never in front of it to avoid being a target for someone shooting, springing out, or reaching to grab at you through the door.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7381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Scenes in which the patient or bystanders are prone to sudden changes in behavior put the emergency medical personnel at risk for violence and personal injury. The problems are compounded in a barroom, where patrons often know each other and their actions may be affected by long-standing friendships or feuds about which you have no knowledge.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If you receive a call to one during daylight hours, your eyes can require several minutes to adjust from bright sunlight to low-light vision. By wearing sunglasses while outside, you can shorten the time of adjustment considerably.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It is critical that you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antagonize the patrons. A routine question or comment can easily be misunderstood by an inebriated patient or bystander and lead to a violent confrontation.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832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Use the case study content and questions to foreshadow the upcoming lesson content. Gauge the </a:t>
            </a:r>
            <a:r>
              <a:rPr lang="en-US" altLang="en-US" dirty="0" smtClean="0">
                <a:solidFill>
                  <a:prstClr val="black"/>
                </a:solidFill>
                <a:latin typeface="Calibri"/>
                <a:ea typeface="ＭＳ Ｐゴシック" pitchFamily="-1" charset="-128"/>
              </a:rPr>
              <a:t>student’s </a:t>
            </a:r>
            <a:r>
              <a:rPr lang="en-US" altLang="en-US" dirty="0">
                <a:solidFill>
                  <a:prstClr val="black"/>
                </a:solidFill>
                <a:latin typeface="Calibri"/>
                <a:ea typeface="ＭＳ Ｐゴシック" pitchFamily="-1" charset="-128"/>
              </a:rPr>
              <a:t>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3916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Have your partner stand and survey the patrons at all times.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turn your back on the people in the bar.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reply to verbal threats, but never ignore them, either. It takes only an instant for verbal abuse to turn into a physical assault. If the situation becomes threatening, retreat temporarily and call for police support.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2399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1544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3624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8458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Use the case study content and questions to foreshadow the upcoming lesson content. Gauge the </a:t>
            </a:r>
            <a:r>
              <a:rPr lang="en-US" altLang="en-US" dirty="0" smtClean="0">
                <a:solidFill>
                  <a:prstClr val="black"/>
                </a:solidFill>
                <a:latin typeface="Calibri"/>
                <a:ea typeface="ＭＳ Ｐゴシック" pitchFamily="-1" charset="-128"/>
              </a:rPr>
              <a:t>student’s </a:t>
            </a:r>
            <a:r>
              <a:rPr lang="en-US" altLang="en-US" dirty="0">
                <a:solidFill>
                  <a:prstClr val="black"/>
                </a:solidFill>
                <a:latin typeface="Calibri"/>
                <a:ea typeface="ＭＳ Ｐゴシック" pitchFamily="-1" charset="-128"/>
              </a:rPr>
              <a:t>responses as a guide of how well versed </a:t>
            </a:r>
            <a:r>
              <a:rPr lang="en-US" altLang="en-US" dirty="0" smtClean="0">
                <a:solidFill>
                  <a:prstClr val="black"/>
                </a:solidFill>
                <a:latin typeface="Calibri"/>
                <a:ea typeface="ＭＳ Ｐゴシック" pitchFamily="-1" charset="-128"/>
              </a:rPr>
              <a:t>they’re </a:t>
            </a:r>
            <a:r>
              <a:rPr lang="en-US" altLang="en-US" dirty="0">
                <a:solidFill>
                  <a:prstClr val="black"/>
                </a:solidFill>
                <a:latin typeface="Calibri"/>
                <a:ea typeface="ＭＳ Ｐゴシック" pitchFamily="-1" charset="-128"/>
              </a:rPr>
              <a:t>in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262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a:t>
            </a:r>
            <a:r>
              <a:rPr lang="en-US" dirty="0" smtClean="0">
                <a:solidFill>
                  <a:prstClr val="black"/>
                </a:solidFill>
                <a:latin typeface="Calibri"/>
                <a:ea typeface="ＭＳ Ｐゴシック" charset="-128"/>
              </a:rPr>
              <a:t>EMT’s </a:t>
            </a:r>
            <a:r>
              <a:rPr lang="en-US" dirty="0">
                <a:solidFill>
                  <a:prstClr val="black"/>
                </a:solidFill>
                <a:latin typeface="Calibri"/>
                <a:ea typeface="ＭＳ Ｐゴシック" charset="-128"/>
              </a:rPr>
              <a:t>uniform or the emergency lights on the ambulance may be misinterpreted as the police by vehicle occupants who may be intoxicated on alcohol and/or drugs.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Park the ambulance at least one car-length behind the vehicle. Park with your wheels turned slightly to the left, so that if you must back up, you </a:t>
            </a:r>
            <a:r>
              <a:rPr lang="en-US" dirty="0" smtClean="0">
                <a:solidFill>
                  <a:prstClr val="black"/>
                </a:solidFill>
                <a:latin typeface="Calibri"/>
                <a:ea typeface="ＭＳ Ｐゴシック" charset="-128"/>
              </a:rPr>
              <a:t>won’t </a:t>
            </a:r>
            <a:r>
              <a:rPr lang="en-US" dirty="0">
                <a:solidFill>
                  <a:prstClr val="black"/>
                </a:solidFill>
                <a:latin typeface="Calibri"/>
                <a:ea typeface="ＭＳ Ｐゴシック" charset="-128"/>
              </a:rPr>
              <a:t>go any deeper into the shoulder of the road.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Align your headlights in the middle of the trunk of the vehicle, and turn them to high beam. Try to reflect your beams off the rearview mirror, illuminating the </a:t>
            </a:r>
            <a:r>
              <a:rPr lang="en-US" dirty="0" smtClean="0">
                <a:solidFill>
                  <a:prstClr val="black"/>
                </a:solidFill>
                <a:latin typeface="Calibri"/>
                <a:ea typeface="ＭＳ Ｐゴシック" charset="-128"/>
              </a:rPr>
              <a:t>car’s </a:t>
            </a:r>
            <a:r>
              <a:rPr lang="en-US" dirty="0">
                <a:solidFill>
                  <a:prstClr val="black"/>
                </a:solidFill>
                <a:latin typeface="Calibri"/>
                <a:ea typeface="ＭＳ Ｐゴシック" charset="-128"/>
              </a:rPr>
              <a:t>interior and making your approach more difficult for the occupants of the car to see.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While still in the ambulance, write down the license number of the vehicle and leave it at the radio.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8980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Note how many people are in the vehicle, their positions, and the </a:t>
            </a:r>
            <a:r>
              <a:rPr lang="en-US" altLang="en-US" dirty="0" smtClean="0">
                <a:solidFill>
                  <a:prstClr val="black"/>
                </a:solidFill>
                <a:latin typeface="Calibri"/>
                <a:ea typeface="ＭＳ Ｐゴシック" pitchFamily="-1" charset="-128"/>
              </a:rPr>
              <a:t>driver’s </a:t>
            </a:r>
            <a:r>
              <a:rPr lang="en-US" altLang="en-US" dirty="0">
                <a:solidFill>
                  <a:prstClr val="black"/>
                </a:solidFill>
                <a:latin typeface="Calibri"/>
                <a:ea typeface="ＭＳ Ｐゴシック" pitchFamily="-1" charset="-128"/>
              </a:rPr>
              <a:t>apparent condition. Be wary around tinted windows.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As you approach the vehicle, be alert to the possibility of other unseen occupants. Check to see whether the trunk is locked, and look on the rear seat and the floor as you pass.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Have your partner open the passenger door a split second before you open the </a:t>
            </a:r>
            <a:r>
              <a:rPr lang="en-US" altLang="en-US" dirty="0" smtClean="0">
                <a:solidFill>
                  <a:prstClr val="black"/>
                </a:solidFill>
                <a:latin typeface="Calibri"/>
                <a:ea typeface="ＭＳ Ｐゴシック" pitchFamily="-1" charset="-128"/>
              </a:rPr>
              <a:t>driver’s </a:t>
            </a:r>
            <a:r>
              <a:rPr lang="en-US" altLang="en-US" dirty="0">
                <a:solidFill>
                  <a:prstClr val="black"/>
                </a:solidFill>
                <a:latin typeface="Calibri"/>
                <a:ea typeface="ＭＳ Ｐゴシック" pitchFamily="-1" charset="-128"/>
              </a:rPr>
              <a:t>door; if you are alone, wait for help to arrive.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Keep behind the center post. Carry an object, such as a report book or bag, that you can throw at the </a:t>
            </a:r>
            <a:r>
              <a:rPr lang="en-US" altLang="en-US" dirty="0" smtClean="0">
                <a:solidFill>
                  <a:prstClr val="black"/>
                </a:solidFill>
                <a:latin typeface="Calibri"/>
                <a:ea typeface="ＭＳ Ｐゴシック" pitchFamily="-1" charset="-128"/>
              </a:rPr>
              <a:t>occupant’s </a:t>
            </a:r>
            <a:r>
              <a:rPr lang="en-US" altLang="en-US" dirty="0">
                <a:solidFill>
                  <a:prstClr val="black"/>
                </a:solidFill>
                <a:latin typeface="Calibri"/>
                <a:ea typeface="ＭＳ Ｐゴシック" pitchFamily="-1" charset="-128"/>
              </a:rPr>
              <a:t>face if they become violent.</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you must retreat, immediately get into your vehicle and back up rapidly. Move 100 to 150 yards to clear the killing zone.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4102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Emergencies can also expose a patient to the curiosity of the public, a situation some may find highly stressful. The EMT must have a keen awareness of how such factors affect the patient and be prepared to do </a:t>
            </a:r>
            <a:r>
              <a:rPr lang="en-US" altLang="en-US" dirty="0" smtClean="0">
                <a:solidFill>
                  <a:prstClr val="black"/>
                </a:solidFill>
                <a:latin typeface="Calibri"/>
                <a:ea typeface="ＭＳ Ｐゴシック" pitchFamily="-1" charset="-128"/>
              </a:rPr>
              <a:t>what’s </a:t>
            </a:r>
            <a:r>
              <a:rPr lang="en-US" altLang="en-US" dirty="0">
                <a:solidFill>
                  <a:prstClr val="black"/>
                </a:solidFill>
                <a:latin typeface="Calibri"/>
                <a:ea typeface="ＭＳ Ｐゴシック" pitchFamily="-1" charset="-128"/>
              </a:rPr>
              <a:t>necessary to change them to ensure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safety and comfort. If you are unable to control the scene to make it safe for the patient, move the patient quickly to a safer environment, such as in the back of the ambulance.</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ways of protecting patients from additional harm at the scene?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2919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Your attention as an EMT must be directed toward the patient. However, the crowd is part of the scene and making sure the bystanders are safe is one of your responsibilities during scene size-up. If hazards to the bystanders cannot be minimized or eliminated, remove the bystanders from the scene.</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In cases of spills, leaks, fires, or heavy smoke, bystanders must be kept back using roadblocks, detours, police lines, and public address systems advising bystanders of the risk. In such situations, bystanders who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disperse should be dealt with by the police.</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66842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crowd is part of the scene and making sure the bystanders are safe is one of your responsibilities during scene size-up. If hazards to the bystanders </a:t>
            </a:r>
            <a:r>
              <a:rPr lang="en-US" altLang="en-US" dirty="0" smtClean="0">
                <a:solidFill>
                  <a:prstClr val="black"/>
                </a:solidFill>
                <a:latin typeface="Calibri"/>
                <a:ea typeface="ＭＳ Ｐゴシック" pitchFamily="-1" charset="-128"/>
              </a:rPr>
              <a:t>can’t </a:t>
            </a:r>
            <a:r>
              <a:rPr lang="en-US" altLang="en-US" dirty="0">
                <a:solidFill>
                  <a:prstClr val="black"/>
                </a:solidFill>
                <a:latin typeface="Calibri"/>
                <a:ea typeface="ＭＳ Ｐゴシック" pitchFamily="-1" charset="-128"/>
              </a:rPr>
              <a:t>be minimized or eliminated, remove the bystanders from the scene.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824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Introduction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During this lesson, students will learn about the special considerations of scene size-up.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With good sense developed through experience and study, it becomes easier to recognize scene hazards. But experience should never lead you to become complacent and let down your guard. The costs of failing to recognize the hazards of an unstable scene can be high for you, your partners, and your patients.</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700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Provide light, make it a point to have a good flashlight and keep it handy day and night.</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Move furniture that interferes with access to the patient. This should be done after advising the patient or the bystanders of your intentions. In a residence, you must remember that despite the emergency, you are a guest in the home and should demonstrate a proper level of respect toward the owners or occupants.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You may need to move the patient to an area more conducive to patient care. Attempting to resuscitate a patient in a cramped bathroom would generally make little sense when, by moving the patient 5 feet to the bedroom, you would have plenty of space in which to work. Whenever an injury is suspected, the patient must be properly immobilized to a backboard before any movement is attempted.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operating outdoors, try to position the ambulance in such a way that the crowd </a:t>
            </a:r>
            <a:r>
              <a:rPr lang="en-US" altLang="en-US" dirty="0" smtClean="0">
                <a:solidFill>
                  <a:prstClr val="black"/>
                </a:solidFill>
                <a:latin typeface="Calibri"/>
                <a:ea typeface="ＭＳ Ｐゴシック" pitchFamily="-1" charset="-128"/>
              </a:rPr>
              <a:t>won’t </a:t>
            </a:r>
            <a:r>
              <a:rPr lang="en-US" altLang="en-US" dirty="0">
                <a:solidFill>
                  <a:prstClr val="black"/>
                </a:solidFill>
                <a:latin typeface="Calibri"/>
                <a:ea typeface="ＭＳ Ｐゴシック" pitchFamily="-1" charset="-128"/>
              </a:rPr>
              <a:t>get between you, the patient, and the ambulance. When working indoors, consider asking bystanders to keep all doors along the route to the ambulance open.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allow yourself to be cornered.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If the mood of a crowd turns ugly, you, your partners, and your patient may be in danger. Remember that a concerned crowd poses far less of a threat than an unruly crowd.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1" charset="-128"/>
              </a:rPr>
              <a:t>Stay in control and anticipate things that will happen before they occur. Initiate action rather than respond to the actions of others at the scene.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27179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Stay calm; other team members, the patient, and the bystanders will respond more positively if you stay calm.</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Use tact and diplomacy. A compassionate, understanding tone may produce more positive results than a harsh, demanding one.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Have a Plan A to deal with the situation you are facing, but remain ready to shift to Plans B, C, or D if conditions indicate that Plan A </a:t>
            </a:r>
            <a:r>
              <a:rPr lang="en-US" dirty="0" smtClean="0">
                <a:solidFill>
                  <a:prstClr val="black"/>
                </a:solidFill>
                <a:latin typeface="Calibri"/>
                <a:ea typeface="ＭＳ Ｐゴシック" charset="-128"/>
              </a:rPr>
              <a:t>won’t </a:t>
            </a:r>
            <a:r>
              <a:rPr lang="en-US" dirty="0">
                <a:solidFill>
                  <a:prstClr val="black"/>
                </a:solidFill>
                <a:latin typeface="Calibri"/>
                <a:ea typeface="ＭＳ Ｐゴシック" charset="-128"/>
              </a:rPr>
              <a:t>work.</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Prehospital care involves working with people of a variety of ages, races, religions, and backgrounds. Many people have ways of life quite different from yours; some of them are ways that you </a:t>
            </a:r>
            <a:r>
              <a:rPr lang="en-US" dirty="0" smtClean="0">
                <a:solidFill>
                  <a:prstClr val="black"/>
                </a:solidFill>
                <a:latin typeface="Calibri"/>
                <a:ea typeface="ＭＳ Ｐゴシック" charset="-128"/>
              </a:rPr>
              <a:t>wouldn’t </a:t>
            </a:r>
            <a:r>
              <a:rPr lang="en-US" dirty="0">
                <a:solidFill>
                  <a:prstClr val="black"/>
                </a:solidFill>
                <a:latin typeface="Calibri"/>
                <a:ea typeface="ＭＳ Ｐゴシック" charset="-128"/>
              </a:rPr>
              <a:t>choose to follow.</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Not only do you need to be alert to yourself, but you also need to be alert to your partners, your patient, and your surroundings.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Be compassionate toward the people you have been called on to serve. Treat all people the way you would wish to have your loved ones treated in their time of need; someday you, too, may be in need.</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You have an injured patient on the sidewalk in an urban area. A number of bystanders have begun to gather. Someone shouts, </a:t>
            </a:r>
            <a:r>
              <a:rPr lang="ja-JP" altLang="en-US" dirty="0">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Just take them to the hospital. Why </a:t>
            </a:r>
            <a:r>
              <a:rPr lang="en-US" altLang="ja-JP" dirty="0" smtClean="0">
                <a:solidFill>
                  <a:prstClr val="black"/>
                </a:solidFill>
                <a:latin typeface="Calibri"/>
                <a:ea typeface="ＭＳ Ｐゴシック" panose="020B0600070205080204" pitchFamily="34" charset="-128"/>
              </a:rPr>
              <a:t>aren’t </a:t>
            </a:r>
            <a:r>
              <a:rPr lang="en-US" altLang="ja-JP" dirty="0">
                <a:solidFill>
                  <a:prstClr val="black"/>
                </a:solidFill>
                <a:latin typeface="Calibri"/>
                <a:ea typeface="ＭＳ Ｐゴシック" panose="020B0600070205080204" pitchFamily="34" charset="-128"/>
              </a:rPr>
              <a:t>you moving them?</a:t>
            </a:r>
            <a:r>
              <a:rPr lang="ja-JP" altLang="en-US" dirty="0">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 Another person shouts, </a:t>
            </a:r>
            <a:r>
              <a:rPr lang="ja-JP" altLang="en-US" dirty="0">
                <a:solidFill>
                  <a:prstClr val="black"/>
                </a:solidFill>
                <a:latin typeface="Calibri"/>
                <a:ea typeface="ＭＳ Ｐゴシック" panose="020B0600070205080204" pitchFamily="34" charset="-128"/>
              </a:rPr>
              <a:t>“</a:t>
            </a:r>
            <a:r>
              <a:rPr lang="en-US" altLang="ja-JP" dirty="0" smtClean="0">
                <a:solidFill>
                  <a:prstClr val="black"/>
                </a:solidFill>
                <a:latin typeface="Calibri"/>
                <a:ea typeface="ＭＳ Ｐゴシック" panose="020B0600070205080204" pitchFamily="34" charset="-128"/>
              </a:rPr>
              <a:t>They’d </a:t>
            </a:r>
            <a:r>
              <a:rPr lang="en-US" altLang="ja-JP" dirty="0">
                <a:solidFill>
                  <a:prstClr val="black"/>
                </a:solidFill>
                <a:latin typeface="Calibri"/>
                <a:ea typeface="ＭＳ Ｐゴシック" panose="020B0600070205080204" pitchFamily="34" charset="-128"/>
              </a:rPr>
              <a:t>be moving them if they were a cop or somebody they knew, </a:t>
            </a:r>
            <a:r>
              <a:rPr lang="en-US" altLang="ja-JP" dirty="0" smtClean="0">
                <a:solidFill>
                  <a:prstClr val="black"/>
                </a:solidFill>
                <a:latin typeface="Calibri"/>
                <a:ea typeface="ＭＳ Ｐゴシック" panose="020B0600070205080204" pitchFamily="34" charset="-128"/>
              </a:rPr>
              <a:t>that’s </a:t>
            </a:r>
            <a:r>
              <a:rPr lang="en-US" altLang="ja-JP" dirty="0">
                <a:solidFill>
                  <a:prstClr val="black"/>
                </a:solidFill>
                <a:latin typeface="Calibri"/>
                <a:ea typeface="ＭＳ Ｐゴシック" panose="020B0600070205080204" pitchFamily="34" charset="-128"/>
              </a:rPr>
              <a:t>for sure.</a:t>
            </a:r>
            <a:r>
              <a:rPr lang="ja-JP" altLang="en-US" dirty="0">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 How should you handle this situation?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5044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Scene size-up is a dynamic process. EMS personnel must continuously assess the emergency scene for unusual characteristics such as sounds, smells, or things that look odd. The key to remaining safe is to always remain vigilant. When at the scene, always maintain situation awareness. You need to shift your attention to patient assessment and management once you have entered the scene and deemed it safe; however, you still need to be aware of all aspects of the scene around you.</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6812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After scene safety has been ensured, the next step in the scene size-up is determining the nature of the </a:t>
            </a:r>
            <a:r>
              <a:rPr lang="en-US" sz="1100" dirty="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problem that brought you to the scene. The two basic categories of problems are trauma and medical. Which category a patient falls into will determine how you proceed with your continuing assessment and treatment of the patient.</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In prehospital care, the EMT first looks for evidence of an injury. If the possibility of injury is ruled out, the EMT may assume that the patient has a medical condition.</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As always, you should remain open-minded and flexible as you try to determine the nature of the problem. Sometimes a patient </a:t>
            </a:r>
            <a:r>
              <a:rPr lang="en-US" sz="1100" dirty="0" smtClean="0">
                <a:solidFill>
                  <a:prstClr val="black"/>
                </a:solidFill>
                <a:latin typeface="Calibri"/>
                <a:ea typeface="ＭＳ Ｐゴシック" charset="-128"/>
              </a:rPr>
              <a:t>won’t </a:t>
            </a:r>
            <a:r>
              <a:rPr lang="en-US" sz="1100" dirty="0">
                <a:solidFill>
                  <a:prstClr val="black"/>
                </a:solidFill>
                <a:latin typeface="Calibri"/>
                <a:ea typeface="ＭＳ Ｐゴシック" charset="-128"/>
              </a:rPr>
              <a:t>fit neatly into one category or the other. For example, you may encounter a diabetic suffering from an altered mental status from taking too much insulin who has fallen down a flight of stairs. This patient is suffering from both trauma and a medical condition.</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Teaching Tips</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Assure students that this is a broad overview of types of trauma and illnesses for illustrative purposes. Much more time will be devoted to learning about trauma and illnesses throughout the course.</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Critical Thinking Discussion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In what ways should an emergency scene look different to an EMT than it does to a layperson?</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52685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index of suspicion is the degree of your anticipation that the patient has been injured, or has been injured in a specific way, based on your knowledge that certain mechanisms usually produce certain types of injuries. The mechanism of injury provides only a degree of suspicion of the types of injuries. It </a:t>
            </a:r>
            <a:r>
              <a:rPr lang="en-US" altLang="en-US" dirty="0" smtClean="0">
                <a:solidFill>
                  <a:prstClr val="black"/>
                </a:solidFill>
                <a:latin typeface="Calibri"/>
                <a:ea typeface="ＭＳ Ｐゴシック" pitchFamily="-1" charset="-128"/>
              </a:rPr>
              <a:t>doesn’t</a:t>
            </a:r>
            <a:r>
              <a:rPr lang="en-US" altLang="en-US" dirty="0">
                <a:solidFill>
                  <a:prstClr val="black"/>
                </a:solidFill>
                <a:latin typeface="Calibri"/>
                <a:ea typeface="ＭＳ Ｐゴシック" pitchFamily="-1" charset="-128"/>
              </a:rPr>
              <a:t>, however, provide any indication of the actual injuries or condition. Only physical examination can be used to determine the actual patient injuries.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Identification of the mechanism of injury in a trauma patient may begin with the dispatch information. Dispatch</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to an automobile crash, a shooting, a fall, or a stabbing will provide some preliminary information as to the mechanism of injury. Scene characteristics provide clues about what forces were applied to the body and the possible patterns of injury that may have resulted from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87836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Identification of the mechanism of injury in a trauma patient may begin with the dispatch information. Dispatch to an automobile crash, a shooting, a fall, or a stabbing will provide some preliminary information as to the mechanism of injury.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53212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Once you arrive at the scene, however,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necessary to take a much closer look at such scene characteristics as damage to the automobile, the use of restraint devices, the distance the patient fell, the type of surface the patient fell on (such as grass, carpet, or concrete), the position in which the patient landed, the object that struck the patient, or the caliber of the gun the patient was shot with. Such characteristics provide clues about what forces were applied to the body and the possible patterns of injury that may have resulted from them.</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1424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Look for evidence of a fall when arriving on a scene. Fallen ladders, collapsed scaffolding, ropes in a tree or on buildings, trees in the immediate proximity of the patient, stairs, balconies, roofs, and windows are all common places to fall from or indicators that a fall may have occurred.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8106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Blunt forces applied to the body produce widespread injury to organs, bones, muscles, nerves, and blood vessels. The type of collision or point of impact to the vehicle commonly dictates the types of injuries to expect. Study the vehicle carefully, if possible, to identify this information.</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When approaching the scene of a motor vehicle crash, look for evidence of both external impact to the vehicle from an outside force and internal impact to the vehicle caused by a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body.</a:t>
            </a: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Knowledge Application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Show students photographs of motor vehicle collisions and ask them to determine how each picture compares with the considerations for determining severity that are described in this section of the text.</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5799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One EMT should quickly walk around all sides of the vehicle to identify the points of impact.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122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ITCGaramondStd-Lt"/>
                <a:ea typeface="ＭＳ Ｐゴシック" charset="-128"/>
              </a:rPr>
              <a:t>Always remember that the scene size-up is a dynamic and ongoing process that continues throughout the call. Scene size-up </a:t>
            </a:r>
            <a:r>
              <a:rPr lang="en-US" dirty="0" smtClean="0">
                <a:solidFill>
                  <a:prstClr val="black"/>
                </a:solidFill>
                <a:latin typeface="ITCGaramondStd-Lt"/>
                <a:ea typeface="ＭＳ Ｐゴシック" charset="-128"/>
              </a:rPr>
              <a:t>doesn’t </a:t>
            </a:r>
            <a:r>
              <a:rPr lang="en-US" dirty="0">
                <a:solidFill>
                  <a:prstClr val="black"/>
                </a:solidFill>
                <a:latin typeface="ITCGaramondStd-Lt"/>
                <a:ea typeface="ＭＳ Ｐゴシック" charset="-128"/>
              </a:rPr>
              <a:t>end after you contact the patient.</a:t>
            </a: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You have three basic goals during scene size-up:</a:t>
            </a:r>
          </a:p>
          <a:p>
            <a:pPr marL="171450" lvl="0" indent="-171450" eaLnBrk="0" fontAlgn="base" hangingPunct="0">
              <a:spcBef>
                <a:spcPct val="30000"/>
              </a:spcBef>
              <a:spcAft>
                <a:spcPct val="0"/>
              </a:spcAft>
              <a:buFont typeface="Arial" charset="0"/>
              <a:buChar char="•"/>
              <a:defRPr/>
            </a:pPr>
            <a:r>
              <a:rPr lang="en-US" dirty="0">
                <a:solidFill>
                  <a:prstClr val="black"/>
                </a:solidFill>
                <a:latin typeface="Calibri"/>
                <a:ea typeface="ＭＳ Ｐゴシック" charset="-128"/>
              </a:rPr>
              <a:t>Identify possible hazards at the scene and ensure your safety, the safety of other members of your EMS crew, the patient, and the bystanders.</a:t>
            </a:r>
          </a:p>
          <a:p>
            <a:pPr marL="171450" lvl="0" indent="-171450" eaLnBrk="0" fontAlgn="base" hangingPunct="0">
              <a:spcBef>
                <a:spcPct val="30000"/>
              </a:spcBef>
              <a:spcAft>
                <a:spcPct val="0"/>
              </a:spcAft>
              <a:buFont typeface="Arial" charset="0"/>
              <a:buChar char="•"/>
              <a:defRPr/>
            </a:pPr>
            <a:r>
              <a:rPr lang="en-US" dirty="0">
                <a:solidFill>
                  <a:prstClr val="black"/>
                </a:solidFill>
                <a:latin typeface="Calibri"/>
                <a:ea typeface="ＭＳ Ｐゴシック" charset="-128"/>
              </a:rPr>
              <a:t>Identify what led to your being called to the scene— either an injury or a medical problem. This identification will determine the steps you need to follow to assess the patient and provide emergency care.</a:t>
            </a:r>
          </a:p>
          <a:p>
            <a:pPr marL="171450" lvl="0" indent="-171450" eaLnBrk="0" fontAlgn="base" hangingPunct="0">
              <a:spcBef>
                <a:spcPct val="30000"/>
              </a:spcBef>
              <a:spcAft>
                <a:spcPct val="0"/>
              </a:spcAft>
              <a:buFont typeface="Arial" charset="0"/>
              <a:buChar char="•"/>
              <a:defRPr/>
            </a:pPr>
            <a:r>
              <a:rPr lang="en-US" dirty="0">
                <a:solidFill>
                  <a:prstClr val="black"/>
                </a:solidFill>
                <a:latin typeface="Calibri"/>
                <a:ea typeface="ＭＳ Ｐゴシック" charset="-128"/>
              </a:rPr>
              <a:t>Determine whether any factors, such as the number of patients or unusual characteristics of the scene, might require a call for additional assistance.</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first goal of scene size-up is to ensure your own safety and that of your crew. EMS calls can be unpredictable. EMTs must take precautions in anticipation of hazards to health and safety, such as exposure to </a:t>
            </a:r>
            <a:r>
              <a:rPr lang="en-US" altLang="en-US" dirty="0"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blood or body fluids.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Why is the </a:t>
            </a:r>
            <a:r>
              <a:rPr lang="en-US" altLang="en-US" dirty="0" smtClean="0">
                <a:solidFill>
                  <a:prstClr val="black"/>
                </a:solidFill>
                <a:latin typeface="Calibri"/>
                <a:ea typeface="ＭＳ Ｐゴシック" panose="020B0600070205080204" pitchFamily="34" charset="-128"/>
              </a:rPr>
              <a:t>EMT’s </a:t>
            </a:r>
            <a:r>
              <a:rPr lang="en-US" altLang="en-US" dirty="0">
                <a:solidFill>
                  <a:prstClr val="black"/>
                </a:solidFill>
                <a:latin typeface="Calibri"/>
                <a:ea typeface="ＭＳ Ｐゴシック" panose="020B0600070205080204" pitchFamily="34" charset="-128"/>
              </a:rPr>
              <a:t>safety placed above that of the patient and bystanders?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80755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EMT that walks around the vehicle should also conduct a close inspection of the passenger compartment for signs of impact that correlate with specific types of injury.</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898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Deployment of driver and front seat passenger air bags may produce an impact mark that resembles what would be made by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head contacting the windshield. In this case, determine whether the safety belt restraint system was used and examine the head for evidence of trauma.</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176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Ejection from the vehicle usually produces significant blunt or penetrating trauma. Patients often die, not from the ejection itself, but from the car rolling on top of them. The death or significant injury of one passenger should cause you to suspect significant injury to other passengers.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1013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Motor vehicle crashes produce some of the most lethal mechanisms of injury. Blunt forces applied to the body produce widespread injury to organs, bones, muscles, nerves, and blood vessels.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2687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Try to determine and document the type of impact involved in the crash of a motorcycle. The following types of impacts are common: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Head-on - The rider is propelled forward off the motorcycle.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Angular impact - The rider strikes an object.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Ejection - The rider is thrown from the motorcycle and impacts the ground, the object involved in the collision, or both.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“Laying the bike down” - The rider purposefully lays the bike down on its side to avoid another, potentially more serious impact.</a:t>
            </a:r>
          </a:p>
          <a:p>
            <a:pPr marL="171450" lvl="0" indent="-171450" eaLnBrk="0" fontAlgn="base" hangingPunct="0">
              <a:spcBef>
                <a:spcPct val="30000"/>
              </a:spcBef>
              <a:spcAft>
                <a:spcPct val="0"/>
              </a:spcAft>
              <a:buFont typeface="Arial" panose="020B0604020202020204" pitchFamily="34" charset="0"/>
              <a:buChar char="•"/>
              <a:defRPr/>
            </a:pPr>
            <a:r>
              <a:rPr lang="en-US" dirty="0" smtClean="0">
                <a:solidFill>
                  <a:prstClr val="black"/>
                </a:solidFill>
                <a:latin typeface="Calibri"/>
                <a:ea typeface="ＭＳ Ｐゴシック" charset="-128"/>
              </a:rPr>
              <a:t>It’s </a:t>
            </a:r>
            <a:r>
              <a:rPr lang="en-US" dirty="0">
                <a:solidFill>
                  <a:prstClr val="black"/>
                </a:solidFill>
                <a:latin typeface="Calibri"/>
                <a:ea typeface="ＭＳ Ｐゴシック" charset="-128"/>
              </a:rPr>
              <a:t>important to determine and document whether the patient was wearing a helmet.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31807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Snowmobiles, also known as snow machines, and all-terrain vehicles (ATVs) are commonly operated on uneven terrain, a factor that contributes to rollovers.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Crush-type injuries are common. Snowmobiles can travel at high speed, producing severe impact upon collision with trees, rocks, or other vehicles. With these vehicles, be especially alert for “clothesline”-type injuries. In these injuries, a rider is pulled off the vehicle by a low branch, wire, rope, or other low-hanging object. Severe trauma to the neck and airway is common with this type of crash.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3292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Whenever you receive reports of a shooting or stabbing at the scene of a call,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necessary to expose and assess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body to confirm or rule out a stabbing or a gunshot wound. With an unresponsive patient, completely expose them and look for a penetrating injury, whether or not blood is visible at the scene or around the body. Be sure to log roll the patient to inspect the posterior body for open wounds. Heavy coats, dark clothing, poor lighting, dark environments, or dark hair hide blood very well.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64107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Whenever you receive reports of a shooting or stabbing at the scene of a call, </a:t>
            </a:r>
            <a:r>
              <a:rPr lang="en-US" altLang="en-US" dirty="0" smtClean="0">
                <a:solidFill>
                  <a:prstClr val="black"/>
                </a:solidFill>
                <a:latin typeface="Calibri"/>
                <a:ea typeface="ＭＳ Ｐゴシック" pitchFamily="-1" charset="-128"/>
              </a:rPr>
              <a:t>it’s </a:t>
            </a:r>
            <a:r>
              <a:rPr lang="en-US" altLang="en-US" dirty="0">
                <a:solidFill>
                  <a:prstClr val="black"/>
                </a:solidFill>
                <a:latin typeface="Calibri"/>
                <a:ea typeface="ＭＳ Ｐゴシック" pitchFamily="-1" charset="-128"/>
              </a:rPr>
              <a:t>necessary to expose and assess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body to confirm or rule out a stabbing or a gunshot wound.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3734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Explosions are another source of trauma. Gasoline, fireworks, natural gas, propane, acetylene, grain dust in grain elevators, and criminal intent are common causes of explosion. Look for injuries caused by the pressure wave associated with the blast, by flying debris, and by the collision that results when a patient propelled by the blast contacts the ground or other objects.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0769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In a patient </a:t>
            </a:r>
            <a:r>
              <a:rPr lang="en-US" altLang="en-US" dirty="0" smtClean="0">
                <a:solidFill>
                  <a:prstClr val="black"/>
                </a:solidFill>
                <a:latin typeface="Calibri"/>
                <a:ea typeface="ＭＳ Ｐゴシック" pitchFamily="-1" charset="-128"/>
              </a:rPr>
              <a:t>who’s </a:t>
            </a:r>
            <a:r>
              <a:rPr lang="en-US" altLang="en-US" dirty="0">
                <a:solidFill>
                  <a:prstClr val="black"/>
                </a:solidFill>
                <a:latin typeface="Calibri"/>
                <a:ea typeface="ＭＳ Ｐゴシック" pitchFamily="-1" charset="-128"/>
              </a:rPr>
              <a:t>not injured but is suffering from a medical condition, you will begin to determine the nature of the illness (NOI) during scene size-up.</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After you arrive at the scene, you must determine the reason that you were called. Simply asking the patient, family members, or bystanders an open-ended question like, “What seems to be the problem today?” could provide you with the exact nature of the illness. The patient or their family may try to mislead you or to cloud the real nature of the illness, for example, to hide the use of drugs such as heroin or cocaine which are illegal.</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728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600">
                <a:solidFill>
                  <a:prstClr val="black"/>
                </a:solidFill>
                <a:latin typeface="Calibri"/>
                <a:ea typeface="ＭＳ Ｐゴシック" charset="-128"/>
              </a:rPr>
              <a:t>With these goals in mind, proceed with the scene size-up by evaluating the following components in a stepwise manner:</a:t>
            </a:r>
          </a:p>
          <a:p>
            <a:pPr marL="228600" lvl="0" indent="-228600" eaLnBrk="0" fontAlgn="base" hangingPunct="0">
              <a:spcBef>
                <a:spcPct val="30000"/>
              </a:spcBef>
              <a:spcAft>
                <a:spcPct val="0"/>
              </a:spcAft>
              <a:buFont typeface="+mj-lt"/>
              <a:buAutoNum type="arabicPeriod"/>
              <a:defRPr/>
            </a:pPr>
            <a:r>
              <a:rPr lang="en-US" sz="600">
                <a:solidFill>
                  <a:prstClr val="black"/>
                </a:solidFill>
                <a:latin typeface="Calibri"/>
                <a:ea typeface="ＭＳ Ｐゴシック" charset="-128"/>
              </a:rPr>
              <a:t>Take the necessary standard precautions (body substance isolation) to protect yourself against contact with blood and other body fluids, and put on any other necessary personal protective equipment: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Gloves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Eye protection</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Surgical mask</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High-efficiency particulate air (HEPA) or N-95 mask</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Gown</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Helmet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Turnout gear</a:t>
            </a:r>
          </a:p>
          <a:p>
            <a:pPr lvl="1" eaLnBrk="0" fontAlgn="base" hangingPunct="0">
              <a:spcBef>
                <a:spcPct val="30000"/>
              </a:spcBef>
              <a:spcAft>
                <a:spcPct val="0"/>
              </a:spcAft>
              <a:defRPr/>
            </a:pPr>
            <a:endParaRPr lang="en-US" altLang="en-US" sz="600">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sz="600">
                <a:solidFill>
                  <a:prstClr val="black"/>
                </a:solidFill>
                <a:latin typeface="Calibri"/>
                <a:ea typeface="ＭＳ Ｐゴシック" charset="-128"/>
              </a:rPr>
              <a:t>Evaluate the scene for safety hazards (environmental, hazardous materials, violence, roadway traffic, power lines):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If the scene is not safe, do not enter until it is made safe.</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Protect yourself, your crew, the patient, and bystanders.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Retreat if necessary if the scene becomes unsafe.</a:t>
            </a:r>
          </a:p>
          <a:p>
            <a:pPr lvl="1" eaLnBrk="0" fontAlgn="base" hangingPunct="0">
              <a:spcBef>
                <a:spcPct val="30000"/>
              </a:spcBef>
              <a:spcAft>
                <a:spcPct val="0"/>
              </a:spcAft>
              <a:defRPr/>
            </a:pPr>
            <a:endParaRPr lang="en-US" altLang="en-US" sz="600">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sz="600">
                <a:solidFill>
                  <a:prstClr val="black"/>
                </a:solidFill>
                <a:latin typeface="Calibri"/>
                <a:ea typeface="ＭＳ Ｐゴシック" charset="-128"/>
              </a:rPr>
              <a:t>Determine the mechanism of injury or the nature of the illness: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Is the patient injured (a trauma patient), ill (a medical patient), or injured and ill?</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Determine the Mechanism Of Injury (MOI) for a trauma patient.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Determine the Nature Of Illness (NOI) for a medical patient.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Calibri"/>
                <a:ea typeface="ＭＳ Ｐゴシック" charset="-128"/>
                <a:cs typeface="ＭＳ Ｐゴシック" charset="-128"/>
              </a:rPr>
              <a:t>Is the MOI or NOI unknown at this time and unable to be determined until further assessment is done?</a:t>
            </a:r>
          </a:p>
          <a:p>
            <a:pPr lvl="1" eaLnBrk="0" fontAlgn="base" hangingPunct="0">
              <a:spcBef>
                <a:spcPct val="30000"/>
              </a:spcBef>
              <a:spcAft>
                <a:spcPct val="0"/>
              </a:spcAft>
              <a:defRPr/>
            </a:pPr>
            <a:endParaRPr lang="en-US" altLang="en-US" sz="600">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sz="600">
                <a:solidFill>
                  <a:prstClr val="black"/>
                </a:solidFill>
                <a:latin typeface="ITCGaramondStd-Lt"/>
                <a:ea typeface="ＭＳ Ｐゴシック" charset="-128"/>
              </a:rPr>
              <a:t>Determine the number of patients at the scene.</a:t>
            </a:r>
          </a:p>
          <a:p>
            <a:pPr marL="228600" lvl="0" indent="-228600" eaLnBrk="0" fontAlgn="base" hangingPunct="0">
              <a:spcBef>
                <a:spcPct val="30000"/>
              </a:spcBef>
              <a:spcAft>
                <a:spcPct val="0"/>
              </a:spcAft>
              <a:buFont typeface="+mj-lt"/>
              <a:buAutoNum type="arabicPeriod"/>
              <a:defRPr/>
            </a:pPr>
            <a:endParaRPr lang="en-US" sz="600">
              <a:solidFill>
                <a:prstClr val="black"/>
              </a:solidFill>
              <a:latin typeface="ITCGaramondStd-Lt"/>
              <a:ea typeface="ＭＳ Ｐゴシック" charset="-128"/>
            </a:endParaRPr>
          </a:p>
          <a:p>
            <a:pPr marL="228600" lvl="0" indent="-228600" eaLnBrk="0" fontAlgn="base" hangingPunct="0">
              <a:spcBef>
                <a:spcPct val="30000"/>
              </a:spcBef>
              <a:spcAft>
                <a:spcPct val="0"/>
              </a:spcAft>
              <a:buFont typeface="+mj-lt"/>
              <a:buAutoNum type="arabicPeriod"/>
              <a:defRPr/>
            </a:pPr>
            <a:r>
              <a:rPr lang="en-US" sz="600">
                <a:solidFill>
                  <a:prstClr val="black"/>
                </a:solidFill>
                <a:latin typeface="ITCGaramondStd-Lt"/>
                <a:ea typeface="ＭＳ Ｐゴシック" charset="-128"/>
              </a:rPr>
              <a:t>Determine the need for additional resources to effectively manage the scene or the patient: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Additional EMS units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Law enforcement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Fire department</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Hazardous materials team for chemical and biological threats</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Special rescue teams (swift water, high altitude, surgical emergency rescue team)</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Specialized search and extrication teams (structural collapse)</a:t>
            </a:r>
          </a:p>
          <a:p>
            <a:pPr marL="685800" lvl="1" indent="-228600" eaLnBrk="0" fontAlgn="base" hangingPunct="0">
              <a:spcBef>
                <a:spcPct val="30000"/>
              </a:spcBef>
              <a:spcAft>
                <a:spcPct val="0"/>
              </a:spcAft>
              <a:buFont typeface="Arial" charset="0"/>
              <a:buChar char="•"/>
              <a:defRPr/>
            </a:pPr>
            <a:r>
              <a:rPr lang="en-US" sz="600">
                <a:solidFill>
                  <a:prstClr val="black"/>
                </a:solidFill>
                <a:latin typeface="ITCGaramondStd-Lt"/>
                <a:ea typeface="ＭＳ Ｐゴシック" charset="-128"/>
              </a:rPr>
              <a:t>Power or utility company</a:t>
            </a:r>
            <a:endParaRPr lang="en-US" altLang="en-US" sz="6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6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b="1">
                <a:solidFill>
                  <a:prstClr val="black"/>
                </a:solidFill>
                <a:latin typeface="Calibri"/>
                <a:ea typeface="ＭＳ Ｐゴシック" panose="020B0600070205080204" pitchFamily="34" charset="-128"/>
              </a:rPr>
              <a:t>Teaching Tips</a:t>
            </a:r>
            <a:endParaRPr lang="en-US" altLang="en-US" sz="6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a:solidFill>
                  <a:prstClr val="black"/>
                </a:solidFill>
                <a:latin typeface="Calibri"/>
                <a:ea typeface="ＭＳ Ｐゴシック" panose="020B0600070205080204" pitchFamily="34" charset="-128"/>
              </a:rPr>
              <a:t>Show students examples of protective equipment, such as eye protection, helmets, and turnout gear. Pass the equipment around to allow students to touch and examine the equipment.</a:t>
            </a:r>
            <a:endParaRPr lang="en-US" altLang="en-US" sz="6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46262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Inspect the scene for clues about the illness. Look for prescription and nonprescription medications, drugs, drug paraphernalia, alcohol, and other pertinent clues. Home oxygen equipment may indicate a preexisting respiratory disease or cardiac condition.</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The physical position and condition of the patient may provide information about the illness. For instance a tripod position, sitting up and leaning forward, may indicate respiratory distress or cardiac compromise.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Environmental conditions may provide clues to the nature of the illness. Extreme cold, wet and cold clothing, or a patient found outdoors in cool weather should suggest the possibility of hypothermia. A hot and humid environment, especially if the patient was playing a sport or performing some other strenuous activity, should suggest a possible heat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9536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last major element of the scene size-up is determining the total number of patients. Sometimes this is simple, as in the case of a single, responsive patient who has called for help because of chest pain. At other times, as in the case of a multiple-vehicle collision during a nighttime snowstorm or a suspected carbon monoxide poisoning in a multifamily dwelling, it is more complicated. If, after studying the scene, you determine that there are more patients than your unit can effectively handle, initiate your local multiple-casualty plan. If the number of patients surpasses your resources, begin triage and prioritization of the victims. Follow local protocols.</a:t>
            </a: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It is critical to be aware of all patients at the scene. At times this may be obvious, but the EMT must always be alert to the possibility of multiple patients.</a:t>
            </a:r>
          </a:p>
          <a:p>
            <a:pPr lvl="0" fontAlgn="base">
              <a:spcBef>
                <a:spcPct val="0"/>
              </a:spcBef>
              <a:spcAft>
                <a:spcPct val="0"/>
              </a:spcAft>
            </a:pPr>
            <a:r>
              <a:rPr lang="en-US" altLang="en-US">
                <a:solidFill>
                  <a:prstClr val="black"/>
                </a:solidFill>
                <a:latin typeface="Calibri"/>
                <a:ea typeface="ＭＳ Ｐゴシック" pitchFamily="-1" charset="-128"/>
              </a:rPr>
              <a:t>Try to call for additional assistance before making contact with patients.</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81726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4922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50651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Review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64434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charset="-128"/>
              </a:rPr>
              <a:t>Case Study Discussion</a:t>
            </a:r>
          </a:p>
          <a:p>
            <a:pPr lvl="0" eaLnBrk="0" fontAlgn="base" hangingPunct="0">
              <a:spcBef>
                <a:spcPct val="30000"/>
              </a:spcBef>
              <a:spcAft>
                <a:spcPct val="0"/>
              </a:spcAft>
              <a:defRPr/>
            </a:pPr>
            <a:r>
              <a:rPr lang="en-US" altLang="en-US">
                <a:solidFill>
                  <a:prstClr val="black"/>
                </a:solidFill>
                <a:latin typeface="Calibri"/>
                <a:ea typeface="ＭＳ Ｐゴシック" charset="-128"/>
              </a:rPr>
              <a:t>Review case conclusion and emphasize the application of knowledge learned from this presentation.</a:t>
            </a:r>
          </a:p>
          <a:p>
            <a:pPr lvl="0" eaLnBrk="0" fontAlgn="base" hangingPunct="0">
              <a:spcBef>
                <a:spcPct val="30000"/>
              </a:spcBef>
              <a:spcAft>
                <a:spcPct val="0"/>
              </a:spcAft>
              <a:defRPr/>
            </a:pPr>
            <a:endParaRPr lang="en-US" altLang="en-US" b="1">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Review Chapter 12 Summary.	Complete Chapter 12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12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Chapter 12 quiz</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68284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Class Activity</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144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In a recent study published in </a:t>
            </a:r>
            <a:r>
              <a:rPr lang="en-US" altLang="en-US" i="1">
                <a:solidFill>
                  <a:prstClr val="black"/>
                </a:solidFill>
                <a:latin typeface="Calibri"/>
                <a:ea typeface="ＭＳ Ｐゴシック" pitchFamily="-1" charset="-128"/>
              </a:rPr>
              <a:t>Prehospital Emergency Care</a:t>
            </a:r>
            <a:r>
              <a:rPr lang="en-US" altLang="en-US">
                <a:solidFill>
                  <a:prstClr val="black"/>
                </a:solidFill>
                <a:latin typeface="Calibri"/>
                <a:ea typeface="ＭＳ Ｐゴシック" pitchFamily="-1" charset="-128"/>
              </a:rPr>
              <a:t>, the authors found that 69 percent of the (1,789) EMS personnel studied had experienced some form of violence over the preceding 12 months while providing EMS care. Verbal abuse was most common (67%) compared to physical violence (43.6%).</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The types of physical violence include punching, slapping, or scratching (32.9%); spitting (29.6%); biting (11.1%); being struck with an object (8.9%); stabbing or attempted stabbing (2%); and, shooting or attempted shooting (1.2%).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340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89.xml"/><Relationship Id="rId1" Type="http://schemas.openxmlformats.org/officeDocument/2006/relationships/slideLayout" Target="../slideLayouts/slideLayout21.xml"/><Relationship Id="rId5" Type="http://schemas.openxmlformats.org/officeDocument/2006/relationships/slide" Target="slide92.xml"/><Relationship Id="rId4" Type="http://schemas.openxmlformats.org/officeDocument/2006/relationships/slide" Target="slide9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12</a:t>
            </a:r>
            <a:endParaRPr lang="en-US" b="1" dirty="0">
              <a:latin typeface="+mn-lt"/>
            </a:endParaRPr>
          </a:p>
        </p:txBody>
      </p:sp>
      <p:sp>
        <p:nvSpPr>
          <p:cNvPr id="5" name="Text Placeholder 4"/>
          <p:cNvSpPr>
            <a:spLocks noGrp="1"/>
          </p:cNvSpPr>
          <p:nvPr>
            <p:ph type="body" idx="3"/>
          </p:nvPr>
        </p:nvSpPr>
        <p:spPr>
          <a:xfrm>
            <a:off x="4907280" y="3114461"/>
            <a:ext cx="3657600" cy="589533"/>
          </a:xfrm>
        </p:spPr>
        <p:txBody>
          <a:bodyPr/>
          <a:lstStyle/>
          <a:p>
            <a:pPr algn="ctr">
              <a:spcBef>
                <a:spcPct val="0"/>
              </a:spcBef>
              <a:buClrTx/>
            </a:pPr>
            <a:r>
              <a:rPr lang="en-US" altLang="en-US" dirty="0">
                <a:latin typeface="+mn-lt"/>
              </a:rPr>
              <a:t>Scene Size-Up</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44309" y="4753797"/>
            <a:ext cx="3120571"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Standard Precautions and Other Personal Protection Precautions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Personal protective equipment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 </a:t>
            </a:r>
            <a:r>
              <a:rPr lang="en-US" altLang="en-US" sz="2400" dirty="0">
                <a:solidFill>
                  <a:srgbClr val="000000"/>
                </a:solidFill>
                <a:latin typeface="Arial (Body)"/>
                <a:ea typeface="ＭＳ Ｐゴシック"/>
              </a:rPr>
              <a:t>ranges from examination gloves to complex breathing apparatus, helmets, and other gear.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Do not use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 you </a:t>
            </a:r>
            <a:r>
              <a:rPr lang="en-US" altLang="en-US" sz="2400" dirty="0">
                <a:solidFill>
                  <a:srgbClr val="000000"/>
                </a:solidFill>
                <a:latin typeface="Arial (Body)"/>
                <a:ea typeface="ＭＳ Ｐゴシック"/>
              </a:rPr>
              <a:t>have not been trained to use.</a:t>
            </a:r>
          </a:p>
        </p:txBody>
      </p:sp>
    </p:spTree>
    <p:extLst>
      <p:ext uri="{BB962C8B-B14F-4D97-AF65-F5344CB8AC3E}">
        <p14:creationId xmlns:p14="http://schemas.microsoft.com/office/powerpoint/2010/main" val="234826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Standard Precautions and Other Personal Protection Precautions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Use the same level of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 being </a:t>
            </a:r>
            <a:r>
              <a:rPr lang="en-US" altLang="en-US" sz="2400" dirty="0">
                <a:solidFill>
                  <a:srgbClr val="000000"/>
                </a:solidFill>
                <a:latin typeface="Arial (Body)"/>
                <a:ea typeface="ＭＳ Ｐゴシック"/>
              </a:rPr>
              <a:t>used by other personnel, such as firefighters or factory workers, where you are.</a:t>
            </a:r>
          </a:p>
        </p:txBody>
      </p:sp>
    </p:spTree>
    <p:extLst>
      <p:ext uri="{BB962C8B-B14F-4D97-AF65-F5344CB8AC3E}">
        <p14:creationId xmlns:p14="http://schemas.microsoft.com/office/powerpoint/2010/main" val="41062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Firefighters Wearing Full Protective Gear at the Scene of a Motor Vehicle Crash</a:t>
            </a:r>
          </a:p>
        </p:txBody>
      </p:sp>
      <p:pic>
        <p:nvPicPr>
          <p:cNvPr id="4" name="Picture 2" descr="A team of firefighters wearing helmets, safety glasses, and bunker gear use hydraulic rescue tools for victims of a vehicle crashed into a ditch. E M S personnel in a reflective vest approaches the crash with a back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26" y="1634684"/>
            <a:ext cx="7450149" cy="446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11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safety is an assessment of a scene to ensure the well-being of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a:t>
            </a:r>
            <a:r>
              <a:rPr lang="en-US" altLang="en-US" sz="2400" dirty="0">
                <a:solidFill>
                  <a:srgbClr val="000000"/>
                </a:solidFill>
                <a:latin typeface="Arial (Body)"/>
                <a:ea typeface="ＭＳ Ｐゴシック"/>
              </a:rPr>
              <a:t>, patient, and bystanders.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Ensuring scene safety is a dynamic and ongoing process.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safety requires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to exercise leadership and take control of the scene.</a:t>
            </a:r>
          </a:p>
        </p:txBody>
      </p:sp>
    </p:spTree>
    <p:extLst>
      <p:ext uri="{BB962C8B-B14F-4D97-AF65-F5344CB8AC3E}">
        <p14:creationId xmlns:p14="http://schemas.microsoft.com/office/powerpoint/2010/main" val="419852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Dispatch Information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Dispatch information can help you anticipate safety needs, but is only a starting point.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Even routine-sounding dispatches can lead to dangerous scenes.</a:t>
            </a:r>
          </a:p>
        </p:txBody>
      </p:sp>
    </p:spTree>
    <p:extLst>
      <p:ext uri="{BB962C8B-B14F-4D97-AF65-F5344CB8AC3E}">
        <p14:creationId xmlns:p14="http://schemas.microsoft.com/office/powerpoint/2010/main" val="1778295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Dispatch </a:t>
            </a:r>
            <a:r>
              <a:rPr lang="en-US" altLang="en-US" sz="2400" dirty="0" smtClean="0">
                <a:solidFill>
                  <a:srgbClr val="000000"/>
                </a:solidFill>
                <a:latin typeface="Arial (Body)"/>
                <a:ea typeface="ＭＳ Ｐゴシック"/>
              </a:rPr>
              <a:t>Information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Hazards </a:t>
            </a:r>
            <a:r>
              <a:rPr lang="en-US" altLang="en-US" sz="2400" dirty="0">
                <a:solidFill>
                  <a:srgbClr val="000000"/>
                </a:solidFill>
                <a:latin typeface="Arial (Body)"/>
                <a:ea typeface="ＭＳ Ｐゴシック"/>
              </a:rPr>
              <a:t>can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Angry or hostile patients or bystanders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Hazardous </a:t>
            </a:r>
            <a:r>
              <a:rPr lang="en-US" altLang="en-US" sz="2400" dirty="0" smtClean="0">
                <a:solidFill>
                  <a:srgbClr val="000000"/>
                </a:solidFill>
                <a:latin typeface="Arial (Body)"/>
                <a:ea typeface="ＭＳ Ｐゴシック"/>
              </a:rPr>
              <a:t>materials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Infectious disease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Crime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Downed power lines</a:t>
            </a:r>
          </a:p>
        </p:txBody>
      </p:sp>
    </p:spTree>
    <p:extLst>
      <p:ext uri="{BB962C8B-B14F-4D97-AF65-F5344CB8AC3E}">
        <p14:creationId xmlns:p14="http://schemas.microsoft.com/office/powerpoint/2010/main" val="914837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the Need for Additional or Specialized Resources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scenes involve situations that require resources and training beyond that of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a:t>
            </a:r>
            <a:r>
              <a:rPr lang="en-US" altLang="en-US" sz="2400" dirty="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Examples include hazardous materials, extrication, water rescue, and high-angle rescue.</a:t>
            </a:r>
          </a:p>
        </p:txBody>
      </p:sp>
    </p:spTree>
    <p:extLst>
      <p:ext uri="{BB962C8B-B14F-4D97-AF65-F5344CB8AC3E}">
        <p14:creationId xmlns:p14="http://schemas.microsoft.com/office/powerpoint/2010/main" val="1037015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Downed Electrical Wires Pose a Threat to the 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T</a:t>
            </a:r>
            <a:endParaRPr lang="en-US" altLang="en-US" dirty="0">
              <a:latin typeface="Times New Roman" panose="02020603050405020304" pitchFamily="18" charset="0"/>
              <a:ea typeface="ＭＳ Ｐゴシック"/>
            </a:endParaRPr>
          </a:p>
        </p:txBody>
      </p:sp>
      <p:pic>
        <p:nvPicPr>
          <p:cNvPr id="5" name="Picture 4" descr="Firefighters in P P E and E M S personnel in a reflective vest work in and around the crashed car, firefighters stepping over and around the downed wires. Police divert traffic on the adjacent road past the sce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237" y="1431476"/>
            <a:ext cx="5721525" cy="3800607"/>
          </a:xfrm>
          <a:prstGeom prst="rect">
            <a:avLst/>
          </a:prstGeom>
        </p:spPr>
      </p:pic>
      <p:sp>
        <p:nvSpPr>
          <p:cNvPr id="3" name="Text Placeholder 2"/>
          <p:cNvSpPr>
            <a:spLocks noGrp="1"/>
          </p:cNvSpPr>
          <p:nvPr>
            <p:ph type="body" idx="1"/>
          </p:nvPr>
        </p:nvSpPr>
        <p:spPr>
          <a:xfrm>
            <a:off x="457200" y="5732060"/>
            <a:ext cx="8229600" cy="552956"/>
          </a:xfrm>
        </p:spPr>
        <p:txBody>
          <a:bodyPr/>
          <a:lstStyle/>
          <a:p>
            <a:r>
              <a:rPr lang="en-US" altLang="en-US" sz="2000" b="1" dirty="0">
                <a:latin typeface="+mn-lt"/>
                <a:ea typeface="ＭＳ Ｐゴシック"/>
              </a:rPr>
              <a:t>(© Edward T. Dickinson, M</a:t>
            </a:r>
            <a:r>
              <a:rPr lang="en-US" altLang="en-US" sz="100" b="1" dirty="0">
                <a:latin typeface="+mn-lt"/>
                <a:ea typeface="ＭＳ Ｐゴシック"/>
              </a:rPr>
              <a:t> </a:t>
            </a:r>
            <a:r>
              <a:rPr lang="en-US" altLang="en-US" sz="2000" b="1" dirty="0">
                <a:latin typeface="+mn-lt"/>
                <a:ea typeface="ＭＳ Ｐゴシック"/>
              </a:rPr>
              <a:t>D)</a:t>
            </a:r>
            <a:endParaRPr lang="en-US" sz="2000" b="1" dirty="0">
              <a:latin typeface="+mn-lt"/>
            </a:endParaRPr>
          </a:p>
        </p:txBody>
      </p:sp>
    </p:spTree>
    <p:extLst>
      <p:ext uri="{BB962C8B-B14F-4D97-AF65-F5344CB8AC3E}">
        <p14:creationId xmlns:p14="http://schemas.microsoft.com/office/powerpoint/2010/main" val="364693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safety </a:t>
            </a:r>
            <a:r>
              <a:rPr lang="en-US" altLang="en-US" sz="2400" dirty="0">
                <a:solidFill>
                  <a:srgbClr val="000000"/>
                </a:solidFill>
                <a:latin typeface="Arial (Body)"/>
                <a:ea typeface="ＭＳ Ｐゴシック"/>
              </a:rPr>
              <a:t>is of primary importance.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 injured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cannot </a:t>
            </a:r>
            <a:r>
              <a:rPr lang="en-US" altLang="en-US" sz="2400" dirty="0">
                <a:solidFill>
                  <a:srgbClr val="000000"/>
                </a:solidFill>
                <a:latin typeface="Arial (Body)"/>
                <a:ea typeface="ＭＳ Ｐゴシック"/>
              </a:rPr>
              <a:t>provide emergency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Resources may be diverted from the patient to the injured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61155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(6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Do </a:t>
            </a:r>
            <a:r>
              <a:rPr lang="en-US" altLang="en-US" sz="2400" dirty="0">
                <a:solidFill>
                  <a:srgbClr val="000000"/>
                </a:solidFill>
                <a:latin typeface="Arial (Body)"/>
                <a:ea typeface="ＭＳ Ｐゴシック"/>
              </a:rPr>
              <a:t>not enter unstable crash scenes.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Managing patients on roadways places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at extreme risk.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Wait for police to enter a crime scene or other volatile scene; retreat if a scene becomes unstable.</a:t>
            </a:r>
          </a:p>
        </p:txBody>
      </p:sp>
    </p:spTree>
    <p:extLst>
      <p:ext uri="{BB962C8B-B14F-4D97-AF65-F5344CB8AC3E}">
        <p14:creationId xmlns:p14="http://schemas.microsoft.com/office/powerpoint/2010/main" val="89786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Times New Roman" panose="02020603050405020304" pitchFamily="18" charset="0"/>
              </a:rPr>
              <a:t>Learning Readiness</a:t>
            </a:r>
            <a:endParaRPr lang="en-US" dirty="0">
              <a:solidFill>
                <a:srgbClr val="007FA3"/>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00" indent="-255600"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314</a:t>
            </a:r>
          </a:p>
          <a:p>
            <a:pPr marL="255600" indent="-255600"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314.</a:t>
            </a:r>
          </a:p>
          <a:p>
            <a:pPr marL="255600" indent="-255600"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314.</a:t>
            </a:r>
          </a:p>
          <a:p>
            <a:pPr marL="255600" indent="-255600"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5386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(7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Bring </a:t>
            </a:r>
            <a:r>
              <a:rPr lang="en-US" altLang="en-US" sz="2400" dirty="0">
                <a:solidFill>
                  <a:srgbClr val="000000"/>
                </a:solidFill>
                <a:latin typeface="Arial (Body)"/>
                <a:ea typeface="ＭＳ Ｐゴシック"/>
              </a:rPr>
              <a:t>your portable radio with you.</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Call for help from the appropriate agencies.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Remove yourself if a scene becomes hazardous.</a:t>
            </a:r>
          </a:p>
        </p:txBody>
      </p:sp>
    </p:spTree>
    <p:extLst>
      <p:ext uri="{BB962C8B-B14F-4D97-AF65-F5344CB8AC3E}">
        <p14:creationId xmlns:p14="http://schemas.microsoft.com/office/powerpoint/2010/main" val="8223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(8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Crash </a:t>
            </a:r>
            <a:r>
              <a:rPr lang="en-US" altLang="en-US" sz="2400" dirty="0">
                <a:solidFill>
                  <a:srgbClr val="000000"/>
                </a:solidFill>
                <a:latin typeface="Arial (Body)"/>
                <a:ea typeface="ＭＳ Ｐゴシック"/>
              </a:rPr>
              <a:t>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Hazards from the crash and from traffic must be controlled.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Is the vehicle stable?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not, can you safely make it stable or are additional personnel and equipment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Are power lines involved?</a:t>
            </a:r>
          </a:p>
        </p:txBody>
      </p:sp>
    </p:spTree>
    <p:extLst>
      <p:ext uri="{BB962C8B-B14F-4D97-AF65-F5344CB8AC3E}">
        <p14:creationId xmlns:p14="http://schemas.microsoft.com/office/powerpoint/2010/main" val="7908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12-1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Scene Characteristics</a:t>
            </a:r>
          </a:p>
        </p:txBody>
      </p:sp>
    </p:spTree>
    <p:extLst>
      <p:ext uri="{BB962C8B-B14F-4D97-AF65-F5344CB8AC3E}">
        <p14:creationId xmlns:p14="http://schemas.microsoft.com/office/powerpoint/2010/main" val="50544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Motor Vehicle Strikes Utility Pole</a:t>
            </a:r>
            <a:endParaRPr lang="en-US" altLang="en-US" sz="3200" dirty="0">
              <a:latin typeface="Times New Roman" panose="02020603050405020304" pitchFamily="18" charset="0"/>
              <a:ea typeface="ＭＳ Ｐゴシック"/>
            </a:endParaRPr>
          </a:p>
        </p:txBody>
      </p:sp>
      <p:pic>
        <p:nvPicPr>
          <p:cNvPr id="4" name="Picture 1" descr="A car is stopped in the snow on the side of an icy road, having hit a utility po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076" y="1559378"/>
            <a:ext cx="5639849"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54890"/>
            <a:ext cx="8229600" cy="430126"/>
          </a:xfrm>
        </p:spPr>
        <p:txBody>
          <a:bodyPr/>
          <a:lstStyle/>
          <a:p>
            <a:r>
              <a:rPr lang="en-US" altLang="en-US" sz="2000" b="1" dirty="0">
                <a:latin typeface="+mn-lt"/>
                <a:ea typeface="ＭＳ Ｐゴシック"/>
              </a:rPr>
              <a:t>(© Daniel Limmer)</a:t>
            </a:r>
            <a:endParaRPr lang="en-US" sz="2000" b="1" dirty="0">
              <a:latin typeface="+mn-lt"/>
            </a:endParaRPr>
          </a:p>
        </p:txBody>
      </p:sp>
    </p:spTree>
    <p:extLst>
      <p:ext uri="{BB962C8B-B14F-4D97-AF65-F5344CB8AC3E}">
        <p14:creationId xmlns:p14="http://schemas.microsoft.com/office/powerpoint/2010/main" val="327183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Hazardous Materials</a:t>
            </a:r>
            <a:endParaRPr lang="en-US" altLang="en-US" dirty="0">
              <a:latin typeface="Times New Roman" panose="02020603050405020304" pitchFamily="18" charset="0"/>
              <a:ea typeface="ＭＳ Ｐゴシック"/>
            </a:endParaRPr>
          </a:p>
        </p:txBody>
      </p:sp>
      <p:pic>
        <p:nvPicPr>
          <p:cNvPr id="4" name="Picture 1" descr="2 people in haz mat suits in a remote outdoor location, holding tools, working with two dingy barrels. One barrel is overturn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568" y="1642601"/>
            <a:ext cx="7060865"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8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Crime Scene</a:t>
            </a:r>
            <a:endParaRPr lang="en-US" altLang="en-US" dirty="0">
              <a:latin typeface="Times New Roman" panose="02020603050405020304" pitchFamily="18" charset="0"/>
              <a:ea typeface="ＭＳ Ｐゴシック"/>
            </a:endParaRPr>
          </a:p>
        </p:txBody>
      </p:sp>
      <p:pic>
        <p:nvPicPr>
          <p:cNvPr id="4" name="Picture 1" descr="A cop speaks into a walkie at his car. A second cop strings police tape around a scene in a fiel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9959" y="1580181"/>
            <a:ext cx="6404082"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770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Motor Vehicle Crash at </a:t>
            </a:r>
            <a:r>
              <a:rPr lang="en-US" altLang="en-US" dirty="0" smtClean="0">
                <a:latin typeface="Times New Roman" panose="02020603050405020304" pitchFamily="18" charset="0"/>
                <a:ea typeface="ＭＳ Ｐゴシック"/>
              </a:rPr>
              <a:t>Overpass</a:t>
            </a:r>
            <a:endParaRPr lang="en-US" altLang="en-US" dirty="0">
              <a:latin typeface="Times New Roman" panose="02020603050405020304" pitchFamily="18" charset="0"/>
              <a:ea typeface="ＭＳ Ｐゴシック"/>
            </a:endParaRPr>
          </a:p>
        </p:txBody>
      </p:sp>
      <p:pic>
        <p:nvPicPr>
          <p:cNvPr id="4" name="Picture 1" descr="A photograph of an overturned car off the side of a bridge, just before the start of an overp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834" y="1455855"/>
            <a:ext cx="6718333" cy="42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41242"/>
            <a:ext cx="8229600" cy="443774"/>
          </a:xfrm>
        </p:spPr>
        <p:txBody>
          <a:bodyPr/>
          <a:lstStyle/>
          <a:p>
            <a:r>
              <a:rPr lang="en-US" altLang="en-US" sz="2000" b="1" dirty="0">
                <a:latin typeface="+mn-lt"/>
                <a:ea typeface="ＭＳ Ｐゴシック"/>
              </a:rPr>
              <a:t>(© Pat Songer)</a:t>
            </a:r>
            <a:endParaRPr lang="en-US" sz="2000" b="1" dirty="0">
              <a:latin typeface="+mn-lt"/>
            </a:endParaRPr>
          </a:p>
        </p:txBody>
      </p:sp>
    </p:spTree>
    <p:extLst>
      <p:ext uri="{BB962C8B-B14F-4D97-AF65-F5344CB8AC3E}">
        <p14:creationId xmlns:p14="http://schemas.microsoft.com/office/powerpoint/2010/main" val="3037947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(9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Crash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Are jagged metal or broken glass a threat?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Are there undeployed air bags?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Is there fuel leaking and, if so, is there an ignition source nearby?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Is there fire?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Are hazardous materials involved?</a:t>
            </a:r>
          </a:p>
        </p:txBody>
      </p:sp>
    </p:spTree>
    <p:extLst>
      <p:ext uri="{BB962C8B-B14F-4D97-AF65-F5344CB8AC3E}">
        <p14:creationId xmlns:p14="http://schemas.microsoft.com/office/powerpoint/2010/main" val="69804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(10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Crash </a:t>
            </a:r>
            <a:r>
              <a:rPr lang="en-US" altLang="en-US" sz="2400" dirty="0">
                <a:solidFill>
                  <a:srgbClr val="000000"/>
                </a:solidFill>
                <a:latin typeface="Arial (Body)"/>
                <a:ea typeface="ＭＳ Ｐゴシック"/>
              </a:rPr>
              <a:t>Scenes: Protection from Moving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 reduce the incidence of being struck by traffic:</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Wear an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o</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v</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d </a:t>
            </a:r>
            <a:r>
              <a:rPr lang="en-US" altLang="en-US" sz="2400" dirty="0" smtClean="0">
                <a:solidFill>
                  <a:srgbClr val="000000"/>
                </a:solidFill>
                <a:latin typeface="Arial (Body)"/>
                <a:ea typeface="ＭＳ Ｐゴシック"/>
              </a:rPr>
              <a:t>reflective </a:t>
            </a:r>
            <a:r>
              <a:rPr lang="en-US" altLang="en-US" sz="2400" dirty="0">
                <a:solidFill>
                  <a:srgbClr val="000000"/>
                </a:solidFill>
                <a:latin typeface="Arial (Body)"/>
                <a:ea typeface="ＭＳ Ｐゴシック"/>
              </a:rPr>
              <a:t>vest.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Limit your time on scene to reduce exposure to traffic.</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Shut down traffic on the roadway if necessary.</a:t>
            </a:r>
          </a:p>
        </p:txBody>
      </p:sp>
    </p:spTree>
    <p:extLst>
      <p:ext uri="{BB962C8B-B14F-4D97-AF65-F5344CB8AC3E}">
        <p14:creationId xmlns:p14="http://schemas.microsoft.com/office/powerpoint/2010/main" val="746579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Crash Scenes: Protection from Moving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 reduce the incidence of being struck by traffic</a:t>
            </a:r>
            <a:r>
              <a:rPr lang="en-US" altLang="en-US" sz="2400" dirty="0" smtClean="0">
                <a:solidFill>
                  <a:srgbClr val="000000"/>
                </a:solidFill>
                <a:latin typeface="Arial (Body)"/>
                <a:ea typeface="ＭＳ Ｐゴシック"/>
              </a:rPr>
              <a:t>:</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Place </a:t>
            </a:r>
            <a:r>
              <a:rPr lang="en-US" altLang="en-US" sz="2400" dirty="0">
                <a:solidFill>
                  <a:srgbClr val="000000"/>
                </a:solidFill>
                <a:latin typeface="Arial (Body)"/>
                <a:ea typeface="ＭＳ Ｐゴシック"/>
              </a:rPr>
              <a:t>flares or cones.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Place vehicles strategically so they protect the scene.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as much work as possible out of the traffic flow.</a:t>
            </a:r>
          </a:p>
        </p:txBody>
      </p:sp>
    </p:spTree>
    <p:extLst>
      <p:ext uri="{BB962C8B-B14F-4D97-AF65-F5344CB8AC3E}">
        <p14:creationId xmlns:p14="http://schemas.microsoft.com/office/powerpoint/2010/main" val="260077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Setting the Stage</a:t>
            </a:r>
            <a:endParaRPr lang="en-US"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Violence Toward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Take the Necessary Standard Precautions and Other Personal Protection Precautions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Scene Safety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Determining the Nature of the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Determining the Number of Patients</a:t>
            </a:r>
          </a:p>
        </p:txBody>
      </p:sp>
    </p:spTree>
    <p:extLst>
      <p:ext uri="{BB962C8B-B14F-4D97-AF65-F5344CB8AC3E}">
        <p14:creationId xmlns:p14="http://schemas.microsoft.com/office/powerpoint/2010/main" val="1411196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Crash Scenes: Protection from Moving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 reduce the incidence of being struck by traffic</a:t>
            </a:r>
            <a:r>
              <a:rPr lang="en-US" altLang="en-US" sz="2400" dirty="0" smtClean="0">
                <a:solidFill>
                  <a:srgbClr val="000000"/>
                </a:solidFill>
                <a:latin typeface="Arial (Body)"/>
                <a:ea typeface="ＭＳ Ｐゴシック"/>
              </a:rPr>
              <a:t>:</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Don’t </a:t>
            </a:r>
            <a:r>
              <a:rPr lang="en-US" altLang="en-US" sz="2400" dirty="0">
                <a:solidFill>
                  <a:srgbClr val="000000"/>
                </a:solidFill>
                <a:latin typeface="Arial (Body)"/>
                <a:ea typeface="ＭＳ Ｐゴシック"/>
              </a:rPr>
              <a:t>turn your back to moving traffic.</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Don’t </a:t>
            </a:r>
            <a:r>
              <a:rPr lang="en-US" altLang="en-US" sz="2400" dirty="0">
                <a:solidFill>
                  <a:srgbClr val="000000"/>
                </a:solidFill>
                <a:latin typeface="Arial (Body)"/>
                <a:ea typeface="ＭＳ Ｐゴシック"/>
              </a:rPr>
              <a:t>jump highway dividers to provide emergency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Reduce unnecessary scene lighting that distracts or impairs visibility by traffic.</a:t>
            </a:r>
          </a:p>
        </p:txBody>
      </p:sp>
    </p:spTree>
    <p:extLst>
      <p:ext uri="{BB962C8B-B14F-4D97-AF65-F5344CB8AC3E}">
        <p14:creationId xmlns:p14="http://schemas.microsoft.com/office/powerpoint/2010/main" val="191733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Crash Scenes: Protection from Moving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 reduce the incidence of being struck by traffic</a:t>
            </a:r>
            <a:r>
              <a:rPr lang="en-US" altLang="en-US" sz="2400" dirty="0" smtClean="0">
                <a:solidFill>
                  <a:srgbClr val="000000"/>
                </a:solidFill>
                <a:latin typeface="Arial (Body)"/>
                <a:ea typeface="ＭＳ Ｐゴシック"/>
              </a:rPr>
              <a:t>:</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Turn </a:t>
            </a:r>
            <a:r>
              <a:rPr lang="en-US" altLang="en-US" sz="2400" dirty="0">
                <a:solidFill>
                  <a:srgbClr val="000000"/>
                </a:solidFill>
                <a:latin typeface="Arial (Body)"/>
                <a:ea typeface="ＭＳ Ｐゴシック"/>
              </a:rPr>
              <a:t>the wheels of parked emergency vehicles so they are pointed away from the scene.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Avoid stopping and standing between vehicles.</a:t>
            </a:r>
          </a:p>
        </p:txBody>
      </p:sp>
    </p:spTree>
    <p:extLst>
      <p:ext uri="{BB962C8B-B14F-4D97-AF65-F5344CB8AC3E}">
        <p14:creationId xmlns:p14="http://schemas.microsoft.com/office/powerpoint/2010/main" val="1995263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Other </a:t>
            </a:r>
            <a:r>
              <a:rPr lang="en-US" altLang="en-US" sz="2400" dirty="0">
                <a:solidFill>
                  <a:srgbClr val="000000"/>
                </a:solidFill>
                <a:latin typeface="Arial (Body)"/>
                <a:ea typeface="ＭＳ Ｐゴシック"/>
              </a:rPr>
              <a:t>Rescue Scenes</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Some rescue scenes require specialized training and equipment:</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Chemical, biological, and nuclear </a:t>
            </a:r>
            <a:r>
              <a:rPr lang="en-US" altLang="en-US" sz="2400" dirty="0" smtClean="0">
                <a:solidFill>
                  <a:srgbClr val="000000"/>
                </a:solidFill>
                <a:latin typeface="Arial (Body)"/>
                <a:ea typeface="ＭＳ Ｐゴシック"/>
              </a:rPr>
              <a:t>weapons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Heights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Natural disasters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Underground </a:t>
            </a:r>
            <a:r>
              <a:rPr lang="en-US" altLang="en-US" sz="2400" dirty="0" smtClean="0">
                <a:solidFill>
                  <a:srgbClr val="000000"/>
                </a:solidFill>
                <a:latin typeface="Arial (Body)"/>
                <a:ea typeface="ＭＳ Ｐゴシック"/>
              </a:rPr>
              <a:t>areas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6358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Ice Rescue</a:t>
            </a:r>
            <a:endParaRPr lang="en-US" altLang="en-US" dirty="0">
              <a:latin typeface="Times New Roman" panose="02020603050405020304" pitchFamily="18" charset="0"/>
              <a:ea typeface="ＭＳ Ｐゴシック"/>
            </a:endParaRPr>
          </a:p>
        </p:txBody>
      </p:sp>
      <p:pic>
        <p:nvPicPr>
          <p:cNvPr id="4" name="Picture 2" descr="people in winter gear, stand on a frozen lake during an ice rescue. Two rescuers pull a rope, which at the other end is attached to two people climbing out of dark water from a hole in the i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2717" y="1507425"/>
            <a:ext cx="3758565"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95846"/>
            <a:ext cx="8229600" cy="389170"/>
          </a:xfrm>
        </p:spPr>
        <p:txBody>
          <a:bodyPr/>
          <a:lstStyle/>
          <a:p>
            <a:r>
              <a:rPr lang="en-US" altLang="en-US" sz="2000" b="1" dirty="0">
                <a:latin typeface="+mn-lt"/>
                <a:ea typeface="ＭＳ Ｐゴシック"/>
              </a:rPr>
              <a:t> (© Kevin Link)</a:t>
            </a:r>
            <a:endParaRPr lang="en-US" sz="2000" b="1" dirty="0">
              <a:latin typeface="+mn-lt"/>
            </a:endParaRPr>
          </a:p>
        </p:txBody>
      </p:sp>
    </p:spTree>
    <p:extLst>
      <p:ext uri="{BB962C8B-B14F-4D97-AF65-F5344CB8AC3E}">
        <p14:creationId xmlns:p14="http://schemas.microsoft.com/office/powerpoint/2010/main" val="3845823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Moving Water Rescue</a:t>
            </a:r>
            <a:endParaRPr lang="en-US" altLang="en-US" sz="3200" dirty="0">
              <a:latin typeface="Times New Roman" panose="02020603050405020304" pitchFamily="18" charset="0"/>
              <a:ea typeface="ＭＳ Ｐゴシック"/>
            </a:endParaRPr>
          </a:p>
        </p:txBody>
      </p:sp>
      <p:pic>
        <p:nvPicPr>
          <p:cNvPr id="4" name="Picture 2" descr="rescuers wearing water safety gear help a victim out of water rapids, using a ladder extended horizontally across the rushing water and roc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480" y="1566103"/>
            <a:ext cx="7231041" cy="40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40104"/>
            <a:ext cx="8229600" cy="444912"/>
          </a:xfrm>
        </p:spPr>
        <p:txBody>
          <a:bodyPr/>
          <a:lstStyle/>
          <a:p>
            <a:pPr lvl="1"/>
            <a:r>
              <a:rPr lang="en-US" altLang="en-US" sz="1800" b="1" dirty="0">
                <a:latin typeface="+mn-lt"/>
                <a:ea typeface="ＭＳ Ｐゴシック"/>
              </a:rPr>
              <a:t>(© A</a:t>
            </a:r>
            <a:r>
              <a:rPr lang="en-US" altLang="en-US" sz="100" b="1" dirty="0">
                <a:latin typeface="+mn-lt"/>
                <a:ea typeface="ＭＳ Ｐゴシック"/>
              </a:rPr>
              <a:t> </a:t>
            </a:r>
            <a:r>
              <a:rPr lang="en-US" altLang="en-US" sz="1800" b="1" dirty="0">
                <a:latin typeface="+mn-lt"/>
                <a:ea typeface="ＭＳ Ｐゴシック"/>
              </a:rPr>
              <a:t>P Photo/Standard Examiner, Brian Nicholson)</a:t>
            </a:r>
            <a:endParaRPr lang="en-US" sz="1800" b="1" dirty="0">
              <a:latin typeface="+mn-lt"/>
            </a:endParaRPr>
          </a:p>
        </p:txBody>
      </p:sp>
    </p:spTree>
    <p:extLst>
      <p:ext uri="{BB962C8B-B14F-4D97-AF65-F5344CB8AC3E}">
        <p14:creationId xmlns:p14="http://schemas.microsoft.com/office/powerpoint/2010/main" val="2860520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a:t>
            </a:r>
            <a:r>
              <a:rPr lang="en-US" altLang="en-US" sz="2400" dirty="0">
                <a:solidFill>
                  <a:srgbClr val="000000"/>
                </a:solidFill>
                <a:latin typeface="Arial (Body)"/>
                <a:ea typeface="ＭＳ Ｐゴシック"/>
              </a:rPr>
              <a:t>Rescue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Collapses/cave-ins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Storage tanks/vats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Silos/bins (suffocation hazards, regardless of contents)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Farm </a:t>
            </a: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1059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(16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a:t>
            </a:r>
            <a:r>
              <a:rPr lang="en-US" altLang="en-US" sz="2400" dirty="0">
                <a:solidFill>
                  <a:srgbClr val="000000"/>
                </a:solidFill>
                <a:latin typeface="Arial (Body)"/>
                <a:ea typeface="ＭＳ Ｐゴシック"/>
              </a:rPr>
              <a:t>Rescue Scenes: Unstable Surfaces and Slopes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Remember to secure the patient to the hillside.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sure that vehicles that have gone over embankments have been secured.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Beware of loose rocks and stones that may be knocked down to your position.</a:t>
            </a:r>
          </a:p>
        </p:txBody>
      </p:sp>
    </p:spTree>
    <p:extLst>
      <p:ext uri="{BB962C8B-B14F-4D97-AF65-F5344CB8AC3E}">
        <p14:creationId xmlns:p14="http://schemas.microsoft.com/office/powerpoint/2010/main" val="845315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(17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a:t>
            </a:r>
            <a:r>
              <a:rPr lang="en-US" altLang="en-US" sz="2400" dirty="0">
                <a:solidFill>
                  <a:srgbClr val="000000"/>
                </a:solidFill>
                <a:latin typeface="Arial (Body)"/>
                <a:ea typeface="ＭＳ Ｐゴシック"/>
              </a:rPr>
              <a:t>Rescue Scenes: Water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Retrieving a patient from a swimming pool will be difficult and should never be attempted alone.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Rescue in open water is a specialized technique that requires training and equipment.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Rescue in moving water is complicated because of the force of the current.</a:t>
            </a:r>
          </a:p>
        </p:txBody>
      </p:sp>
    </p:spTree>
    <p:extLst>
      <p:ext uri="{BB962C8B-B14F-4D97-AF65-F5344CB8AC3E}">
        <p14:creationId xmlns:p14="http://schemas.microsoft.com/office/powerpoint/2010/main" val="166204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(18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8573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a:t>
            </a:r>
            <a:r>
              <a:rPr lang="en-US" altLang="en-US" sz="2400" dirty="0">
                <a:solidFill>
                  <a:srgbClr val="000000"/>
                </a:solidFill>
                <a:latin typeface="Arial (Body)"/>
                <a:ea typeface="ＭＳ Ｐゴシック"/>
              </a:rPr>
              <a:t>Rescue Scenes: Toxic Substances and Low-Oxygen Areas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Scenes such as tanker spills, pipeline ruptures, and heavy smoke conditions require specialized assistance.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Confined spaces may be low in oxygen or high in toxic gasses.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toxic environment can cause people within it to suffer similar symptoms.</a:t>
            </a:r>
          </a:p>
        </p:txBody>
      </p:sp>
    </p:spTree>
    <p:extLst>
      <p:ext uri="{BB962C8B-B14F-4D97-AF65-F5344CB8AC3E}">
        <p14:creationId xmlns:p14="http://schemas.microsoft.com/office/powerpoint/2010/main" val="4144166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(19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Clandestine </a:t>
            </a:r>
            <a:r>
              <a:rPr lang="en-US" altLang="en-US" sz="2400" dirty="0">
                <a:solidFill>
                  <a:srgbClr val="000000"/>
                </a:solidFill>
                <a:latin typeface="Arial (Body)"/>
                <a:ea typeface="ＭＳ Ｐゴシック"/>
              </a:rPr>
              <a:t>Drug Operations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chemicals such as ephedrine, pseudoephedrine, iodine, hydrochloric acid, ether, and anhydrous ammonia.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you are not trained to make the environment safe in such situations, you must contact specialized rescue or fire units.</a:t>
            </a:r>
          </a:p>
        </p:txBody>
      </p:sp>
    </p:spTree>
    <p:extLst>
      <p:ext uri="{BB962C8B-B14F-4D97-AF65-F5344CB8AC3E}">
        <p14:creationId xmlns:p14="http://schemas.microsoft.com/office/powerpoint/2010/main" val="3019683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Dispatcher Sherry Jackson speaks into the radio, </a:t>
            </a:r>
            <a:r>
              <a:rPr lang="en-US" altLang="ja-JP" sz="2400" dirty="0" smtClean="0">
                <a:solidFill>
                  <a:srgbClr val="000000"/>
                </a:solidFill>
                <a:latin typeface="Arial (Body)"/>
                <a:ea typeface="ＭＳ Ｐゴシック"/>
              </a:rPr>
              <a:t>“Ambulance </a:t>
            </a:r>
            <a:r>
              <a:rPr lang="en-US" altLang="ja-JP" sz="2400" dirty="0">
                <a:solidFill>
                  <a:srgbClr val="000000"/>
                </a:solidFill>
                <a:latin typeface="Arial (Body)"/>
                <a:ea typeface="ＭＳ Ｐゴシック"/>
              </a:rPr>
              <a:t>Five, Rescue Seven. Respond to the Water Street Saloon, Two-two-one West Water Street, for an injured person. Law enforcement is en route</a:t>
            </a:r>
            <a:r>
              <a:rPr lang="en-US" altLang="ja-JP"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Chantal </a:t>
            </a:r>
            <a:r>
              <a:rPr lang="en-US" altLang="en-US" sz="2400" dirty="0">
                <a:solidFill>
                  <a:srgbClr val="000000"/>
                </a:solidFill>
                <a:latin typeface="Arial (Body)"/>
                <a:ea typeface="ＭＳ Ｐゴシック"/>
              </a:rPr>
              <a:t>Barclay and Del Raines glance at each other and head toward the ambulance.</a:t>
            </a:r>
          </a:p>
        </p:txBody>
      </p:sp>
    </p:spTree>
    <p:extLst>
      <p:ext uri="{BB962C8B-B14F-4D97-AF65-F5344CB8AC3E}">
        <p14:creationId xmlns:p14="http://schemas.microsoft.com/office/powerpoint/2010/main" val="2957715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Click on the Item That Is </a:t>
            </a:r>
            <a:r>
              <a:rPr lang="en-US" dirty="0" smtClean="0">
                <a:latin typeface="Times New Roman" panose="02020603050405020304" pitchFamily="18" charset="0"/>
                <a:ea typeface="ＭＳ Ｐゴシック"/>
                <a:cs typeface="ＭＳ Ｐゴシック" pitchFamily="-1" charset="-128"/>
              </a:rPr>
              <a:t>NOT </a:t>
            </a:r>
            <a:r>
              <a:rPr lang="en-US" dirty="0">
                <a:latin typeface="Times New Roman" panose="02020603050405020304" pitchFamily="18" charset="0"/>
                <a:ea typeface="ＭＳ Ｐゴシック"/>
                <a:cs typeface="ＭＳ Ｐゴシック" pitchFamily="-1" charset="-128"/>
              </a:rPr>
              <a:t>a Goal of the Scene Size-Up</a:t>
            </a:r>
          </a:p>
        </p:txBody>
      </p:sp>
      <p:sp>
        <p:nvSpPr>
          <p:cNvPr id="3" name="Content Placeholder 2"/>
          <p:cNvSpPr>
            <a:spLocks noGrp="1"/>
          </p:cNvSpPr>
          <p:nvPr>
            <p:ph idx="1"/>
          </p:nvPr>
        </p:nvSpPr>
        <p:spPr>
          <a:xfrm>
            <a:off x="457200" y="1600200"/>
            <a:ext cx="8229600" cy="588583"/>
          </a:xfrm>
        </p:spPr>
        <p:txBody>
          <a:bodyPr wrap="square" lIns="91425" tIns="91425" rIns="91425" bIns="91425">
            <a:noAutofit/>
          </a:bodyPr>
          <a:lstStyle/>
          <a:p>
            <a:pPr marL="432054" lvl="0" indent="-432054" fontAlgn="base">
              <a:spcAft>
                <a:spcPct val="0"/>
              </a:spcAft>
              <a:buSzPts val="2400"/>
              <a:buFontTx/>
              <a:buAutoNum type="alphaUcPeriod"/>
            </a:pPr>
            <a:r>
              <a:rPr lang="en-US" altLang="en-US" sz="2400" kern="1200" dirty="0">
                <a:solidFill>
                  <a:srgbClr val="000000"/>
                </a:solidFill>
                <a:latin typeface="Arial (Body)"/>
                <a:ea typeface="ＭＳ Ｐゴシック" pitchFamily="-1" charset="-128"/>
                <a:hlinkClick r:id="rId2" action="ppaction://hlinksldjump"/>
              </a:rPr>
              <a:t>Getting a </a:t>
            </a:r>
            <a:r>
              <a:rPr lang="pt-BR" altLang="en-US" sz="2400" kern="1200" dirty="0" smtClean="0">
                <a:solidFill>
                  <a:srgbClr val="000000"/>
                </a:solidFill>
                <a:latin typeface="Arial (Body)"/>
                <a:ea typeface="ＭＳ Ｐゴシック" pitchFamily="-1" charset="-128"/>
                <a:hlinkClick r:id="rId2" action="ppaction://hlinksldjump"/>
              </a:rPr>
              <a:t>SAMPLE </a:t>
            </a:r>
            <a:r>
              <a:rPr lang="en-US" altLang="en-US" sz="2400" kern="1200" dirty="0" smtClean="0">
                <a:solidFill>
                  <a:srgbClr val="000000"/>
                </a:solidFill>
                <a:latin typeface="Arial (Body)"/>
                <a:ea typeface="ＭＳ Ｐゴシック" pitchFamily="-1" charset="-128"/>
                <a:hlinkClick r:id="rId2" action="ppaction://hlinksldjump"/>
              </a:rPr>
              <a:t>history </a:t>
            </a:r>
            <a:r>
              <a:rPr lang="en-US" altLang="en-US" sz="2400" kern="1200" dirty="0">
                <a:solidFill>
                  <a:srgbClr val="000000"/>
                </a:solidFill>
                <a:latin typeface="Arial (Body)"/>
                <a:ea typeface="ＭＳ Ｐゴシック" pitchFamily="-1" charset="-128"/>
                <a:hlinkClick r:id="rId2" action="ppaction://hlinksldjump"/>
              </a:rPr>
              <a:t>from the patient</a:t>
            </a:r>
            <a:endParaRPr lang="en-US" altLang="en-US" sz="2400" kern="1200" dirty="0">
              <a:solidFill>
                <a:srgbClr val="000000"/>
              </a:solidFill>
              <a:latin typeface="Arial (Body)"/>
              <a:ea typeface="ＭＳ Ｐゴシック" pitchFamily="-1" charset="-128"/>
            </a:endParaRPr>
          </a:p>
        </p:txBody>
      </p:sp>
      <p:sp>
        <p:nvSpPr>
          <p:cNvPr id="4" name="Content Placeholder 3"/>
          <p:cNvSpPr>
            <a:spLocks noGrp="1"/>
          </p:cNvSpPr>
          <p:nvPr>
            <p:ph idx="13"/>
          </p:nvPr>
        </p:nvSpPr>
        <p:spPr>
          <a:xfrm>
            <a:off x="473720" y="2382367"/>
            <a:ext cx="8229600" cy="852147"/>
          </a:xfrm>
        </p:spPr>
        <p:txBody>
          <a:bodyPr wrap="square" lIns="91425" tIns="91425" rIns="91425" bIns="91425">
            <a:noAutofit/>
          </a:bodyPr>
          <a:lstStyle/>
          <a:p>
            <a:pPr marL="432000" lvl="0" indent="-432000" fontAlgn="base">
              <a:spcAft>
                <a:spcPct val="0"/>
              </a:spcAft>
              <a:buSzPts val="2400"/>
              <a:buFont typeface="+mj-lt"/>
              <a:buAutoNum type="alphaUcPeriod" startAt="2"/>
            </a:pPr>
            <a:r>
              <a:rPr lang="en-US" altLang="en-US" sz="2400" kern="1200" dirty="0" smtClean="0">
                <a:solidFill>
                  <a:srgbClr val="000000"/>
                </a:solidFill>
                <a:latin typeface="Arial (Body)"/>
                <a:ea typeface="ＭＳ Ｐゴシック" pitchFamily="-1" charset="-128"/>
                <a:hlinkClick r:id="rId3" action="ppaction://hlinksldjump"/>
              </a:rPr>
              <a:t>Determining </a:t>
            </a:r>
            <a:r>
              <a:rPr lang="en-US" altLang="en-US" sz="2400" kern="1200" dirty="0">
                <a:solidFill>
                  <a:srgbClr val="000000"/>
                </a:solidFill>
                <a:latin typeface="Arial (Body)"/>
                <a:ea typeface="ＭＳ Ｐゴシック" pitchFamily="-1" charset="-128"/>
                <a:hlinkClick r:id="rId3" action="ppaction://hlinksldjump"/>
              </a:rPr>
              <a:t>whether the nature of the problem is medical or trauma</a:t>
            </a:r>
            <a:endParaRPr lang="en-US" altLang="en-US" sz="2400" kern="1200" dirty="0">
              <a:solidFill>
                <a:srgbClr val="000000"/>
              </a:solidFill>
              <a:latin typeface="Arial (Body)"/>
              <a:ea typeface="ＭＳ Ｐゴシック" pitchFamily="-1" charset="-128"/>
            </a:endParaRPr>
          </a:p>
        </p:txBody>
      </p:sp>
      <p:sp>
        <p:nvSpPr>
          <p:cNvPr id="5" name="Content Placeholder 4"/>
          <p:cNvSpPr>
            <a:spLocks noGrp="1"/>
          </p:cNvSpPr>
          <p:nvPr>
            <p:ph idx="14"/>
          </p:nvPr>
        </p:nvSpPr>
        <p:spPr>
          <a:xfrm>
            <a:off x="457200" y="3423847"/>
            <a:ext cx="8229600" cy="847897"/>
          </a:xfrm>
        </p:spPr>
        <p:txBody>
          <a:bodyPr wrap="square" lIns="91425" tIns="91425" rIns="91425" bIns="91425">
            <a:noAutofit/>
          </a:bodyPr>
          <a:lstStyle/>
          <a:p>
            <a:pPr marL="432000" lvl="0" indent="-432000" fontAlgn="base">
              <a:spcAft>
                <a:spcPct val="0"/>
              </a:spcAft>
              <a:buSzPts val="2400"/>
              <a:buFont typeface="+mj-lt"/>
              <a:buAutoNum type="alphaUcPeriod" startAt="3"/>
            </a:pPr>
            <a:r>
              <a:rPr lang="en-US" altLang="en-US" sz="2400" kern="1200" dirty="0" smtClean="0">
                <a:solidFill>
                  <a:srgbClr val="000000"/>
                </a:solidFill>
                <a:latin typeface="Arial (Body)"/>
                <a:ea typeface="ＭＳ Ｐゴシック" pitchFamily="-1" charset="-128"/>
                <a:hlinkClick r:id="rId4" action="ppaction://hlinksldjump"/>
              </a:rPr>
              <a:t>Detecting </a:t>
            </a:r>
            <a:r>
              <a:rPr lang="en-US" altLang="en-US" sz="2400" kern="1200" dirty="0">
                <a:solidFill>
                  <a:srgbClr val="000000"/>
                </a:solidFill>
                <a:latin typeface="Arial (Body)"/>
                <a:ea typeface="ＭＳ Ｐゴシック" pitchFamily="-1" charset="-128"/>
                <a:hlinkClick r:id="rId4" action="ppaction://hlinksldjump"/>
              </a:rPr>
              <a:t>anything that could jeopardize the </a:t>
            </a:r>
            <a:r>
              <a:rPr lang="en-US" altLang="en-US" sz="2400" kern="1200" dirty="0" smtClean="0">
                <a:solidFill>
                  <a:srgbClr val="000000"/>
                </a:solidFill>
                <a:latin typeface="Arial (Body)"/>
                <a:ea typeface="ＭＳ Ｐゴシック" pitchFamily="-1" charset="-128"/>
                <a:hlinkClick r:id="rId4" action="ppaction://hlinksldjump"/>
              </a:rPr>
              <a:t>E</a:t>
            </a:r>
            <a:r>
              <a:rPr lang="en-US" altLang="en-US" sz="100" kern="1200" dirty="0" smtClean="0">
                <a:solidFill>
                  <a:srgbClr val="000000"/>
                </a:solidFill>
                <a:latin typeface="Arial (Body)"/>
                <a:ea typeface="ＭＳ Ｐゴシック" pitchFamily="-1" charset="-128"/>
                <a:hlinkClick r:id="rId4" action="ppaction://hlinksldjump"/>
              </a:rPr>
              <a:t> </a:t>
            </a:r>
            <a:r>
              <a:rPr lang="en-US" altLang="en-US" sz="2400" kern="1200" dirty="0" smtClean="0">
                <a:solidFill>
                  <a:srgbClr val="000000"/>
                </a:solidFill>
                <a:latin typeface="Arial (Body)"/>
                <a:ea typeface="ＭＳ Ｐゴシック" pitchFamily="-1" charset="-128"/>
                <a:hlinkClick r:id="rId4" action="ppaction://hlinksldjump"/>
              </a:rPr>
              <a:t>M</a:t>
            </a:r>
            <a:r>
              <a:rPr lang="en-US" altLang="en-US" sz="100" kern="1200" dirty="0" smtClean="0">
                <a:solidFill>
                  <a:srgbClr val="000000"/>
                </a:solidFill>
                <a:latin typeface="Arial (Body)"/>
                <a:ea typeface="ＭＳ Ｐゴシック" pitchFamily="-1" charset="-128"/>
                <a:hlinkClick r:id="rId4" action="ppaction://hlinksldjump"/>
              </a:rPr>
              <a:t> </a:t>
            </a:r>
            <a:r>
              <a:rPr lang="en-US" altLang="en-US" sz="2400" kern="1200" dirty="0" smtClean="0">
                <a:solidFill>
                  <a:srgbClr val="000000"/>
                </a:solidFill>
                <a:latin typeface="Arial (Body)"/>
                <a:ea typeface="ＭＳ Ｐゴシック" pitchFamily="-1" charset="-128"/>
                <a:hlinkClick r:id="rId4" action="ppaction://hlinksldjump"/>
              </a:rPr>
              <a:t>Ts’ </a:t>
            </a:r>
            <a:r>
              <a:rPr lang="en-US" altLang="en-US" sz="2400" kern="1200" dirty="0">
                <a:solidFill>
                  <a:srgbClr val="000000"/>
                </a:solidFill>
                <a:latin typeface="Arial (Body)"/>
                <a:ea typeface="ＭＳ Ｐゴシック" pitchFamily="-1" charset="-128"/>
                <a:hlinkClick r:id="rId4" action="ppaction://hlinksldjump"/>
              </a:rPr>
              <a:t>safety</a:t>
            </a:r>
            <a:endParaRPr lang="en-US" altLang="en-US" sz="2400" kern="1200" dirty="0">
              <a:solidFill>
                <a:srgbClr val="000000"/>
              </a:solidFill>
              <a:latin typeface="Arial (Body)"/>
              <a:ea typeface="ＭＳ Ｐゴシック" pitchFamily="-1" charset="-128"/>
            </a:endParaRPr>
          </a:p>
        </p:txBody>
      </p:sp>
      <p:sp>
        <p:nvSpPr>
          <p:cNvPr id="6" name="Content Placeholder 5"/>
          <p:cNvSpPr>
            <a:spLocks noGrp="1"/>
          </p:cNvSpPr>
          <p:nvPr>
            <p:ph idx="15"/>
          </p:nvPr>
        </p:nvSpPr>
        <p:spPr>
          <a:xfrm>
            <a:off x="457200" y="4465328"/>
            <a:ext cx="8229600" cy="870942"/>
          </a:xfrm>
        </p:spPr>
        <p:txBody>
          <a:bodyPr wrap="square" lIns="91425" tIns="91425" rIns="91425" bIns="91425">
            <a:noAutofit/>
          </a:bodyPr>
          <a:lstStyle/>
          <a:p>
            <a:pPr marL="432000" lvl="0" indent="-432000" fontAlgn="base">
              <a:spcAft>
                <a:spcPct val="0"/>
              </a:spcAft>
              <a:buSzPts val="2400"/>
              <a:buFont typeface="+mj-lt"/>
              <a:buAutoNum type="alphaUcPeriod" startAt="4"/>
            </a:pPr>
            <a:r>
              <a:rPr lang="en-US" altLang="en-US" sz="2400" kern="1200" dirty="0" smtClean="0">
                <a:solidFill>
                  <a:srgbClr val="000000"/>
                </a:solidFill>
                <a:latin typeface="Arial (Body)"/>
                <a:ea typeface="ＭＳ Ｐゴシック" pitchFamily="-1" charset="-128"/>
                <a:hlinkClick r:id="rId5" action="ppaction://hlinksldjump"/>
              </a:rPr>
              <a:t>Making </a:t>
            </a:r>
            <a:r>
              <a:rPr lang="en-US" altLang="en-US" sz="2400" kern="1200" dirty="0">
                <a:solidFill>
                  <a:srgbClr val="000000"/>
                </a:solidFill>
                <a:latin typeface="Arial (Body)"/>
                <a:ea typeface="ＭＳ Ｐゴシック" pitchFamily="-1" charset="-128"/>
                <a:hlinkClick r:id="rId5" action="ppaction://hlinksldjump"/>
              </a:rPr>
              <a:t>a decision about the resources needed to manage the situation</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3423647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(20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Crime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Remember that ensuring your own safety is the first step in 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Wait for the police to arrive and secure the scene before you attempt to enter.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you arrive at such a scene and feel uneasy or suspect that a threat might exist, do not enter the scene.</a:t>
            </a:r>
          </a:p>
        </p:txBody>
      </p:sp>
    </p:spTree>
    <p:extLst>
      <p:ext uri="{BB962C8B-B14F-4D97-AF65-F5344CB8AC3E}">
        <p14:creationId xmlns:p14="http://schemas.microsoft.com/office/powerpoint/2010/main" val="3220328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Crime </a:t>
            </a:r>
            <a:r>
              <a:rPr lang="en-US" altLang="en-US" sz="2400" dirty="0">
                <a:solidFill>
                  <a:srgbClr val="000000"/>
                </a:solidFill>
                <a:latin typeface="Arial (Body)"/>
                <a:ea typeface="ＭＳ Ｐゴシック"/>
              </a:rPr>
              <a:t>Scenes: Arriving at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Turn off the siren and emergency lights; by arriving discreetly you draw less attention.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you arrive at such a scene and feel uneasy or suspect that a threat might exist, do not enter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Park two to three houses away.</a:t>
            </a:r>
          </a:p>
        </p:txBody>
      </p:sp>
    </p:spTree>
    <p:extLst>
      <p:ext uri="{BB962C8B-B14F-4D97-AF65-F5344CB8AC3E}">
        <p14:creationId xmlns:p14="http://schemas.microsoft.com/office/powerpoint/2010/main" val="1045485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Crime </a:t>
            </a:r>
            <a:r>
              <a:rPr lang="en-US" altLang="en-US" sz="2400" dirty="0">
                <a:solidFill>
                  <a:srgbClr val="000000"/>
                </a:solidFill>
                <a:latin typeface="Arial (Body)"/>
                <a:ea typeface="ＭＳ Ｐゴシック"/>
              </a:rPr>
              <a:t>Scenes: Studying the Crowd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crowd, the size of the crowd is less important than its mood.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allow yourself to be pulled into chaos, if present.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crowd seems hostile, retreat.</a:t>
            </a:r>
          </a:p>
        </p:txBody>
      </p:sp>
    </p:spTree>
    <p:extLst>
      <p:ext uri="{BB962C8B-B14F-4D97-AF65-F5344CB8AC3E}">
        <p14:creationId xmlns:p14="http://schemas.microsoft.com/office/powerpoint/2010/main" val="263614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Crime </a:t>
            </a:r>
            <a:r>
              <a:rPr lang="en-US" altLang="en-US" sz="2400" dirty="0">
                <a:solidFill>
                  <a:srgbClr val="000000"/>
                </a:solidFill>
                <a:latin typeface="Arial (Body)"/>
                <a:ea typeface="ＭＳ Ｐゴシック"/>
              </a:rPr>
              <a:t>Scenes: Approaching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Walk on the grass, not the sidewalk.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Hold your flashlight beside you, not in front.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Walk single file.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Note places of concealment and cover.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at windows and corners.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Stand to the side of a door when you knock.</a:t>
            </a:r>
          </a:p>
        </p:txBody>
      </p:sp>
    </p:spTree>
    <p:extLst>
      <p:ext uri="{BB962C8B-B14F-4D97-AF65-F5344CB8AC3E}">
        <p14:creationId xmlns:p14="http://schemas.microsoft.com/office/powerpoint/2010/main" val="237577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Crime </a:t>
            </a:r>
            <a:r>
              <a:rPr lang="en-US" altLang="en-US" sz="2400" dirty="0">
                <a:solidFill>
                  <a:srgbClr val="000000"/>
                </a:solidFill>
                <a:latin typeface="Arial (Body)"/>
                <a:ea typeface="ＭＳ Ｐゴシック"/>
              </a:rPr>
              <a:t>Scenes: At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Side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Your first priority remains protecting yourself and your partner.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aware that a perpetrator may still be on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Ensure that the police have been called and follow local protocols.</a:t>
            </a:r>
          </a:p>
        </p:txBody>
      </p:sp>
    </p:spTree>
    <p:extLst>
      <p:ext uri="{BB962C8B-B14F-4D97-AF65-F5344CB8AC3E}">
        <p14:creationId xmlns:p14="http://schemas.microsoft.com/office/powerpoint/2010/main" val="1244285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45940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a:t>
            </a:r>
            <a:r>
              <a:rPr lang="en-US" altLang="en-US" sz="2400" dirty="0" smtClean="0">
                <a:solidFill>
                  <a:srgbClr val="000000"/>
                </a:solidFill>
                <a:latin typeface="Arial (Body)"/>
                <a:ea typeface="ＭＳ Ｐゴシック"/>
              </a:rPr>
              <a:t>Characteristics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Crime </a:t>
            </a:r>
            <a:r>
              <a:rPr lang="en-US" altLang="en-US" sz="2400" dirty="0">
                <a:solidFill>
                  <a:srgbClr val="000000"/>
                </a:solidFill>
                <a:latin typeface="Arial (Body)"/>
                <a:ea typeface="ＭＳ Ｐゴシック"/>
              </a:rPr>
              <a:t>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At a secured crime scene: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Limit the number of responders.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allow bystanders to touch or disturb.</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Introduce yourself to the patient carefully.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patient may be a perpetrator.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an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keep </a:t>
            </a:r>
            <a:r>
              <a:rPr lang="en-US" altLang="en-US" sz="2400" dirty="0">
                <a:solidFill>
                  <a:srgbClr val="000000"/>
                </a:solidFill>
                <a:latin typeface="Arial (Body)"/>
                <a:ea typeface="ＭＳ Ｐゴシック"/>
              </a:rPr>
              <a:t>watch on the area.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Your task is to render medical assistance.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Where appropriate, assist police.</a:t>
            </a:r>
          </a:p>
        </p:txBody>
      </p:sp>
    </p:spTree>
    <p:extLst>
      <p:ext uri="{BB962C8B-B14F-4D97-AF65-F5344CB8AC3E}">
        <p14:creationId xmlns:p14="http://schemas.microsoft.com/office/powerpoint/2010/main" val="2535310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(26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47305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Crime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At a secured crime scene</a:t>
            </a:r>
            <a:r>
              <a:rPr lang="en-US" altLang="en-US" sz="2400" dirty="0" smtClean="0">
                <a:solidFill>
                  <a:srgbClr val="000000"/>
                </a:solidFill>
                <a:latin typeface="Arial (Body)"/>
                <a:ea typeface="ＭＳ Ｐゴシック"/>
              </a:rPr>
              <a:t>:</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Do </a:t>
            </a:r>
            <a:r>
              <a:rPr lang="en-US" altLang="en-US" sz="2400" dirty="0">
                <a:solidFill>
                  <a:srgbClr val="000000"/>
                </a:solidFill>
                <a:latin typeface="Arial (Body)"/>
                <a:ea typeface="ＭＳ Ｐゴシック"/>
              </a:rPr>
              <a:t>not disturb any evidence.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touch or move suspected weapons.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Wear gloves the entire time on scene.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cut through a bullet or knife hole.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Cut at a point away from a rope knot.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burden patient with crime questions.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Note who is at the scene when you arrive.</a:t>
            </a:r>
          </a:p>
        </p:txBody>
      </p:sp>
    </p:spTree>
    <p:extLst>
      <p:ext uri="{BB962C8B-B14F-4D97-AF65-F5344CB8AC3E}">
        <p14:creationId xmlns:p14="http://schemas.microsoft.com/office/powerpoint/2010/main" val="2787116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45355" cy="1097279"/>
          </a:xfrm>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Hold a Flashlight out and to the Side of Your Body</a:t>
            </a:r>
            <a:endParaRPr lang="en-US" altLang="en-US"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0"/>
            <a:ext cx="8229600" cy="747215"/>
          </a:xfrm>
        </p:spPr>
        <p:txBody>
          <a:bodyPr/>
          <a:lstStyle/>
          <a:p>
            <a:pPr marL="0" indent="0">
              <a:buNone/>
            </a:pPr>
            <a:r>
              <a:rPr lang="en-US" altLang="en-US" sz="2200" dirty="0">
                <a:latin typeface="+mn-lt"/>
              </a:rPr>
              <a:t>Stretch your arm as far to the side and to the front as you can </a:t>
            </a:r>
            <a:r>
              <a:rPr lang="en-US" altLang="en-US" sz="2200" dirty="0" smtClean="0">
                <a:latin typeface="+mn-lt"/>
              </a:rPr>
              <a:t>so that </a:t>
            </a:r>
            <a:r>
              <a:rPr lang="en-US" altLang="en-US" sz="2200" dirty="0">
                <a:latin typeface="+mn-lt"/>
              </a:rPr>
              <a:t>if anybody shoots at the light they are less likely to hit you.</a:t>
            </a:r>
            <a:endParaRPr lang="en-US" sz="2200" dirty="0">
              <a:latin typeface="+mn-lt"/>
            </a:endParaRPr>
          </a:p>
        </p:txBody>
      </p:sp>
      <p:pic>
        <p:nvPicPr>
          <p:cNvPr id="4" name="Picture 1" descr="An E M T stands outside of a house with feet staggered, holding a flashlight at shoulder level, arm extended laterally away from his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73" y="2423843"/>
            <a:ext cx="2614408" cy="391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720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Walk Single File to a Potentially Unstable Scene</a:t>
            </a:r>
            <a:endParaRPr lang="en-US" altLang="en-US" dirty="0">
              <a:latin typeface="Times New Roman" panose="02020603050405020304" pitchFamily="18" charset="0"/>
              <a:ea typeface="ＭＳ Ｐゴシック"/>
            </a:endParaRPr>
          </a:p>
        </p:txBody>
      </p:sp>
      <p:pic>
        <p:nvPicPr>
          <p:cNvPr id="5" name="Picture 4" descr="2 E M T’s walk single file approaching a house, the E M T in front holding a flashlight away from his body towards the house, the E M T behind holding a ba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72" y="1466949"/>
            <a:ext cx="7077656" cy="4742968"/>
          </a:xfrm>
          <a:prstGeom prst="rect">
            <a:avLst/>
          </a:prstGeom>
        </p:spPr>
      </p:pic>
    </p:spTree>
    <p:extLst>
      <p:ext uri="{BB962C8B-B14F-4D97-AF65-F5344CB8AC3E}">
        <p14:creationId xmlns:p14="http://schemas.microsoft.com/office/powerpoint/2010/main" val="304578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some specific concerns about this call that the crew should keep in mind?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clues should the crew be alert to in order to maintain their own safety?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actions are necessary in order for the crew to remain out of </a:t>
            </a:r>
            <a:r>
              <a:rPr lang="en-US" altLang="en-US" sz="2400" dirty="0" smtClean="0">
                <a:solidFill>
                  <a:srgbClr val="000000"/>
                </a:solidFill>
                <a:latin typeface="Arial (Body)"/>
                <a:ea typeface="ＭＳ Ｐゴシック"/>
              </a:rPr>
              <a:t>harm’s </a:t>
            </a:r>
            <a:r>
              <a:rPr lang="en-US" altLang="en-US" sz="2400" dirty="0">
                <a:solidFill>
                  <a:srgbClr val="000000"/>
                </a:solidFill>
                <a:latin typeface="Arial (Body)"/>
                <a:ea typeface="ＭＳ Ｐゴシック"/>
              </a:rPr>
              <a:t>way?</a:t>
            </a:r>
          </a:p>
        </p:txBody>
      </p:sp>
    </p:spTree>
    <p:extLst>
      <p:ext uri="{BB962C8B-B14F-4D97-AF65-F5344CB8AC3E}">
        <p14:creationId xmlns:p14="http://schemas.microsoft.com/office/powerpoint/2010/main" val="4197491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Stand to the Side of the Door When Knocking. Do Not Stand Directly in Front of a Door or Window</a:t>
            </a:r>
          </a:p>
        </p:txBody>
      </p:sp>
      <p:pic>
        <p:nvPicPr>
          <p:cNvPr id="5" name="Picture 4" descr="2 E M T’s stand on either side of the front door of a house, with their backs against the facade. 1 E M T shines a flashlight on the front door, knock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59" y="1500368"/>
            <a:ext cx="6981083" cy="4676135"/>
          </a:xfrm>
          <a:prstGeom prst="rect">
            <a:avLst/>
          </a:prstGeom>
        </p:spPr>
      </p:pic>
    </p:spTree>
    <p:extLst>
      <p:ext uri="{BB962C8B-B14F-4D97-AF65-F5344CB8AC3E}">
        <p14:creationId xmlns:p14="http://schemas.microsoft.com/office/powerpoint/2010/main" val="3526579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(27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Barroom Scenes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People consuming alcohol can make a scene volatile and unpredictable.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dark atmosphere can create challenges to seeing.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Comments and questions can easily be misunderstood.</a:t>
            </a:r>
          </a:p>
        </p:txBody>
      </p:sp>
    </p:spTree>
    <p:extLst>
      <p:ext uri="{BB962C8B-B14F-4D97-AF65-F5344CB8AC3E}">
        <p14:creationId xmlns:p14="http://schemas.microsoft.com/office/powerpoint/2010/main" val="85668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(28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Barroom </a:t>
            </a:r>
            <a:r>
              <a:rPr lang="en-US" altLang="en-US" sz="2400" dirty="0" smtClean="0">
                <a:solidFill>
                  <a:srgbClr val="000000"/>
                </a:solidFill>
                <a:latin typeface="Arial (Body)"/>
                <a:ea typeface="ＭＳ Ｐゴシック"/>
              </a:rPr>
              <a:t>Scenes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Do </a:t>
            </a:r>
            <a:r>
              <a:rPr lang="en-US" altLang="en-US" sz="2400" dirty="0">
                <a:solidFill>
                  <a:srgbClr val="000000"/>
                </a:solidFill>
                <a:latin typeface="Arial (Body)"/>
                <a:ea typeface="ＭＳ Ｐゴシック"/>
              </a:rPr>
              <a:t>not turn your back on patrons.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respond to verbal threats, but recognize the potential for escalation to assault.</a:t>
            </a:r>
          </a:p>
        </p:txBody>
      </p:sp>
    </p:spTree>
    <p:extLst>
      <p:ext uri="{BB962C8B-B14F-4D97-AF65-F5344CB8AC3E}">
        <p14:creationId xmlns:p14="http://schemas.microsoft.com/office/powerpoint/2010/main" val="1602377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Chantal and Del put on sunglasses to shield their eyes from the late-afternoon sun as they start toward the scene. Del turns off the emergency lights and siren two blocks from the scene, and then parks at the curb two doors from the address. He observes that three police cars are on the </a:t>
            </a:r>
            <a:r>
              <a:rPr lang="en-US" altLang="en-US" sz="2400" dirty="0" smtClean="0">
                <a:solidFill>
                  <a:srgbClr val="000000"/>
                </a:solidFill>
                <a:latin typeface="Arial (Body)"/>
                <a:ea typeface="ＭＳ Ｐゴシック"/>
              </a:rPr>
              <a:t>scene.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3763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mn-lt"/>
                <a:ea typeface="ＭＳ Ｐゴシック"/>
              </a:rPr>
              <a:t>Keying the microphone on the mobile radio, he says, </a:t>
            </a:r>
            <a:r>
              <a:rPr lang="en-US" altLang="ja-JP" sz="2400" dirty="0" smtClean="0">
                <a:solidFill>
                  <a:srgbClr val="000000"/>
                </a:solidFill>
                <a:latin typeface="+mn-lt"/>
                <a:ea typeface="ＭＳ Ｐゴシック"/>
              </a:rPr>
              <a:t>“Dispatch</a:t>
            </a:r>
            <a:r>
              <a:rPr lang="en-US" altLang="ja-JP" sz="2400" dirty="0">
                <a:solidFill>
                  <a:srgbClr val="000000"/>
                </a:solidFill>
                <a:latin typeface="+mn-lt"/>
                <a:ea typeface="ＭＳ Ｐゴシック"/>
              </a:rPr>
              <a:t>, Ambulance Five. Can you advise if law enforcement has secured the scene</a:t>
            </a:r>
            <a:r>
              <a:rPr lang="en-US" altLang="ja-JP"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76474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Once they have been advised that law enforcement has secured the scene, Chantal and Del exit the ambulance and bring their equipment onto the scene. The crowd is calm, and one of the police officers is kneeling down next to a man lying on the floor.</a:t>
            </a:r>
          </a:p>
        </p:txBody>
      </p:sp>
    </p:spTree>
    <p:extLst>
      <p:ext uri="{BB962C8B-B14F-4D97-AF65-F5344CB8AC3E}">
        <p14:creationId xmlns:p14="http://schemas.microsoft.com/office/powerpoint/2010/main" val="1254727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next observations that Del and Chantal should make?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decisions should the crew be prepared to make at this point?</a:t>
            </a:r>
          </a:p>
        </p:txBody>
      </p:sp>
    </p:spTree>
    <p:extLst>
      <p:ext uri="{BB962C8B-B14F-4D97-AF65-F5344CB8AC3E}">
        <p14:creationId xmlns:p14="http://schemas.microsoft.com/office/powerpoint/2010/main" val="1011636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(29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Car passengers</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Park at least one car length behind the vehicle with wheels turned slightly to the left.</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Try to reflect your high-beams off the rearview mirror.</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Write down the license plate number and leave it in the ambulance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5839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(30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Consider Scene Characteristics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Car </a:t>
            </a:r>
            <a:r>
              <a:rPr lang="en-US" altLang="en-US" sz="2400" dirty="0" smtClean="0">
                <a:solidFill>
                  <a:srgbClr val="000000"/>
                </a:solidFill>
                <a:latin typeface="Arial (Body)"/>
                <a:ea typeface="ＭＳ Ｐゴシック"/>
              </a:rPr>
              <a:t>passengers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Note </a:t>
            </a:r>
            <a:r>
              <a:rPr lang="en-US" altLang="en-US" sz="2400" dirty="0">
                <a:solidFill>
                  <a:srgbClr val="000000"/>
                </a:solidFill>
                <a:latin typeface="Arial (Body)"/>
                <a:ea typeface="ＭＳ Ｐゴシック"/>
              </a:rPr>
              <a:t>the number and positions of occupants.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alert to unseen occupants.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Have your partner open the passenger side door first.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Stay behind the center post.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you must retreat, back the vehicle away quickly, 100 to 150 yards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1140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Protect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Protect the patient from the environment and the attention of bystanders.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you are unable to control those factors, move the patient to the ambulance.</a:t>
            </a:r>
          </a:p>
        </p:txBody>
      </p:sp>
    </p:spTree>
    <p:extLst>
      <p:ext uri="{BB962C8B-B14F-4D97-AF65-F5344CB8AC3E}">
        <p14:creationId xmlns:p14="http://schemas.microsoft.com/office/powerpoint/2010/main" val="130227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prehospital setting is an uncontrolled environment.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Failing to recognize the hazards of a scene has high costs.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must pay close attention to the scene size-up on every call.</a:t>
            </a:r>
          </a:p>
        </p:txBody>
      </p:sp>
    </p:spTree>
    <p:extLst>
      <p:ext uri="{BB962C8B-B14F-4D97-AF65-F5344CB8AC3E}">
        <p14:creationId xmlns:p14="http://schemas.microsoft.com/office/powerpoint/2010/main" val="1913647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Protect bystanders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hazards to the bystanders cannot be eliminated, remove the bystanders from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Keeping the crowd out of the way can be challenging.</a:t>
            </a:r>
          </a:p>
        </p:txBody>
      </p:sp>
    </p:spTree>
    <p:extLst>
      <p:ext uri="{BB962C8B-B14F-4D97-AF65-F5344CB8AC3E}">
        <p14:creationId xmlns:p14="http://schemas.microsoft.com/office/powerpoint/2010/main" val="2575609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For Their Own Safety, Bystanders Must Be Kept Back in Cases of Possible Spills, Leaks, Fire, or Other Emergency Scene </a:t>
            </a:r>
            <a:r>
              <a:rPr lang="en-US" altLang="en-US" sz="2800" dirty="0" smtClean="0">
                <a:latin typeface="Times New Roman" panose="02020603050405020304" pitchFamily="18" charset="0"/>
                <a:ea typeface="ＭＳ Ｐゴシック"/>
              </a:rPr>
              <a:t>Hazards</a:t>
            </a:r>
            <a:endParaRPr lang="en-US" altLang="en-US" sz="2800" dirty="0">
              <a:latin typeface="Times New Roman" panose="02020603050405020304" pitchFamily="18" charset="0"/>
              <a:ea typeface="ＭＳ Ｐゴシック"/>
            </a:endParaRPr>
          </a:p>
        </p:txBody>
      </p:sp>
      <p:pic>
        <p:nvPicPr>
          <p:cNvPr id="4" name="Picture 2" descr="The scene of a car wreck, the road blocked by emergency vehicles including an ambulance, fire truck, and tow truck. Emergency personnel move a crowd of bystanders away from the wr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8435" y="1724949"/>
            <a:ext cx="6165242" cy="404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09481"/>
            <a:ext cx="8229600" cy="375534"/>
          </a:xfrm>
        </p:spPr>
        <p:txBody>
          <a:bodyPr/>
          <a:lstStyle/>
          <a:p>
            <a:r>
              <a:rPr lang="en-US" altLang="en-US" sz="2000" b="1" dirty="0">
                <a:latin typeface="+mn-lt"/>
                <a:ea typeface="ＭＳ Ｐゴシック"/>
              </a:rPr>
              <a:t> (© Mark C. Ide)</a:t>
            </a:r>
            <a:endParaRPr lang="en-US" sz="2000" b="1" dirty="0">
              <a:latin typeface="+mn-lt"/>
            </a:endParaRPr>
          </a:p>
        </p:txBody>
      </p:sp>
    </p:spTree>
    <p:extLst>
      <p:ext uri="{BB962C8B-B14F-4D97-AF65-F5344CB8AC3E}">
        <p14:creationId xmlns:p14="http://schemas.microsoft.com/office/powerpoint/2010/main" val="630269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Control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Create a workable environment.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Provide light.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moving furniture.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moving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 an escape route.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Pay attention to bystanders.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Anticipate, rather than react.</a:t>
            </a:r>
          </a:p>
        </p:txBody>
      </p:sp>
    </p:spTree>
    <p:extLst>
      <p:ext uri="{BB962C8B-B14F-4D97-AF65-F5344CB8AC3E}">
        <p14:creationId xmlns:p14="http://schemas.microsoft.com/office/powerpoint/2010/main" val="1836271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Control the </a:t>
            </a:r>
            <a:r>
              <a:rPr lang="en-US" altLang="en-US" sz="2400" dirty="0" smtClean="0">
                <a:solidFill>
                  <a:srgbClr val="000000"/>
                </a:solidFill>
                <a:latin typeface="Arial (Body)"/>
                <a:ea typeface="ＭＳ Ｐゴシック"/>
              </a:rPr>
              <a:t>scene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Stay </a:t>
            </a:r>
            <a:r>
              <a:rPr lang="en-US" altLang="en-US" sz="2400" dirty="0">
                <a:solidFill>
                  <a:srgbClr val="000000"/>
                </a:solidFill>
                <a:latin typeface="Arial (Body)"/>
                <a:ea typeface="ＭＳ Ｐゴシック"/>
              </a:rPr>
              <a:t>calm.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tact and diplomacy.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flexible.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open-minded.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alert.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compassionate.</a:t>
            </a:r>
          </a:p>
        </p:txBody>
      </p:sp>
    </p:spTree>
    <p:extLst>
      <p:ext uri="{BB962C8B-B14F-4D97-AF65-F5344CB8AC3E}">
        <p14:creationId xmlns:p14="http://schemas.microsoft.com/office/powerpoint/2010/main" val="1845225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Scene Safety </a:t>
            </a:r>
            <a:r>
              <a:rPr lang="en-US" sz="2000" b="0" dirty="0" smtClean="0">
                <a:latin typeface="Times New Roman" panose="02020603050405020304" pitchFamily="18" charset="0"/>
                <a:ea typeface="ＭＳ Ｐゴシック"/>
                <a:cs typeface="ＭＳ Ｐゴシック" pitchFamily="-1" charset="-128"/>
              </a:rPr>
              <a:t>(35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Maintain situation awareness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 is dynamic and ongoing.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Remain vigilant.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 scene awareness, as well as patient awareness.</a:t>
            </a:r>
          </a:p>
        </p:txBody>
      </p:sp>
    </p:spTree>
    <p:extLst>
      <p:ext uri="{BB962C8B-B14F-4D97-AF65-F5344CB8AC3E}">
        <p14:creationId xmlns:p14="http://schemas.microsoft.com/office/powerpoint/2010/main" val="886284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problem may be trauma or medical.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is a physical injury caused by external force.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medical condition is brought on by </a:t>
            </a:r>
            <a:r>
              <a:rPr lang="en-US" altLang="en-US" sz="2400" dirty="0" smtClean="0">
                <a:solidFill>
                  <a:srgbClr val="000000"/>
                </a:solidFill>
                <a:latin typeface="Arial (Body)"/>
                <a:ea typeface="ＭＳ Ｐゴシック"/>
              </a:rPr>
              <a:t>illness.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Dispatch information that starts you out on a call but it can be incomplete or </a:t>
            </a:r>
            <a:r>
              <a:rPr lang="en-US" altLang="en-US" sz="2400" dirty="0" smtClean="0">
                <a:solidFill>
                  <a:srgbClr val="000000"/>
                </a:solidFill>
                <a:latin typeface="Arial (Body)"/>
                <a:ea typeface="ＭＳ Ｐゴシック"/>
              </a:rPr>
              <a:t>inaccurate.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91911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the Mechanism of Injury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is </a:t>
            </a:r>
            <a:r>
              <a:rPr lang="en-US" altLang="en-US" sz="2400" dirty="0">
                <a:solidFill>
                  <a:srgbClr val="000000"/>
                </a:solidFill>
                <a:latin typeface="Arial (Body)"/>
                <a:ea typeface="ＭＳ Ｐゴシック"/>
              </a:rPr>
              <a:t>how the patient was </a:t>
            </a:r>
            <a:r>
              <a:rPr lang="en-US" altLang="en-US" sz="2400" dirty="0" smtClean="0">
                <a:solidFill>
                  <a:srgbClr val="000000"/>
                </a:solidFill>
                <a:latin typeface="Arial (Body)"/>
                <a:ea typeface="ＭＳ Ｐゴシック"/>
              </a:rPr>
              <a:t>injured</a:t>
            </a:r>
            <a:r>
              <a:rPr lang="en-US" altLang="en-US" sz="2400" dirty="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the strength, direction, and nature of forces.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to </a:t>
            </a:r>
            <a:r>
              <a:rPr lang="en-US" altLang="en-US" sz="2400" dirty="0">
                <a:solidFill>
                  <a:srgbClr val="000000"/>
                </a:solidFill>
                <a:latin typeface="Arial (Body)"/>
                <a:ea typeface="ＭＳ Ｐゴシック"/>
              </a:rPr>
              <a:t>develop an index of suspicion for specific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dispatch information.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Examine the scene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30889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Some </a:t>
            </a:r>
            <a:r>
              <a:rPr lang="en-US" altLang="en-US" sz="2400" dirty="0">
                <a:solidFill>
                  <a:srgbClr val="000000"/>
                </a:solidFill>
                <a:latin typeface="Arial (Body)"/>
                <a:ea typeface="ＭＳ Ｐゴシック"/>
              </a:rPr>
              <a:t>situations should create a high index of suspicion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Motor vehicle or motorcycle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Recreational vehicle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Contact or recreational sports</a:t>
            </a:r>
          </a:p>
        </p:txBody>
      </p:sp>
    </p:spTree>
    <p:extLst>
      <p:ext uri="{BB962C8B-B14F-4D97-AF65-F5344CB8AC3E}">
        <p14:creationId xmlns:p14="http://schemas.microsoft.com/office/powerpoint/2010/main" val="3629318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situations should create a high index of </a:t>
            </a:r>
            <a:r>
              <a:rPr lang="en-US" altLang="en-US" sz="2400" dirty="0" smtClean="0">
                <a:solidFill>
                  <a:srgbClr val="000000"/>
                </a:solidFill>
                <a:latin typeface="Arial (Body)"/>
                <a:ea typeface="ＭＳ Ｐゴシック"/>
              </a:rPr>
              <a:t>suspicion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Pedestrians </a:t>
            </a:r>
            <a:r>
              <a:rPr lang="en-US" altLang="en-US" sz="2400" dirty="0">
                <a:solidFill>
                  <a:srgbClr val="000000"/>
                </a:solidFill>
                <a:latin typeface="Arial (Body)"/>
                <a:ea typeface="ＭＳ Ｐゴシック"/>
              </a:rPr>
              <a:t>struck by vehicles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Explosions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Stabbings or shootings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Burns</a:t>
            </a:r>
          </a:p>
        </p:txBody>
      </p:sp>
    </p:spTree>
    <p:extLst>
      <p:ext uri="{BB962C8B-B14F-4D97-AF65-F5344CB8AC3E}">
        <p14:creationId xmlns:p14="http://schemas.microsoft.com/office/powerpoint/2010/main" val="2697292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Falls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Distance the patient fell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Surface the patient landed 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Body part that impacted first</a:t>
            </a:r>
          </a:p>
        </p:txBody>
      </p:sp>
    </p:spTree>
    <p:extLst>
      <p:ext uri="{BB962C8B-B14F-4D97-AF65-F5344CB8AC3E}">
        <p14:creationId xmlns:p14="http://schemas.microsoft.com/office/powerpoint/2010/main" val="31634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5448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safety is dynamic and ongoing process.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scene size-up has three basic goals.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Identify hazards.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nature of the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Recognize the need for additional resources.</a:t>
            </a:r>
          </a:p>
        </p:txBody>
      </p:sp>
    </p:spTree>
    <p:extLst>
      <p:ext uri="{BB962C8B-B14F-4D97-AF65-F5344CB8AC3E}">
        <p14:creationId xmlns:p14="http://schemas.microsoft.com/office/powerpoint/2010/main" val="3855972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Motor </a:t>
            </a:r>
            <a:r>
              <a:rPr lang="en-US" altLang="en-US" sz="2400" dirty="0">
                <a:solidFill>
                  <a:srgbClr val="000000"/>
                </a:solidFill>
                <a:latin typeface="Arial (Body)"/>
                <a:ea typeface="ＭＳ Ｐゴシック"/>
              </a:rPr>
              <a:t>Vehicle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type of impact influences injury patterns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Head-on or frontal collision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Rear-end collision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Side or lateral-impact collision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Rotational impact collision</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Rollover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3307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(7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 Vehicle </a:t>
            </a:r>
            <a:r>
              <a:rPr lang="en-US" altLang="en-US" sz="2400" dirty="0" smtClean="0">
                <a:solidFill>
                  <a:srgbClr val="000000"/>
                </a:solidFill>
                <a:latin typeface="Arial (Body)"/>
                <a:ea typeface="ＭＳ Ｐゴシック"/>
              </a:rPr>
              <a:t>Crashes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Significant </a:t>
            </a:r>
            <a:r>
              <a:rPr lang="en-US" altLang="en-US" sz="2400" dirty="0">
                <a:solidFill>
                  <a:srgbClr val="000000"/>
                </a:solidFill>
                <a:latin typeface="Arial (Body)"/>
                <a:ea typeface="ＭＳ Ｐゴシック"/>
              </a:rPr>
              <a:t>impacts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Deformity to the vehicle greater than 20 inches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Intrusion into the passenger compartment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Displacement of a vehicle axle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Rollover</a:t>
            </a:r>
          </a:p>
        </p:txBody>
      </p:sp>
    </p:spTree>
    <p:extLst>
      <p:ext uri="{BB962C8B-B14F-4D97-AF65-F5344CB8AC3E}">
        <p14:creationId xmlns:p14="http://schemas.microsoft.com/office/powerpoint/2010/main" val="2635170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(8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 Vehicle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Significant </a:t>
            </a:r>
            <a:r>
              <a:rPr lang="en-US" altLang="en-US" sz="2400" dirty="0" smtClean="0">
                <a:solidFill>
                  <a:srgbClr val="000000"/>
                </a:solidFill>
                <a:latin typeface="Arial (Body)"/>
                <a:ea typeface="ＭＳ Ｐゴシック"/>
              </a:rPr>
              <a:t>impacts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Impact </a:t>
            </a:r>
            <a:r>
              <a:rPr lang="en-US" altLang="en-US" sz="2400" dirty="0">
                <a:solidFill>
                  <a:srgbClr val="000000"/>
                </a:solidFill>
                <a:latin typeface="Arial (Body)"/>
                <a:ea typeface="ＭＳ Ｐゴシック"/>
              </a:rPr>
              <a:t>marks on the windshield caused by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head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Missing rearview mirror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Collapsed steering wheel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Broken seat</a:t>
            </a:r>
          </a:p>
        </p:txBody>
      </p:sp>
    </p:spTree>
    <p:extLst>
      <p:ext uri="{BB962C8B-B14F-4D97-AF65-F5344CB8AC3E}">
        <p14:creationId xmlns:p14="http://schemas.microsoft.com/office/powerpoint/2010/main" val="2172035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(9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 Vehicle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Significant </a:t>
            </a:r>
            <a:r>
              <a:rPr lang="en-US" altLang="en-US" sz="2400" dirty="0" smtClean="0">
                <a:solidFill>
                  <a:srgbClr val="000000"/>
                </a:solidFill>
                <a:latin typeface="Arial (Body)"/>
                <a:ea typeface="ＭＳ Ｐゴシック"/>
              </a:rPr>
              <a:t>impacts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Side-door </a:t>
            </a:r>
            <a:r>
              <a:rPr lang="en-US" altLang="en-US" sz="2400" dirty="0">
                <a:solidFill>
                  <a:srgbClr val="000000"/>
                </a:solidFill>
                <a:latin typeface="Arial (Body)"/>
                <a:ea typeface="ＭＳ Ｐゴシック"/>
              </a:rPr>
              <a:t>damage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Cracked or smashed dashboard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Deformed pedals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of restraint devices and deployment of air bags</a:t>
            </a:r>
          </a:p>
        </p:txBody>
      </p:sp>
    </p:spTree>
    <p:extLst>
      <p:ext uri="{BB962C8B-B14F-4D97-AF65-F5344CB8AC3E}">
        <p14:creationId xmlns:p14="http://schemas.microsoft.com/office/powerpoint/2010/main" val="4246626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(10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9412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 Vehicle Crashes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Occupant </a:t>
            </a:r>
            <a:r>
              <a:rPr lang="en-US" altLang="en-US" sz="2400" dirty="0">
                <a:solidFill>
                  <a:srgbClr val="000000"/>
                </a:solidFill>
                <a:latin typeface="Arial (Body)"/>
                <a:ea typeface="ＭＳ Ｐゴシック"/>
              </a:rPr>
              <a:t>ejection or death or significant injury of another occupant should increase the suspicion of significant injuries.</a:t>
            </a:r>
          </a:p>
        </p:txBody>
      </p:sp>
    </p:spTree>
    <p:extLst>
      <p:ext uri="{BB962C8B-B14F-4D97-AF65-F5344CB8AC3E}">
        <p14:creationId xmlns:p14="http://schemas.microsoft.com/office/powerpoint/2010/main" val="80904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Motor Vehicle Crashes Produce Some of the Most Lethal Mechanisms of </a:t>
            </a:r>
            <a:r>
              <a:rPr lang="en-US" altLang="en-US" dirty="0" smtClean="0">
                <a:latin typeface="Times New Roman" panose="02020603050405020304" pitchFamily="18" charset="0"/>
                <a:ea typeface="ＭＳ Ｐゴシック"/>
              </a:rPr>
              <a:t>Injury</a:t>
            </a:r>
            <a:endParaRPr lang="en-US" altLang="en-US" dirty="0">
              <a:latin typeface="Times New Roman" panose="02020603050405020304" pitchFamily="18" charset="0"/>
              <a:ea typeface="ＭＳ Ｐゴシック"/>
            </a:endParaRPr>
          </a:p>
        </p:txBody>
      </p:sp>
      <p:pic>
        <p:nvPicPr>
          <p:cNvPr id="4" name="Picture 2" descr="A firefighter in bunker gear and helmet approaches a wrecked car. Windows and doors of the car have been blown off, and the frame b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193" y="1533890"/>
            <a:ext cx="6083615" cy="404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2820"/>
            <a:ext cx="8229600" cy="472195"/>
          </a:xfrm>
        </p:spPr>
        <p:txBody>
          <a:bodyPr/>
          <a:lstStyle/>
          <a:p>
            <a:r>
              <a:rPr lang="en-US" altLang="en-US" sz="2000" b="1" dirty="0">
                <a:latin typeface="+mn-lt"/>
                <a:ea typeface="ＭＳ Ｐゴシック"/>
              </a:rPr>
              <a:t> (© Kevin Link)</a:t>
            </a:r>
            <a:endParaRPr lang="en-US" sz="2000" b="1" dirty="0">
              <a:latin typeface="+mn-lt"/>
            </a:endParaRPr>
          </a:p>
        </p:txBody>
      </p:sp>
    </p:spTree>
    <p:extLst>
      <p:ext uri="{BB962C8B-B14F-4D97-AF65-F5344CB8AC3E}">
        <p14:creationId xmlns:p14="http://schemas.microsoft.com/office/powerpoint/2010/main" val="4146247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the Mechanism of Injury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Motorcycle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Document the impact type and whether the patient was wearing a helmet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Head-on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Angular impact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Ejection</a:t>
            </a:r>
          </a:p>
          <a:p>
            <a:pPr marL="1601978" lvl="3" indent="-230378" eaLnBrk="0" fontAlgn="base" hangingPunct="0">
              <a:spcAft>
                <a:spcPct val="0"/>
              </a:spcAft>
              <a:buSzPts val="2400"/>
            </a:pPr>
            <a:r>
              <a:rPr lang="en-US" altLang="ja-JP" sz="2400" dirty="0" smtClean="0">
                <a:solidFill>
                  <a:srgbClr val="000000"/>
                </a:solidFill>
                <a:latin typeface="Arial (Body)"/>
                <a:ea typeface="ＭＳ Ｐゴシック"/>
              </a:rPr>
              <a:t>“Laying </a:t>
            </a:r>
            <a:r>
              <a:rPr lang="en-US" altLang="ja-JP" sz="2400" dirty="0">
                <a:solidFill>
                  <a:srgbClr val="000000"/>
                </a:solidFill>
                <a:latin typeface="Arial (Body)"/>
                <a:ea typeface="ＭＳ Ｐゴシック"/>
              </a:rPr>
              <a:t>the bike </a:t>
            </a:r>
            <a:r>
              <a:rPr lang="en-US" altLang="ja-JP" sz="2400" dirty="0" smtClean="0">
                <a:solidFill>
                  <a:srgbClr val="000000"/>
                </a:solidFill>
                <a:latin typeface="Arial (Body)"/>
                <a:ea typeface="ＭＳ Ｐゴシック"/>
              </a:rPr>
              <a:t>down”</a:t>
            </a:r>
            <a:endParaRPr lang="en-US" altLang="ja-JP" sz="2400" dirty="0">
              <a:solidFill>
                <a:srgbClr val="000000"/>
              </a:solidFill>
              <a:latin typeface="Arial (Body)"/>
              <a:ea typeface="ＭＳ Ｐゴシック"/>
            </a:endParaRPr>
          </a:p>
        </p:txBody>
      </p:sp>
    </p:spTree>
    <p:extLst>
      <p:ext uri="{BB962C8B-B14F-4D97-AF65-F5344CB8AC3E}">
        <p14:creationId xmlns:p14="http://schemas.microsoft.com/office/powerpoint/2010/main" val="3237401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Recreational </a:t>
            </a:r>
            <a:r>
              <a:rPr lang="en-US" altLang="en-US" sz="2400" dirty="0">
                <a:solidFill>
                  <a:srgbClr val="000000"/>
                </a:solidFill>
                <a:latin typeface="Arial (Body)"/>
                <a:ea typeface="ＭＳ Ｐゴシック"/>
              </a:rPr>
              <a:t>Vehicle Crashes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Rollover and crush injuries are common.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impacts with trees, rocks, other vehicles.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alert to </a:t>
            </a:r>
            <a:r>
              <a:rPr lang="en-US" altLang="ja-JP" sz="2400" dirty="0" smtClean="0">
                <a:solidFill>
                  <a:srgbClr val="000000"/>
                </a:solidFill>
                <a:latin typeface="Arial (Body)"/>
                <a:ea typeface="ＭＳ Ｐゴシック"/>
              </a:rPr>
              <a:t>“clothesline” </a:t>
            </a:r>
            <a:r>
              <a:rPr lang="en-US" altLang="ja-JP" sz="2400" dirty="0">
                <a:solidFill>
                  <a:srgbClr val="000000"/>
                </a:solidFill>
                <a:latin typeface="Arial (Body)"/>
                <a:ea typeface="ＭＳ Ｐゴシック"/>
              </a:rPr>
              <a:t>injuries.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72958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Mechanism of Injury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Penetrating </a:t>
            </a:r>
            <a:r>
              <a:rPr lang="en-US" altLang="en-US" sz="2400" dirty="0">
                <a:solidFill>
                  <a:srgbClr val="000000"/>
                </a:solidFill>
                <a:latin typeface="Arial (Body)"/>
                <a:ea typeface="ＭＳ Ｐゴシック"/>
              </a:rPr>
              <a:t>Trauma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With calls for shootings or stabbings, expose and assess for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Expose unresponsive trauma patients to look for penetrating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Log roll to check the posterior body.</a:t>
            </a:r>
          </a:p>
        </p:txBody>
      </p:sp>
    </p:spTree>
    <p:extLst>
      <p:ext uri="{BB962C8B-B14F-4D97-AF65-F5344CB8AC3E}">
        <p14:creationId xmlns:p14="http://schemas.microsoft.com/office/powerpoint/2010/main" val="3841748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Expose the Patient’s Body to Confirm or Rule out a Stabbing or Gunshot </a:t>
            </a:r>
            <a:r>
              <a:rPr lang="en-US" altLang="en-US" dirty="0" smtClean="0">
                <a:latin typeface="Times New Roman" panose="02020603050405020304" pitchFamily="18" charset="0"/>
                <a:ea typeface="ＭＳ Ｐゴシック"/>
              </a:rPr>
              <a:t>Wound</a:t>
            </a:r>
            <a:endParaRPr lang="en-US" altLang="en-US" dirty="0">
              <a:latin typeface="Times New Roman" panose="02020603050405020304" pitchFamily="18" charset="0"/>
              <a:ea typeface="ＭＳ Ｐゴシック"/>
            </a:endParaRPr>
          </a:p>
        </p:txBody>
      </p:sp>
      <p:pic>
        <p:nvPicPr>
          <p:cNvPr id="4" name="Picture 1" descr="A recumbent patient’s torso, exposed to reveal a roughly circular wound the size of his nipple, with blood running slowly down his chest. Thin patches of blood cover his tor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78" y="1542549"/>
            <a:ext cx="6583443" cy="413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26588"/>
            <a:ext cx="8229600" cy="458428"/>
          </a:xfrm>
        </p:spPr>
        <p:txBody>
          <a:bodyPr/>
          <a:lstStyle/>
          <a:p>
            <a:r>
              <a:rPr lang="en-US" altLang="en-US" sz="2000" b="1" dirty="0">
                <a:latin typeface="+mn-lt"/>
                <a:ea typeface="ＭＳ Ｐゴシック"/>
              </a:rPr>
              <a:t> (© Edward T. Dickinson, M</a:t>
            </a:r>
            <a:r>
              <a:rPr lang="en-US" altLang="en-US" sz="100" b="1" dirty="0">
                <a:latin typeface="+mn-lt"/>
                <a:ea typeface="ＭＳ Ｐゴシック"/>
              </a:rPr>
              <a:t> </a:t>
            </a:r>
            <a:r>
              <a:rPr lang="en-US" altLang="en-US" sz="2000" b="1" dirty="0">
                <a:latin typeface="+mn-lt"/>
                <a:ea typeface="ＭＳ Ｐゴシック"/>
              </a:rPr>
              <a:t>D)</a:t>
            </a:r>
            <a:endParaRPr lang="en-US" sz="2000" b="1" dirty="0">
              <a:latin typeface="+mn-lt"/>
            </a:endParaRPr>
          </a:p>
        </p:txBody>
      </p:sp>
    </p:spTree>
    <p:extLst>
      <p:ext uri="{BB962C8B-B14F-4D97-AF65-F5344CB8AC3E}">
        <p14:creationId xmlns:p14="http://schemas.microsoft.com/office/powerpoint/2010/main" val="1779026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Evaluate the following components in a step-wise manner:</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Take the necessary Standard Precautions.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Evaluate the scene for safety hazards.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Determine the mechanism of injury or the nature of the illness.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Determine the number of patients.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Determine the need for additional resources.</a:t>
            </a:r>
          </a:p>
        </p:txBody>
      </p:sp>
    </p:spTree>
    <p:extLst>
      <p:ext uri="{BB962C8B-B14F-4D97-AF65-F5344CB8AC3E}">
        <p14:creationId xmlns:p14="http://schemas.microsoft.com/office/powerpoint/2010/main" val="3071945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the Mechanism of Injury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Blast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Injuries may be caused by: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pressure wave of the blast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Flying debris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patient being propelled into the ground or other </a:t>
            </a:r>
            <a:r>
              <a:rPr lang="en-US" altLang="en-US" sz="2400" dirty="0" smtClean="0">
                <a:solidFill>
                  <a:srgbClr val="000000"/>
                </a:solidFill>
                <a:latin typeface="Arial (Body)"/>
                <a:ea typeface="ＭＳ Ｐゴシック"/>
              </a:rPr>
              <a:t>objects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Burns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69578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the Nature of the Illness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 a diagnosis, but an attempt to narrow down the nature of the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information from dispatch, the patient, family members, and clues at the scene.</a:t>
            </a:r>
          </a:p>
        </p:txBody>
      </p:sp>
    </p:spTree>
    <p:extLst>
      <p:ext uri="{BB962C8B-B14F-4D97-AF65-F5344CB8AC3E}">
        <p14:creationId xmlns:p14="http://schemas.microsoft.com/office/powerpoint/2010/main" val="898083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Nature of the Problem </a:t>
            </a:r>
            <a:r>
              <a:rPr lang="en-US" sz="2000" b="0" dirty="0" smtClean="0">
                <a:latin typeface="Times New Roman" panose="02020603050405020304" pitchFamily="18" charset="0"/>
                <a:ea typeface="ＭＳ Ｐゴシック"/>
                <a:cs typeface="ＭＳ Ｐゴシック" pitchFamily="-1" charset="-128"/>
              </a:rPr>
              <a:t>(16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20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the Nature of the Illness (N</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To </a:t>
            </a:r>
            <a:r>
              <a:rPr lang="en-US" altLang="en-US" sz="2400" dirty="0">
                <a:solidFill>
                  <a:srgbClr val="000000"/>
                </a:solidFill>
                <a:latin typeface="Arial (Body)"/>
                <a:ea typeface="ＭＳ Ｐゴシック"/>
              </a:rPr>
              <a:t>determine the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consider these clues: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Presence of mediations, drugs, alcohol, oxygen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position and condition of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environment</a:t>
            </a:r>
          </a:p>
        </p:txBody>
      </p:sp>
    </p:spTree>
    <p:extLst>
      <p:ext uri="{BB962C8B-B14F-4D97-AF65-F5344CB8AC3E}">
        <p14:creationId xmlns:p14="http://schemas.microsoft.com/office/powerpoint/2010/main" val="832787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Determine the Number of Patients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4668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If there are multiple patients, call for additional help.</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When indicated, activate your multiple-casualty incident plan.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For multiple patients, perform triage.</a:t>
            </a:r>
          </a:p>
        </p:txBody>
      </p:sp>
    </p:spTree>
    <p:extLst>
      <p:ext uri="{BB962C8B-B14F-4D97-AF65-F5344CB8AC3E}">
        <p14:creationId xmlns:p14="http://schemas.microsoft.com/office/powerpoint/2010/main" val="32477796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ja-JP" sz="2400" dirty="0" smtClean="0">
                <a:solidFill>
                  <a:srgbClr val="000000"/>
                </a:solidFill>
                <a:latin typeface="Arial (Body)"/>
                <a:ea typeface="ＭＳ Ｐゴシック"/>
              </a:rPr>
              <a:t>“Hi</a:t>
            </a:r>
            <a:r>
              <a:rPr lang="en-US" altLang="ja-JP" sz="2400" dirty="0">
                <a:solidFill>
                  <a:srgbClr val="000000"/>
                </a:solidFill>
                <a:latin typeface="Arial (Body)"/>
                <a:ea typeface="ＭＳ Ｐゴシック"/>
              </a:rPr>
              <a:t>, </a:t>
            </a:r>
            <a:r>
              <a:rPr lang="en-US" altLang="ja-JP" sz="2400" dirty="0" smtClean="0">
                <a:solidFill>
                  <a:srgbClr val="000000"/>
                </a:solidFill>
                <a:latin typeface="Arial (Body)"/>
                <a:ea typeface="ＭＳ Ｐゴシック"/>
              </a:rPr>
              <a:t>I’m </a:t>
            </a:r>
            <a:r>
              <a:rPr lang="en-US" altLang="ja-JP" sz="2400" dirty="0">
                <a:solidFill>
                  <a:srgbClr val="000000"/>
                </a:solidFill>
                <a:latin typeface="Arial (Body)"/>
                <a:ea typeface="ＭＳ Ｐゴシック"/>
              </a:rPr>
              <a:t>Del, and this is Chantal</a:t>
            </a:r>
            <a:r>
              <a:rPr lang="en-US" altLang="ja-JP" sz="2400" dirty="0" smtClean="0">
                <a:solidFill>
                  <a:srgbClr val="000000"/>
                </a:solidFill>
                <a:latin typeface="Arial (Body)"/>
                <a:ea typeface="ＭＳ Ｐゴシック"/>
              </a:rPr>
              <a:t>,” </a:t>
            </a:r>
            <a:r>
              <a:rPr lang="en-US" altLang="ja-JP" sz="2400" dirty="0">
                <a:solidFill>
                  <a:srgbClr val="000000"/>
                </a:solidFill>
                <a:latin typeface="Arial (Body)"/>
                <a:ea typeface="ＭＳ Ｐゴシック"/>
              </a:rPr>
              <a:t>Del says to one of the police officers. </a:t>
            </a:r>
            <a:r>
              <a:rPr lang="en-US" altLang="ja-JP" sz="2400" dirty="0" smtClean="0">
                <a:solidFill>
                  <a:srgbClr val="000000"/>
                </a:solidFill>
                <a:latin typeface="Arial (Body)"/>
                <a:ea typeface="ＭＳ Ｐゴシック"/>
              </a:rPr>
              <a:t>“What </a:t>
            </a:r>
            <a:r>
              <a:rPr lang="en-US" altLang="ja-JP" sz="2400" dirty="0">
                <a:solidFill>
                  <a:srgbClr val="000000"/>
                </a:solidFill>
                <a:latin typeface="Arial (Body)"/>
                <a:ea typeface="ＭＳ Ｐゴシック"/>
              </a:rPr>
              <a:t>happened</a:t>
            </a:r>
            <a:r>
              <a:rPr lang="en-US" altLang="ja-JP" sz="2400" dirty="0" smtClean="0">
                <a:solidFill>
                  <a:srgbClr val="000000"/>
                </a:solidFill>
                <a:latin typeface="Arial (Body)"/>
                <a:ea typeface="ＭＳ Ｐゴシック"/>
              </a:rPr>
              <a:t>?” </a:t>
            </a:r>
            <a:r>
              <a:rPr lang="en-US" altLang="ja-JP" sz="2400" dirty="0">
                <a:solidFill>
                  <a:srgbClr val="000000"/>
                </a:solidFill>
                <a:latin typeface="Arial (Body)"/>
                <a:ea typeface="ＭＳ Ｐゴシック"/>
              </a:rPr>
              <a:t>The police officer responds that the man lying on the floor was witnessed to have a seizure and fall off his barstool. Pulling on exam gloves and kneeling next to the patient, Chantal begins a primary </a:t>
            </a:r>
            <a:r>
              <a:rPr lang="en-US" altLang="ja-JP"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67959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She quickly determines that the patient is unresponsive, but is breathing adequately. Meanwhile, Del speaks to a friend of the </a:t>
            </a:r>
            <a:r>
              <a:rPr lang="en-US" altLang="en-US" sz="2400" dirty="0" smtClean="0">
                <a:solidFill>
                  <a:srgbClr val="000000"/>
                </a:solidFill>
                <a:latin typeface="Arial (Body)"/>
                <a:ea typeface="ＭＳ Ｐゴシック"/>
              </a:rPr>
              <a:t>patient’s</a:t>
            </a:r>
            <a:r>
              <a:rPr lang="en-US" altLang="en-US" sz="2400" dirty="0">
                <a:solidFill>
                  <a:srgbClr val="000000"/>
                </a:solidFill>
                <a:latin typeface="Arial (Body)"/>
                <a:ea typeface="ＭＳ Ｐゴシック"/>
              </a:rPr>
              <a:t>, who is able to tell him that the patient has a history of </a:t>
            </a:r>
            <a:r>
              <a:rPr lang="en-US" altLang="en-US" sz="2400" dirty="0" smtClean="0">
                <a:solidFill>
                  <a:srgbClr val="000000"/>
                </a:solidFill>
                <a:latin typeface="Arial (Body)"/>
                <a:ea typeface="ＭＳ Ｐゴシック"/>
              </a:rPr>
              <a:t>seizures.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40977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assess the patient and begin emergency care, staying alert to what is going on around them. Suspecting both a medical problem and possible trauma from the fall, they take precautions to protect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spine. They determine that the patient first struck his head on an adjacent bar stool, then fell about three feet, landing on his left shoulder.</a:t>
            </a:r>
          </a:p>
        </p:txBody>
      </p:sp>
    </p:spTree>
    <p:extLst>
      <p:ext uri="{BB962C8B-B14F-4D97-AF65-F5344CB8AC3E}">
        <p14:creationId xmlns:p14="http://schemas.microsoft.com/office/powerpoint/2010/main" val="2746132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package the patient for transport, and Del thanks the police officers for their assistance as they load the patient into the ambulance and begin their trip to the emergency department.</a:t>
            </a:r>
          </a:p>
        </p:txBody>
      </p:sp>
    </p:spTree>
    <p:extLst>
      <p:ext uri="{BB962C8B-B14F-4D97-AF65-F5344CB8AC3E}">
        <p14:creationId xmlns:p14="http://schemas.microsoft.com/office/powerpoint/2010/main" val="776143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Summary</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700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size-up is the initial step in patient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size-up is an initial evaluation of the scene, the goals of which are to: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Ensure safety of those at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nature of the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need for additional resources.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Take the necessary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 precautions</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23658774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200"/>
            <a:ext cx="8229600" cy="2362200"/>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1" charset="-128"/>
              </a:rPr>
              <a:t>The three goals of the scene size-up are (1) to determine the safety of the scene; (2) to determine the nature of the problem; and (3) to determine the need for any additional </a:t>
            </a:r>
            <a:r>
              <a:rPr lang="en-US" altLang="en-US" sz="2400" kern="1200" dirty="0" smtClean="0">
                <a:solidFill>
                  <a:srgbClr val="000000"/>
                </a:solidFill>
                <a:latin typeface="Arial (Body)"/>
                <a:ea typeface="ＭＳ Ｐゴシック" pitchFamily="-1" charset="-128"/>
              </a:rPr>
              <a:t>resources.</a:t>
            </a:r>
          </a:p>
          <a:p>
            <a:pPr marL="0" indent="0" fontAlgn="base">
              <a:spcAft>
                <a:spcPct val="0"/>
              </a:spcAft>
              <a:buSzPts val="2400"/>
              <a:buNone/>
            </a:pPr>
            <a:r>
              <a:rPr lang="en-US" altLang="en-US" sz="2400" kern="1200" dirty="0">
                <a:solidFill>
                  <a:srgbClr val="000000"/>
                </a:solidFill>
                <a:latin typeface="Arial (Body)"/>
                <a:ea typeface="ＭＳ Ｐゴシック" pitchFamily="-1" charset="-128"/>
                <a:hlinkClick r:id="rId2" action="ppaction://hlinksldjump"/>
              </a:rPr>
              <a:t>Click here to return to the program</a:t>
            </a:r>
            <a:r>
              <a:rPr lang="en-US" altLang="en-US" sz="2400" kern="1200" dirty="0" smtClean="0">
                <a:solidFill>
                  <a:srgbClr val="000000"/>
                </a:solidFill>
                <a:latin typeface="Arial (Body)"/>
                <a:ea typeface="ＭＳ Ｐゴシック" pitchFamily="-1" charset="-128"/>
                <a:hlinkClick r:id="rId2" action="ppaction://hlinksldjump"/>
              </a:rPr>
              <a:t>.</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448793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Violence Toward E</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M</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S Personnel</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625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Violence toward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 </a:t>
            </a:r>
            <a:r>
              <a:rPr lang="en-US" altLang="en-US" sz="2400" dirty="0">
                <a:solidFill>
                  <a:srgbClr val="000000"/>
                </a:solidFill>
                <a:latin typeface="Arial (Body)"/>
                <a:ea typeface="ＭＳ Ｐゴシック"/>
              </a:rPr>
              <a:t>must be a constant consideration in your scene size-up and the safety precautions.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Violence toward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 </a:t>
            </a:r>
            <a:r>
              <a:rPr lang="en-US" altLang="en-US" sz="2400" dirty="0">
                <a:solidFill>
                  <a:srgbClr val="000000"/>
                </a:solidFill>
                <a:latin typeface="Arial (Body)"/>
                <a:ea typeface="ＭＳ Ｐゴシック"/>
              </a:rPr>
              <a:t>is common in the prehospital environment.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 a recent study published in Prehospital Emergency Care, the authors found that 69 percent of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 </a:t>
            </a:r>
            <a:r>
              <a:rPr lang="en-US" altLang="en-US" sz="2400" dirty="0">
                <a:solidFill>
                  <a:srgbClr val="000000"/>
                </a:solidFill>
                <a:latin typeface="Arial (Body)"/>
                <a:ea typeface="ＭＳ Ｐゴシック"/>
              </a:rPr>
              <a:t>studied had experienced some form of violence over the preceding 12 months.</a:t>
            </a:r>
          </a:p>
        </p:txBody>
      </p:sp>
    </p:spTree>
    <p:extLst>
      <p:ext uri="{BB962C8B-B14F-4D97-AF65-F5344CB8AC3E}">
        <p14:creationId xmlns:p14="http://schemas.microsoft.com/office/powerpoint/2010/main" val="514876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1" charset="-128"/>
              </a:rPr>
              <a:t>Determining scene safety is part of the scene size-up process</a:t>
            </a:r>
            <a:r>
              <a:rPr lang="en-US" altLang="en-US" sz="2400" kern="1200" dirty="0" smtClean="0">
                <a:solidFill>
                  <a:srgbClr val="000000"/>
                </a:solidFill>
                <a:latin typeface="Arial (Body)"/>
                <a:ea typeface="ＭＳ Ｐゴシック" pitchFamily="-1" charset="-128"/>
              </a:rPr>
              <a:t>.</a:t>
            </a:r>
          </a:p>
          <a:p>
            <a:pPr marL="0" indent="0" fontAlgn="base">
              <a:spcAft>
                <a:spcPct val="0"/>
              </a:spcAft>
              <a:buSzPts val="2400"/>
              <a:buNone/>
            </a:pPr>
            <a:r>
              <a:rPr lang="en-US" altLang="en-US" sz="2400" kern="1200" dirty="0">
                <a:solidFill>
                  <a:srgbClr val="000000"/>
                </a:solidFill>
                <a:latin typeface="Arial (Body)"/>
                <a:ea typeface="ＭＳ Ｐゴシック" pitchFamily="-1" charset="-128"/>
                <a:hlinkClick r:id="rId2" action="ppaction://hlinksldjump"/>
              </a:rPr>
              <a:t>Click here to return to the quiz</a:t>
            </a:r>
            <a:r>
              <a:rPr lang="en-US" altLang="en-US" sz="2400" kern="1200" dirty="0" smtClean="0">
                <a:solidFill>
                  <a:srgbClr val="000000"/>
                </a:solidFill>
                <a:latin typeface="Arial (Body)"/>
                <a:ea typeface="ＭＳ Ｐゴシック" pitchFamily="-1" charset="-128"/>
                <a:hlinkClick r:id="rId2" action="ppaction://hlinksldjump"/>
              </a:rPr>
              <a:t>.</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27313387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91343"/>
          </a:xfrm>
        </p:spPr>
        <p:txBody>
          <a:bodyPr wrap="square" lIns="91425" tIns="91425" rIns="91425" bIns="91425">
            <a:noAutofit/>
          </a:bodyPr>
          <a:lstStyle/>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1" charset="-128"/>
              </a:rPr>
              <a:t>Determining the nature of the problem is part of the scene size-up process.</a:t>
            </a:r>
          </a:p>
          <a:p>
            <a:pPr marL="0" indent="0" fontAlgn="base">
              <a:spcAft>
                <a:spcPct val="0"/>
              </a:spcAft>
              <a:buSzPts val="2400"/>
              <a:buNone/>
            </a:pPr>
            <a:r>
              <a:rPr lang="en-US" altLang="en-US" sz="2400" kern="1200" dirty="0">
                <a:solidFill>
                  <a:srgbClr val="000000"/>
                </a:solidFill>
                <a:latin typeface="Arial (Body)"/>
                <a:ea typeface="ＭＳ Ｐゴシック" pitchFamily="-1" charset="-128"/>
                <a:hlinkClick r:id="rId2" action="ppaction://hlinksldjump"/>
              </a:rPr>
              <a:t>Click here to return to the quiz</a:t>
            </a:r>
            <a:r>
              <a:rPr lang="en-US" altLang="en-US" sz="2400" kern="1200" dirty="0" smtClean="0">
                <a:solidFill>
                  <a:srgbClr val="000000"/>
                </a:solidFill>
                <a:latin typeface="Arial (Body)"/>
                <a:ea typeface="ＭＳ Ｐゴシック" pitchFamily="-1" charset="-128"/>
                <a:hlinkClick r:id="rId2" action="ppaction://hlinksldjump"/>
              </a:rPr>
              <a:t>.</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1011696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938284"/>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1" charset="-128"/>
              </a:rPr>
              <a:t>Determining the need for additional resources is a part of the scene size-up process</a:t>
            </a:r>
            <a:r>
              <a:rPr lang="en-US" altLang="en-US" sz="2400" kern="1200" dirty="0" smtClean="0">
                <a:solidFill>
                  <a:srgbClr val="000000"/>
                </a:solidFill>
                <a:latin typeface="Arial (Body)"/>
                <a:ea typeface="ＭＳ Ｐゴシック" pitchFamily="-1" charset="-128"/>
              </a:rPr>
              <a:t>.</a:t>
            </a:r>
          </a:p>
          <a:p>
            <a:pPr marL="0" indent="0" fontAlgn="base">
              <a:spcAft>
                <a:spcPct val="0"/>
              </a:spcAft>
              <a:buSzPts val="2400"/>
              <a:buNone/>
            </a:pPr>
            <a:r>
              <a:rPr lang="en-US" altLang="en-US" sz="2400" kern="1200" dirty="0">
                <a:solidFill>
                  <a:srgbClr val="000000"/>
                </a:solidFill>
                <a:latin typeface="Arial (Body)"/>
                <a:ea typeface="ＭＳ Ｐゴシック" pitchFamily="-1" charset="-128"/>
                <a:hlinkClick r:id="rId2" action="ppaction://hlinksldjump"/>
              </a:rPr>
              <a:t>Click here to return to the quiz</a:t>
            </a:r>
            <a:r>
              <a:rPr lang="en-US" altLang="en-US" sz="2400" kern="1200" dirty="0" smtClean="0">
                <a:solidFill>
                  <a:srgbClr val="000000"/>
                </a:solidFill>
                <a:latin typeface="Arial (Body)"/>
                <a:ea typeface="ＭＳ Ｐゴシック" pitchFamily="-1" charset="-128"/>
                <a:hlinkClick r:id="rId2" action="ppaction://hlinksldjump"/>
              </a:rPr>
              <a:t>.</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23740936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8722</TotalTime>
  <Words>12884</Words>
  <Application>Microsoft Office PowerPoint</Application>
  <PresentationFormat>On-screen Show (4:3)</PresentationFormat>
  <Paragraphs>878</Paragraphs>
  <Slides>93</Slides>
  <Notes>86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93</vt:i4>
      </vt:variant>
    </vt:vector>
  </HeadingPairs>
  <TitlesOfParts>
    <vt:vector size="103" baseType="lpstr">
      <vt:lpstr>ＭＳ Ｐゴシック</vt:lpstr>
      <vt:lpstr>Arial</vt:lpstr>
      <vt:lpstr>Arial (Body)</vt:lpstr>
      <vt:lpstr>Calibri</vt:lpstr>
      <vt:lpstr>ITCGaramondStd-Lt</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 (1 of 5)</vt:lpstr>
      <vt:lpstr>Introduction (1 of 3)</vt:lpstr>
      <vt:lpstr>Introduction (2 of 3)</vt:lpstr>
      <vt:lpstr>Introduction (3 of 3)</vt:lpstr>
      <vt:lpstr>Violence Toward E M S Personnel</vt:lpstr>
      <vt:lpstr>Standard Precautions and Other Personal Protection Precautions (1 of 2)</vt:lpstr>
      <vt:lpstr>Standard Precautions and Other Personal Protection Precautions (2 of 2)</vt:lpstr>
      <vt:lpstr>Firefighters Wearing Full Protective Gear at the Scene of a Motor Vehicle Crash</vt:lpstr>
      <vt:lpstr>Determine Scene Safety (1 of 35)</vt:lpstr>
      <vt:lpstr>Determine Scene Safety (2 of 35)</vt:lpstr>
      <vt:lpstr>Determine Scene Safety (3 of 35)</vt:lpstr>
      <vt:lpstr>Determine Scene Safety (4 of 35)</vt:lpstr>
      <vt:lpstr>Downed Electrical Wires Pose a Threat to the E M T</vt:lpstr>
      <vt:lpstr>Determine Scene Safety (5 of 35)</vt:lpstr>
      <vt:lpstr>Determine Scene Safety (6 of 35)</vt:lpstr>
      <vt:lpstr>Determine Scene Safety (7 of 35)</vt:lpstr>
      <vt:lpstr>Determine Scene Safety (8 of 35)</vt:lpstr>
      <vt:lpstr>E M T Skills 12-1</vt:lpstr>
      <vt:lpstr>Motor Vehicle Strikes Utility Pole</vt:lpstr>
      <vt:lpstr>Hazardous Materials</vt:lpstr>
      <vt:lpstr>Crime Scene</vt:lpstr>
      <vt:lpstr>Motor Vehicle Crash at Overpass</vt:lpstr>
      <vt:lpstr>Determine Scene Safety (9 of 35)</vt:lpstr>
      <vt:lpstr>Determine Scene Safety (10 of 35)</vt:lpstr>
      <vt:lpstr>Determine Scene Safety (11 of 35)</vt:lpstr>
      <vt:lpstr>Determine Scene Safety (12 of 35)</vt:lpstr>
      <vt:lpstr>Determine Scene Safety (13 of 35)</vt:lpstr>
      <vt:lpstr>Determine Scene Safety (14 of 35)</vt:lpstr>
      <vt:lpstr>Ice Rescue</vt:lpstr>
      <vt:lpstr>Moving Water Rescue</vt:lpstr>
      <vt:lpstr>Determine Scene Safety (15 of 35)</vt:lpstr>
      <vt:lpstr>Determine Scene Safety (16 of 35)</vt:lpstr>
      <vt:lpstr>Determine Scene Safety (17 of 35)</vt:lpstr>
      <vt:lpstr>Determine Scene Safety (18 of 35)</vt:lpstr>
      <vt:lpstr>Determine Scene Safety (19 of 35)</vt:lpstr>
      <vt:lpstr>Click on the Item That Is NOT a Goal of the Scene Size-Up</vt:lpstr>
      <vt:lpstr>Determine Scene Safety (20 of 35)</vt:lpstr>
      <vt:lpstr>Determine Scene Safety (21 of 35)</vt:lpstr>
      <vt:lpstr>Determine Scene Safety (22 of 35)</vt:lpstr>
      <vt:lpstr>Determine Scene Safety (23 of 35)</vt:lpstr>
      <vt:lpstr>Determine Scene Safety (24 of 35)</vt:lpstr>
      <vt:lpstr>Determine Scene Safety (25 of 35)</vt:lpstr>
      <vt:lpstr>Determine Scene Safety (26 of 35)</vt:lpstr>
      <vt:lpstr>Hold a Flashlight out and to the Side of Your Body</vt:lpstr>
      <vt:lpstr>Walk Single File to a Potentially Unstable Scene</vt:lpstr>
      <vt:lpstr>Stand to the Side of the Door When Knocking. Do Not Stand Directly in Front of a Door or Window</vt:lpstr>
      <vt:lpstr>Determine Scene Safety (27 of 35)</vt:lpstr>
      <vt:lpstr>Determine Scene Safety (28 of 35)</vt:lpstr>
      <vt:lpstr>Case Study (2 of 5)</vt:lpstr>
      <vt:lpstr>Case Study (3 of 5)</vt:lpstr>
      <vt:lpstr>Case Study (4 of 5)</vt:lpstr>
      <vt:lpstr>Case Study (5 of 5)</vt:lpstr>
      <vt:lpstr>Determine Scene Safety (29 of 35)</vt:lpstr>
      <vt:lpstr>Determine Scene Safety (30 of 35)</vt:lpstr>
      <vt:lpstr>Determine Scene Safety (31 of 35)</vt:lpstr>
      <vt:lpstr>Determine Scene Safety (32 of 35)</vt:lpstr>
      <vt:lpstr>For Their Own Safety, Bystanders Must Be Kept Back in Cases of Possible Spills, Leaks, Fire, or Other Emergency Scene Hazards</vt:lpstr>
      <vt:lpstr>Determine Scene Safety (33 of 35)</vt:lpstr>
      <vt:lpstr>Determine Scene Safety (34 of 35)</vt:lpstr>
      <vt:lpstr>Determine Scene Safety (35 of 35)</vt:lpstr>
      <vt:lpstr>Determine the Nature of the Problem (1 of 16)</vt:lpstr>
      <vt:lpstr>Determine the Nature of the Problem (2 of 16)</vt:lpstr>
      <vt:lpstr>Determine the Nature of the Problem (3 of 16)</vt:lpstr>
      <vt:lpstr>Determine the Nature of the Problem (4 of 16)</vt:lpstr>
      <vt:lpstr>Determine the Nature of the Problem (5 of 16)</vt:lpstr>
      <vt:lpstr>Determine the Nature of the Problem (6 of 16)</vt:lpstr>
      <vt:lpstr>Determine the Nature of the Problem (7 of 16)</vt:lpstr>
      <vt:lpstr>Determine the Nature of the Problem (8 of 16)</vt:lpstr>
      <vt:lpstr>Determine the Nature of the Problem (9 of 16)</vt:lpstr>
      <vt:lpstr>Determine the Nature of the Problem (10 of 16)</vt:lpstr>
      <vt:lpstr>Motor Vehicle Crashes Produce Some of the Most Lethal Mechanisms of Injury</vt:lpstr>
      <vt:lpstr>Determine the Nature of the Problem (11 of 16)</vt:lpstr>
      <vt:lpstr>Determine the Nature of the Problem (12 of 16)</vt:lpstr>
      <vt:lpstr>Determine the Nature of the Problem (13 of 16)</vt:lpstr>
      <vt:lpstr>Expose the Patient’s Body to Confirm or Rule out a Stabbing or Gunshot Wound</vt:lpstr>
      <vt:lpstr>Determine the Nature of the Problem (14 of 16)</vt:lpstr>
      <vt:lpstr>Determine the Nature of the Problem (15 of 16)</vt:lpstr>
      <vt:lpstr>Determine the Nature of the Problem (16 of 16)</vt:lpstr>
      <vt:lpstr>Determine the Number of Patients</vt:lpstr>
      <vt:lpstr>Case Study Conclusion (1 of 4)</vt:lpstr>
      <vt:lpstr>Case Study Conclusion (2 of 4)</vt:lpstr>
      <vt:lpstr>Case Study Conclusion (3 of 4)</vt:lpstr>
      <vt:lpstr>Case Study Conclusion (4 of 4)</vt:lpstr>
      <vt:lpstr>Summary</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887</cp:revision>
  <dcterms:modified xsi:type="dcterms:W3CDTF">2018-02-07T12:42:55Z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