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heme/themeOverride1.xml" ContentType="application/vnd.openxmlformats-officedocument.themeOverr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20"/>
  </p:notesMasterIdLst>
  <p:handoutMasterIdLst>
    <p:handoutMasterId r:id="rId221"/>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634"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519"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633" r:id="rId100"/>
    <p:sldId id="402" r:id="rId101"/>
    <p:sldId id="403" r:id="rId102"/>
    <p:sldId id="404" r:id="rId103"/>
    <p:sldId id="405" r:id="rId104"/>
    <p:sldId id="520" r:id="rId105"/>
    <p:sldId id="521" r:id="rId106"/>
    <p:sldId id="522" r:id="rId107"/>
    <p:sldId id="523" r:id="rId108"/>
    <p:sldId id="524" r:id="rId109"/>
    <p:sldId id="525" r:id="rId110"/>
    <p:sldId id="526" r:id="rId111"/>
    <p:sldId id="527" r:id="rId112"/>
    <p:sldId id="528" r:id="rId113"/>
    <p:sldId id="529" r:id="rId114"/>
    <p:sldId id="530" r:id="rId115"/>
    <p:sldId id="531" r:id="rId116"/>
    <p:sldId id="532" r:id="rId117"/>
    <p:sldId id="533" r:id="rId118"/>
    <p:sldId id="534" r:id="rId119"/>
    <p:sldId id="535" r:id="rId120"/>
    <p:sldId id="536" r:id="rId121"/>
    <p:sldId id="537" r:id="rId122"/>
    <p:sldId id="538" r:id="rId123"/>
    <p:sldId id="539" r:id="rId124"/>
    <p:sldId id="540" r:id="rId125"/>
    <p:sldId id="541" r:id="rId126"/>
    <p:sldId id="542" r:id="rId127"/>
    <p:sldId id="543" r:id="rId128"/>
    <p:sldId id="544" r:id="rId129"/>
    <p:sldId id="545" r:id="rId130"/>
    <p:sldId id="546" r:id="rId131"/>
    <p:sldId id="547" r:id="rId132"/>
    <p:sldId id="548" r:id="rId133"/>
    <p:sldId id="549" r:id="rId134"/>
    <p:sldId id="550" r:id="rId135"/>
    <p:sldId id="551" r:id="rId136"/>
    <p:sldId id="552" r:id="rId137"/>
    <p:sldId id="553" r:id="rId138"/>
    <p:sldId id="554" r:id="rId139"/>
    <p:sldId id="555" r:id="rId140"/>
    <p:sldId id="556" r:id="rId141"/>
    <p:sldId id="557" r:id="rId142"/>
    <p:sldId id="558" r:id="rId143"/>
    <p:sldId id="559" r:id="rId144"/>
    <p:sldId id="560" r:id="rId145"/>
    <p:sldId id="561" r:id="rId146"/>
    <p:sldId id="562" r:id="rId147"/>
    <p:sldId id="563" r:id="rId148"/>
    <p:sldId id="564" r:id="rId149"/>
    <p:sldId id="565" r:id="rId150"/>
    <p:sldId id="566" r:id="rId151"/>
    <p:sldId id="567" r:id="rId152"/>
    <p:sldId id="568" r:id="rId153"/>
    <p:sldId id="569" r:id="rId154"/>
    <p:sldId id="570" r:id="rId155"/>
    <p:sldId id="571" r:id="rId156"/>
    <p:sldId id="572" r:id="rId157"/>
    <p:sldId id="573" r:id="rId158"/>
    <p:sldId id="574" r:id="rId159"/>
    <p:sldId id="575" r:id="rId160"/>
    <p:sldId id="576" r:id="rId161"/>
    <p:sldId id="577" r:id="rId162"/>
    <p:sldId id="578" r:id="rId163"/>
    <p:sldId id="579" r:id="rId164"/>
    <p:sldId id="580" r:id="rId165"/>
    <p:sldId id="581" r:id="rId166"/>
    <p:sldId id="582" r:id="rId167"/>
    <p:sldId id="583" r:id="rId168"/>
    <p:sldId id="635" r:id="rId169"/>
    <p:sldId id="636" r:id="rId170"/>
    <p:sldId id="585" r:id="rId171"/>
    <p:sldId id="586" r:id="rId172"/>
    <p:sldId id="587" r:id="rId173"/>
    <p:sldId id="588" r:id="rId174"/>
    <p:sldId id="589" r:id="rId175"/>
    <p:sldId id="590" r:id="rId176"/>
    <p:sldId id="591" r:id="rId177"/>
    <p:sldId id="592" r:id="rId178"/>
    <p:sldId id="593" r:id="rId179"/>
    <p:sldId id="594" r:id="rId180"/>
    <p:sldId id="595" r:id="rId181"/>
    <p:sldId id="637" r:id="rId182"/>
    <p:sldId id="597" r:id="rId183"/>
    <p:sldId id="598" r:id="rId184"/>
    <p:sldId id="599" r:id="rId185"/>
    <p:sldId id="600" r:id="rId186"/>
    <p:sldId id="601" r:id="rId187"/>
    <p:sldId id="602" r:id="rId188"/>
    <p:sldId id="603" r:id="rId189"/>
    <p:sldId id="604" r:id="rId190"/>
    <p:sldId id="605" r:id="rId191"/>
    <p:sldId id="606" r:id="rId192"/>
    <p:sldId id="607" r:id="rId193"/>
    <p:sldId id="608" r:id="rId194"/>
    <p:sldId id="609" r:id="rId195"/>
    <p:sldId id="610" r:id="rId196"/>
    <p:sldId id="611" r:id="rId197"/>
    <p:sldId id="612" r:id="rId198"/>
    <p:sldId id="613" r:id="rId199"/>
    <p:sldId id="614" r:id="rId200"/>
    <p:sldId id="615" r:id="rId201"/>
    <p:sldId id="616" r:id="rId202"/>
    <p:sldId id="617" r:id="rId203"/>
    <p:sldId id="618" r:id="rId204"/>
    <p:sldId id="619" r:id="rId205"/>
    <p:sldId id="620" r:id="rId206"/>
    <p:sldId id="621" r:id="rId207"/>
    <p:sldId id="622" r:id="rId208"/>
    <p:sldId id="623" r:id="rId209"/>
    <p:sldId id="624" r:id="rId210"/>
    <p:sldId id="625" r:id="rId211"/>
    <p:sldId id="626" r:id="rId212"/>
    <p:sldId id="627" r:id="rId213"/>
    <p:sldId id="628" r:id="rId214"/>
    <p:sldId id="629" r:id="rId215"/>
    <p:sldId id="630" r:id="rId216"/>
    <p:sldId id="631" r:id="rId217"/>
    <p:sldId id="632" r:id="rId218"/>
    <p:sldId id="305" r:id="rId2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619" autoAdjust="0"/>
  </p:normalViewPr>
  <p:slideViewPr>
    <p:cSldViewPr snapToGrid="0" snapToObjects="1">
      <p:cViewPr varScale="1">
        <p:scale>
          <a:sx n="111" d="100"/>
          <a:sy n="111" d="100"/>
        </p:scale>
        <p:origin x="16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handoutMaster" Target="handoutMasters/handout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commentAuthors" Target="commentAuthor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During this chapter the student will learn about the various ways to establish and maintain an airway to ensure adequate oxygenation and ventilation, or as appropriate, maintain oxygenation only.</a:t>
            </a:r>
          </a:p>
          <a:p>
            <a:pPr>
              <a:defRPr/>
            </a:pPr>
            <a:endParaRPr lang="en-US" altLang="en-US"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Bring copies of skill sheets for airway management, ventilation, and oxygenation skills.</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Prepare equipment for demonstration of all skills during class.</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Set up labs with adequate equipment for supervised student practice.</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Obtain skill instructors. A ratio of one instructor per four students is recommended. </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Consider contacting a respiratory therapist, flight paramedic, or flight nurse to teach ATVs, CPAP, </a:t>
            </a:r>
            <a:r>
              <a:rPr lang="en-US" altLang="en-US" dirty="0" err="1" smtClean="0">
                <a:ea typeface="ＭＳ Ｐゴシック" panose="020B0600070205080204" pitchFamily="34" charset="-128"/>
              </a:rPr>
              <a:t>BiPAP</a:t>
            </a:r>
            <a:r>
              <a:rPr lang="en-US" altLang="en-US" dirty="0" smtClean="0">
                <a:ea typeface="ＭＳ Ｐゴシック" panose="020B0600070205080204" pitchFamily="34" charset="-128"/>
              </a:rPr>
              <a:t>, and ventilation of patients with a tracheostomy tube or stoma.</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If advanced airway skills are taught at the same time as these basic skills, consult Appendix 2 of the text and increase the allotted teaching time.</a:t>
            </a:r>
          </a:p>
          <a:p>
            <a:pPr marL="628650" lvl="1" indent="-171450">
              <a:buFont typeface="Arial" panose="020B0604020202020204" pitchFamily="34" charset="0"/>
              <a:buChar char="•"/>
              <a:defRPr/>
            </a:pPr>
            <a:endParaRPr lang="en-US" altLang="en-US" dirty="0" smtClean="0">
              <a:ea typeface="ＭＳ Ｐゴシック" panose="020B0600070205080204" pitchFamily="34" charset="-128"/>
            </a:endParaRPr>
          </a:p>
          <a:p>
            <a:pPr>
              <a:buFont typeface="Arial" panose="020B0604020202020204" pitchFamily="34" charset="0"/>
              <a:buNone/>
              <a:defRPr/>
            </a:pPr>
            <a:r>
              <a:rPr lang="en-US" altLang="en-US" dirty="0" smtClean="0">
                <a:ea typeface="ＭＳ Ｐゴシック" panose="020B0600070205080204" pitchFamily="34" charset="-128"/>
              </a:rPr>
              <a:t>Discusses medical oxygen and the equipment used to administer oxygen to patients. The total teaching time recommended is only a guideline. Take into consideration factors such as the pace at which students learn, the size of the class, breaks, and classroom activities. The actual time devoted to teaching objectives is the responsibility of the instructor.</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Air normally enters the body through the nostrils. It is warmed, moistened, and filtered as it flows over the damp, sticky mucous membrane lining the nose.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Air entering the body through the mouth and nostrils travels into the pharynx.</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trachea is the passageway for air traveling into the lungs.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epiglottis acts as a valve that closes over the opening to the larynx while food and drink are being swallowed.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larynx, or voice box, contains the vocal cords. The anterior portion of the larynx is composed of the large bulky thyroid cartilage, commonly known as the Adam’s apple, which can be felt at the front of the throat. The cricoid cartilage forms the most inferior portion of the larynx and is the only completely circular cartilaginous ring of the upper airway.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The upper airway warms, humidifies, and filters air before it enters the lower airway.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In patients with a decreased level of consciousness, the tongue can obstruct the upper airway.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The protective mechanism of the epiglottis can be lost in unresponsive patients.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The trachea and bronchi conduct air to the bronchioles, which terminate in clusters of alveoli.</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12837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Indications of Inadequate Ventilation: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ventilation rate is too fast or too slow. Ventilating a patient too rapidly does not allow for adequate exhalation and can also cause gastric distention. Too slow a rate of ventilation does not provide an adequate amount of oxygen.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chest does not rise and fall with artificial ventilation. This is an indication that the volume being delivered is not adequate. This may be due to a failure to use the ventilation device properly or to an airway obstruction.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heart rate does not return to normal with artificial ventilation. Remember, however, to consider other sources of heart rate disturbance, such as blood loss, anxiety, or heart problems.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Color does not improve. The skin color remains extremely pale, cyanotic, or gray.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2739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lnSpc>
                <a:spcPct val="90000"/>
              </a:lnSpc>
              <a:spcBef>
                <a:spcPct val="30000"/>
              </a:spcBef>
              <a:spcAft>
                <a:spcPct val="0"/>
              </a:spcAft>
              <a:defRPr/>
            </a:pPr>
            <a:r>
              <a:rPr lang="en-US" altLang="en-US" sz="900" dirty="0">
                <a:solidFill>
                  <a:prstClr val="black"/>
                </a:solidFill>
                <a:latin typeface="Calibri"/>
                <a:ea typeface="ＭＳ Ｐゴシック" panose="020B0600070205080204" pitchFamily="34" charset="-128"/>
              </a:rPr>
              <a:t>Cricoid Pressure:</a:t>
            </a:r>
          </a:p>
          <a:p>
            <a:pPr lvl="0" eaLnBrk="0" fontAlgn="base" hangingPunct="0">
              <a:lnSpc>
                <a:spcPct val="90000"/>
              </a:lnSpc>
              <a:spcBef>
                <a:spcPct val="30000"/>
              </a:spcBef>
              <a:spcAft>
                <a:spcPct val="0"/>
              </a:spcAft>
              <a:buFontTx/>
              <a:buChar char="•"/>
              <a:defRPr/>
            </a:pPr>
            <a:r>
              <a:rPr lang="en-US" altLang="en-US" sz="900" dirty="0">
                <a:solidFill>
                  <a:prstClr val="black"/>
                </a:solidFill>
                <a:latin typeface="Calibri"/>
                <a:ea typeface="ＭＳ Ｐゴシック" panose="020B0600070205080204" pitchFamily="34" charset="-128"/>
              </a:rPr>
              <a:t>Cricoid pressure was once thought to reduce complications associated with positive pressure ventilation when the </a:t>
            </a:r>
            <a:r>
              <a:rPr lang="en-US" altLang="en-US" sz="900">
                <a:solidFill>
                  <a:prstClr val="black"/>
                </a:solidFill>
                <a:latin typeface="Calibri"/>
                <a:ea typeface="ＭＳ Ｐゴシック" panose="020B0600070205080204" pitchFamily="34" charset="-128"/>
              </a:rPr>
              <a:t>unresponsive </a:t>
            </a:r>
            <a:r>
              <a:rPr lang="en-US" altLang="en-US" sz="900" smtClean="0">
                <a:solidFill>
                  <a:prstClr val="black"/>
                </a:solidFill>
                <a:latin typeface="Calibri"/>
                <a:ea typeface="ＭＳ Ｐゴシック" panose="020B0600070205080204" pitchFamily="34" charset="-128"/>
              </a:rPr>
              <a:t>patient’s </a:t>
            </a:r>
            <a:r>
              <a:rPr lang="en-US" altLang="en-US" sz="900" dirty="0">
                <a:solidFill>
                  <a:prstClr val="black"/>
                </a:solidFill>
                <a:latin typeface="Calibri"/>
                <a:ea typeface="ＭＳ Ｐゴシック" panose="020B0600070205080204" pitchFamily="34" charset="-128"/>
              </a:rPr>
              <a:t>airway is not protected by an advanced airway device. In this situation, the technique was intended to reduce the incidence of gastric inflation, regurgitation, and aspiration of gastric contents. However it has been found that cricoid pressure may actually impede airflow during ventilation, and gastric inflation is best controlled by maintaining slow ventilation at a reduced volume.</a:t>
            </a:r>
          </a:p>
          <a:p>
            <a:pPr lvl="0" eaLnBrk="0" fontAlgn="base" hangingPunct="0">
              <a:lnSpc>
                <a:spcPct val="90000"/>
              </a:lnSpc>
              <a:spcBef>
                <a:spcPct val="30000"/>
              </a:spcBef>
              <a:spcAft>
                <a:spcPct val="0"/>
              </a:spcAft>
              <a:buFontTx/>
              <a:buChar char="•"/>
              <a:defRPr/>
            </a:pPr>
            <a:r>
              <a:rPr lang="en-US" altLang="en-US" sz="900" dirty="0">
                <a:solidFill>
                  <a:prstClr val="black"/>
                </a:solidFill>
                <a:latin typeface="Calibri"/>
                <a:ea typeface="ＭＳ Ｐゴシック" panose="020B0600070205080204" pitchFamily="34" charset="-128"/>
              </a:rPr>
              <a:t>Technique to perform cricoid pressure:</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Locate the thyroid cartilage </a:t>
            </a:r>
            <a:r>
              <a:rPr lang="en-US" altLang="en-US" sz="900">
                <a:solidFill>
                  <a:prstClr val="black"/>
                </a:solidFill>
                <a:latin typeface="Calibri"/>
                <a:ea typeface="ＭＳ Ｐゴシック" panose="020B0600070205080204" pitchFamily="34" charset="-128"/>
              </a:rPr>
              <a:t>(</a:t>
            </a:r>
            <a:r>
              <a:rPr lang="en-US" altLang="en-US" sz="900" smtClean="0">
                <a:solidFill>
                  <a:prstClr val="black"/>
                </a:solidFill>
                <a:latin typeface="Calibri"/>
                <a:ea typeface="ＭＳ Ｐゴシック" panose="020B0600070205080204" pitchFamily="34" charset="-128"/>
              </a:rPr>
              <a:t>Adam’s </a:t>
            </a:r>
            <a:r>
              <a:rPr lang="en-US" altLang="en-US" sz="900" dirty="0">
                <a:solidFill>
                  <a:prstClr val="black"/>
                </a:solidFill>
                <a:latin typeface="Calibri"/>
                <a:ea typeface="ＭＳ Ｐゴシック" panose="020B0600070205080204" pitchFamily="34" charset="-128"/>
              </a:rPr>
              <a:t>apple) by sliding index and middle fingers slowly down from the chin until you feel an obvious cartilage prominence.</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Continue downward until you feel the base of the thyroid cartilage and, below it, a small, soft midline indentation, the cricothyroid membrane. Immediately below that membrane is the bulky cricoid cartilage.</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Place your index finger on one side of the cricoid cartilage, your thumb on the other side, and apply firm backward pressure. Avoid completely compressing the cartilage.</a:t>
            </a:r>
          </a:p>
          <a:p>
            <a:pPr lvl="0" eaLnBrk="0" fontAlgn="base" hangingPunct="0">
              <a:lnSpc>
                <a:spcPct val="90000"/>
              </a:lnSpc>
              <a:spcBef>
                <a:spcPct val="30000"/>
              </a:spcBef>
              <a:spcAft>
                <a:spcPct val="0"/>
              </a:spcAft>
              <a:defRPr/>
            </a:pPr>
            <a:endParaRPr lang="en-US" altLang="en-US" sz="900" dirty="0">
              <a:solidFill>
                <a:prstClr val="black"/>
              </a:solidFill>
              <a:latin typeface="Calibri"/>
              <a:ea typeface="ＭＳ Ｐゴシック" panose="020B0600070205080204" pitchFamily="34" charset="-128"/>
            </a:endParaRPr>
          </a:p>
          <a:p>
            <a:pPr lvl="0" eaLnBrk="0" fontAlgn="base" hangingPunct="0">
              <a:lnSpc>
                <a:spcPct val="90000"/>
              </a:lnSpc>
              <a:spcBef>
                <a:spcPct val="30000"/>
              </a:spcBef>
              <a:spcAft>
                <a:spcPct val="0"/>
              </a:spcAft>
              <a:defRPr/>
            </a:pPr>
            <a:r>
              <a:rPr lang="en-US" altLang="en-US" sz="900" dirty="0">
                <a:solidFill>
                  <a:prstClr val="black"/>
                </a:solidFill>
                <a:latin typeface="Calibri"/>
                <a:ea typeface="ＭＳ Ｐゴシック" panose="020B0600070205080204" pitchFamily="34" charset="-128"/>
              </a:rPr>
              <a:t>Backward, upward, rightward pressure (BURP) maneuver:</a:t>
            </a:r>
          </a:p>
          <a:p>
            <a:pPr lvl="0" eaLnBrk="0" fontAlgn="base" hangingPunct="0">
              <a:lnSpc>
                <a:spcPct val="90000"/>
              </a:lnSpc>
              <a:spcBef>
                <a:spcPct val="30000"/>
              </a:spcBef>
              <a:spcAft>
                <a:spcPct val="0"/>
              </a:spcAft>
              <a:buFontTx/>
              <a:buChar char="•"/>
              <a:defRPr/>
            </a:pPr>
            <a:r>
              <a:rPr lang="en-US" altLang="en-US" sz="900" dirty="0">
                <a:solidFill>
                  <a:prstClr val="black"/>
                </a:solidFill>
                <a:latin typeface="Calibri"/>
                <a:ea typeface="ＭＳ Ｐゴシック" panose="020B0600070205080204" pitchFamily="34" charset="-128"/>
              </a:rPr>
              <a:t>You use similar landmarks as you would with cricoid pressure:</a:t>
            </a:r>
          </a:p>
          <a:p>
            <a:pPr marL="685800" lvl="1" indent="-228600" eaLnBrk="0" fontAlgn="base" hangingPunct="0">
              <a:lnSpc>
                <a:spcPct val="90000"/>
              </a:lnSpc>
              <a:spcBef>
                <a:spcPct val="30000"/>
              </a:spcBef>
              <a:spcAft>
                <a:spcPct val="0"/>
              </a:spcAft>
              <a:buFontTx/>
              <a:buAutoNum type="arabicPeriod"/>
              <a:defRPr/>
            </a:pPr>
            <a:r>
              <a:rPr lang="en-US" altLang="en-US" sz="900" dirty="0">
                <a:solidFill>
                  <a:prstClr val="black"/>
                </a:solidFill>
                <a:latin typeface="Calibri"/>
                <a:ea typeface="ＭＳ Ｐゴシック" panose="020B0600070205080204" pitchFamily="34" charset="-128"/>
              </a:rPr>
              <a:t>Locate the thyroid cartilage.</a:t>
            </a:r>
          </a:p>
          <a:p>
            <a:pPr marL="685800" lvl="1" indent="-228600" eaLnBrk="0" fontAlgn="base" hangingPunct="0">
              <a:lnSpc>
                <a:spcPct val="90000"/>
              </a:lnSpc>
              <a:spcBef>
                <a:spcPct val="30000"/>
              </a:spcBef>
              <a:spcAft>
                <a:spcPct val="0"/>
              </a:spcAft>
              <a:buFontTx/>
              <a:buAutoNum type="arabicPeriod"/>
              <a:defRPr/>
            </a:pPr>
            <a:r>
              <a:rPr lang="en-US" altLang="en-US" sz="900" dirty="0">
                <a:solidFill>
                  <a:prstClr val="black"/>
                </a:solidFill>
                <a:latin typeface="Calibri"/>
                <a:ea typeface="ＭＳ Ｐゴシック" panose="020B0600070205080204" pitchFamily="34" charset="-128"/>
              </a:rPr>
              <a:t>Apply backward pressure (toward the spinal column), and push the cartilage upward toward the chin and then laterally to </a:t>
            </a:r>
            <a:r>
              <a:rPr lang="en-US" altLang="en-US" sz="900">
                <a:solidFill>
                  <a:prstClr val="black"/>
                </a:solidFill>
                <a:latin typeface="Calibri"/>
                <a:ea typeface="ＭＳ Ｐゴシック" panose="020B0600070205080204" pitchFamily="34" charset="-128"/>
              </a:rPr>
              <a:t>the </a:t>
            </a:r>
            <a:r>
              <a:rPr lang="en-US" altLang="en-US" sz="900" smtClean="0">
                <a:solidFill>
                  <a:prstClr val="black"/>
                </a:solidFill>
                <a:latin typeface="Calibri"/>
                <a:ea typeface="ＭＳ Ｐゴシック" panose="020B0600070205080204" pitchFamily="34" charset="-128"/>
              </a:rPr>
              <a:t>patient’s </a:t>
            </a:r>
            <a:r>
              <a:rPr lang="en-US" altLang="en-US" sz="900" dirty="0">
                <a:solidFill>
                  <a:prstClr val="black"/>
                </a:solidFill>
                <a:latin typeface="Calibri"/>
                <a:ea typeface="ＭＳ Ｐゴシック" panose="020B0600070205080204" pitchFamily="34" charset="-128"/>
              </a:rPr>
              <a:t>right.</a:t>
            </a:r>
          </a:p>
          <a:p>
            <a:pPr marL="685800" lvl="1" indent="-228600" eaLnBrk="0" fontAlgn="base" hangingPunct="0">
              <a:lnSpc>
                <a:spcPct val="90000"/>
              </a:lnSpc>
              <a:spcBef>
                <a:spcPct val="30000"/>
              </a:spcBef>
              <a:spcAft>
                <a:spcPct val="0"/>
              </a:spcAft>
              <a:buFontTx/>
              <a:buAutoNum type="arabicPeriod"/>
              <a:defRPr/>
            </a:pPr>
            <a:r>
              <a:rPr lang="en-US" altLang="en-US" sz="900" dirty="0">
                <a:solidFill>
                  <a:prstClr val="black"/>
                </a:solidFill>
                <a:latin typeface="Calibri"/>
                <a:ea typeface="ＭＳ Ｐゴシック" panose="020B0600070205080204" pitchFamily="34" charset="-128"/>
              </a:rPr>
              <a:t>Hold this maneuver until the person performing the</a:t>
            </a:r>
          </a:p>
          <a:p>
            <a:pPr marL="685800" lvl="1" indent="-228600" eaLnBrk="0" fontAlgn="base" hangingPunct="0">
              <a:lnSpc>
                <a:spcPct val="90000"/>
              </a:lnSpc>
              <a:spcBef>
                <a:spcPct val="30000"/>
              </a:spcBef>
              <a:spcAft>
                <a:spcPct val="0"/>
              </a:spcAft>
              <a:buFontTx/>
              <a:buAutoNum type="arabicPeriod"/>
              <a:defRPr/>
            </a:pPr>
            <a:r>
              <a:rPr lang="en-US" altLang="en-US" sz="900" dirty="0">
                <a:solidFill>
                  <a:prstClr val="black"/>
                </a:solidFill>
                <a:latin typeface="Calibri"/>
                <a:ea typeface="ＭＳ Ｐゴシック" panose="020B0600070205080204" pitchFamily="34" charset="-128"/>
              </a:rPr>
              <a:t>laryngoscopy instructs you to release it.</a:t>
            </a:r>
          </a:p>
          <a:p>
            <a:pPr marL="685800" lvl="1" indent="-228600" eaLnBrk="0" fontAlgn="base" hangingPunct="0">
              <a:lnSpc>
                <a:spcPct val="90000"/>
              </a:lnSpc>
              <a:spcBef>
                <a:spcPct val="30000"/>
              </a:spcBef>
              <a:spcAft>
                <a:spcPct val="0"/>
              </a:spcAft>
              <a:buFontTx/>
              <a:buAutoNum type="arabicPeriod"/>
              <a:defRPr/>
            </a:pPr>
            <a:endParaRPr lang="en-US" altLang="en-US" sz="900" dirty="0">
              <a:solidFill>
                <a:prstClr val="black"/>
              </a:solidFill>
              <a:latin typeface="Calibri"/>
              <a:ea typeface="ＭＳ Ｐゴシック" panose="020B0600070205080204" pitchFamily="34" charset="-128"/>
            </a:endParaRPr>
          </a:p>
          <a:p>
            <a:pPr lvl="0" eaLnBrk="0" fontAlgn="base" hangingPunct="0">
              <a:lnSpc>
                <a:spcPct val="90000"/>
              </a:lnSpc>
              <a:spcBef>
                <a:spcPct val="30000"/>
              </a:spcBef>
              <a:spcAft>
                <a:spcPct val="0"/>
              </a:spcAft>
              <a:defRPr/>
            </a:pPr>
            <a:r>
              <a:rPr lang="en-US" altLang="en-US" sz="900" dirty="0">
                <a:solidFill>
                  <a:prstClr val="black"/>
                </a:solidFill>
                <a:latin typeface="Calibri"/>
                <a:ea typeface="ＭＳ Ｐゴシック" panose="020B0600070205080204" pitchFamily="34" charset="-128"/>
              </a:rPr>
              <a:t>External laryngeal manipulation (ELM):</a:t>
            </a:r>
          </a:p>
          <a:p>
            <a:pPr lvl="0" eaLnBrk="0" fontAlgn="base" hangingPunct="0">
              <a:lnSpc>
                <a:spcPct val="90000"/>
              </a:lnSpc>
              <a:spcBef>
                <a:spcPct val="30000"/>
              </a:spcBef>
              <a:spcAft>
                <a:spcPct val="0"/>
              </a:spcAft>
              <a:buFontTx/>
              <a:buChar char="•"/>
              <a:defRPr/>
            </a:pPr>
            <a:r>
              <a:rPr lang="en-US" altLang="en-US" sz="900" dirty="0">
                <a:solidFill>
                  <a:prstClr val="black"/>
                </a:solidFill>
                <a:latin typeface="Calibri"/>
                <a:ea typeface="ＭＳ Ｐゴシック" panose="020B0600070205080204" pitchFamily="34" charset="-128"/>
              </a:rPr>
              <a:t>Is a technique that is similar to BURP. As with BURP, the EMT applies pressure to the thyroid cartilage; with ELM, however, the paramedic who is performing the laryngoscopy guides </a:t>
            </a:r>
            <a:r>
              <a:rPr lang="en-US" altLang="en-US" sz="900">
                <a:solidFill>
                  <a:prstClr val="black"/>
                </a:solidFill>
                <a:latin typeface="Calibri"/>
                <a:ea typeface="ＭＳ Ｐゴシック" panose="020B0600070205080204" pitchFamily="34" charset="-128"/>
              </a:rPr>
              <a:t>the </a:t>
            </a:r>
            <a:r>
              <a:rPr lang="en-US" altLang="en-US" sz="900" smtClean="0">
                <a:solidFill>
                  <a:prstClr val="black"/>
                </a:solidFill>
                <a:latin typeface="Calibri"/>
                <a:ea typeface="ＭＳ Ｐゴシック" panose="020B0600070205080204" pitchFamily="34" charset="-128"/>
              </a:rPr>
              <a:t>EMT’s </a:t>
            </a:r>
            <a:r>
              <a:rPr lang="en-US" altLang="en-US" sz="900" dirty="0">
                <a:solidFill>
                  <a:prstClr val="black"/>
                </a:solidFill>
                <a:latin typeface="Calibri"/>
                <a:ea typeface="ＭＳ Ｐゴシック" panose="020B0600070205080204" pitchFamily="34" charset="-128"/>
              </a:rPr>
              <a:t>hand to provide the best </a:t>
            </a:r>
            <a:r>
              <a:rPr lang="en-US" altLang="en-US" sz="900" dirty="0" err="1">
                <a:solidFill>
                  <a:prstClr val="black"/>
                </a:solidFill>
                <a:latin typeface="Calibri"/>
                <a:ea typeface="ＭＳ Ｐゴシック" panose="020B0600070205080204" pitchFamily="34" charset="-128"/>
              </a:rPr>
              <a:t>glottic</a:t>
            </a:r>
            <a:r>
              <a:rPr lang="en-US" altLang="en-US" sz="900" dirty="0">
                <a:solidFill>
                  <a:prstClr val="black"/>
                </a:solidFill>
                <a:latin typeface="Calibri"/>
                <a:ea typeface="ＭＳ Ｐゴシック" panose="020B0600070205080204" pitchFamily="34" charset="-128"/>
              </a:rPr>
              <a:t> view. </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Locate the thyroid cartilage. </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Place your thumb on the left side and your fingers on the right side of the thyroid cartilage.</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The paramedic performing the intubation will then place his right hand on the top of your hand and apply pressure and manipulation of the larynx until the </a:t>
            </a:r>
            <a:r>
              <a:rPr lang="en-US" altLang="en-US" sz="900" dirty="0" err="1">
                <a:solidFill>
                  <a:prstClr val="black"/>
                </a:solidFill>
                <a:latin typeface="Calibri"/>
                <a:ea typeface="ＭＳ Ｐゴシック" panose="020B0600070205080204" pitchFamily="34" charset="-128"/>
              </a:rPr>
              <a:t>glottic</a:t>
            </a:r>
            <a:r>
              <a:rPr lang="en-US" altLang="en-US" sz="900" dirty="0">
                <a:solidFill>
                  <a:prstClr val="black"/>
                </a:solidFill>
                <a:latin typeface="Calibri"/>
                <a:ea typeface="ＭＳ Ｐゴシック" panose="020B0600070205080204" pitchFamily="34" charset="-128"/>
              </a:rPr>
              <a:t> opening is brought into view.</a:t>
            </a:r>
          </a:p>
          <a:p>
            <a:pPr marL="685800" lvl="1" indent="-228600" eaLnBrk="0" fontAlgn="base" hangingPunct="0">
              <a:lnSpc>
                <a:spcPct val="90000"/>
              </a:lnSpc>
              <a:spcBef>
                <a:spcPct val="30000"/>
              </a:spcBef>
              <a:spcAft>
                <a:spcPct val="0"/>
              </a:spcAft>
              <a:buFont typeface="Calibri" panose="020F0502020204030204" pitchFamily="34" charset="0"/>
              <a:buAutoNum type="arabicPeriod"/>
              <a:defRPr/>
            </a:pPr>
            <a:r>
              <a:rPr lang="en-US" altLang="en-US" sz="900" dirty="0">
                <a:solidFill>
                  <a:prstClr val="black"/>
                </a:solidFill>
                <a:latin typeface="Calibri"/>
                <a:ea typeface="ＭＳ Ｐゴシック" panose="020B0600070205080204" pitchFamily="34" charset="-128"/>
              </a:rPr>
              <a:t>Hold the position until the paramedic instructs you to release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81502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cricoid cartilage is the only complete cartilaginous ring. When forced backward, it may collapse the esophagus behind it against the cervical vertebrae, preventing air from traveling down to inflate the stomach and stomach contents from moving up.</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patient regurgitates, release the cricoid, BURP, or ELM pressure to prevent an esophageal tear. Immediately turn the patient onto his side, if possible, and suction the airway until clear.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Proper positioning of the airway with the head-tilt, chin-lift maneuver will help to prevent gastric inflation.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1900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cricoid cartilage is the only complete cartilaginous 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39306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This technique provides adequate volumes of air for ventilating a patient. Its major limitations are the inability to deliver high concentrations of oxygen while ventilating and the risk posed to the EMT by contact with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body fluids. To reduce risks, a barrier device must be used.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mouth-to-nose ventilation when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mouth cannot be opened, when severe soft tissue or bone injury has occurred to the mouth or around it, in infants, or when you cannot achieve a tight mouth-to-</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mouth seal.</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Mouth-to-mouth ventilation is not routinely used by EMTs.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0625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patient has a pulse, the amount of air volume delivered to the patient should be approximately 10 mL/kg (700–1,000 mL), enough to make the chest rise adequately and effectively with each ventilation.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Ventilation is delivered over a 1-second period.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patient has an advanced airway in place, the ventilation rate in the patient without a pulse is reduced to 10 ventilations per minute. One EMT provides continuous chest compressions at a rate of at least 100 compressions but no greater than 120 compressions per minute without pausing for any ventilation. The ventilations should be delivered at a rate of 10 per minute, which is every 6 seconds.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It is important not to over ventilate the patient by providing either too fast a rate or too great a volume.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99000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Decreasing the ventilation volume is aimed at reducing the incidence of gastric distention and the potential regurgitation and aspiration that can occur during mouth-to-mask or bag-valve-mask ventilation.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smaller tidal volume reduces airway pressure and avoids causing the lower sphincter in the esophagus to open.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When the stomach to becomes inflated with air, several complications may occur. The air-filled stomach may cause stomach contents to enter the esophagus, leading to regurgitation and possibly aspiration. Aspiration of gastric contents may interfere with gas exchange and cause pneumonia. Also, an inflated stomach places pressure on the diaphragm, which can elevate the diaphragm and restrict its movement.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When supplemental oxygen is connected, adequate oxygen saturation can be maintained with smaller tidal volumes.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85327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Mouth-to-mask ventilation is the preferred method to use when performing artificial ventilation because of the following advantages: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One EMT can ventilate using the two-handed mask seal technique, achieving a better mask seal.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mask eliminates direct contact with </a:t>
            </a:r>
            <a:r>
              <a:rPr lang="en-US">
                <a:solidFill>
                  <a:prstClr val="black"/>
                </a:solidFill>
                <a:latin typeface="Calibri"/>
                <a:ea typeface="ＭＳ Ｐゴシック" charset="-128"/>
              </a:rPr>
              <a:t>the </a:t>
            </a:r>
            <a:r>
              <a:rPr lang="en-US"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nose, mouth, and secretions.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Use of a one-way valve at the ventilation port prevents exposure to </a:t>
            </a:r>
            <a:r>
              <a:rPr lang="en-US">
                <a:solidFill>
                  <a:prstClr val="black"/>
                </a:solidFill>
                <a:latin typeface="Calibri"/>
                <a:ea typeface="ＭＳ Ｐゴシック" charset="-128"/>
              </a:rPr>
              <a:t>the </a:t>
            </a:r>
            <a:r>
              <a:rPr lang="en-US"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exhaled air.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method can provide adequate tidal volumes and possibly greater tidal volumes than bag-valve-mask ventilation.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Supplemental oxygen can be administered through the oxygen inlet that most pocket masks have in addition to the ventilation 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01504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mouth-to-mask technique, like the mouth-to-mouth or mouth-to-nose technique, uses the exhaled breath of the EMT to ventilate the patient. But with this technique, a plastic pocket mask is used to form a seal around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nose and mouth.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26755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Disadvantages of mouth-to-mask include: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mask is perceived by some EMTs as having an increased risk of infection.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EMT providing the ventilation may fatigue after a period of time.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device </a:t>
            </a:r>
            <a:r>
              <a:rPr lang="en-US" dirty="0" smtClean="0">
                <a:solidFill>
                  <a:prstClr val="black"/>
                </a:solidFill>
                <a:latin typeface="Calibri"/>
                <a:ea typeface="ＭＳ Ｐゴシック" charset="-128"/>
              </a:rPr>
              <a:t>doesn’t </a:t>
            </a:r>
            <a:r>
              <a:rPr lang="en-US" dirty="0">
                <a:solidFill>
                  <a:prstClr val="black"/>
                </a:solidFill>
                <a:latin typeface="Calibri"/>
                <a:ea typeface="ＭＳ Ｐゴシック" charset="-128"/>
              </a:rPr>
              <a:t>allow for the highest possible concentration of oxygen to be delivered with each ventilation.</a:t>
            </a:r>
          </a:p>
          <a:p>
            <a:pPr marL="171450" lvl="0" indent="-171450" eaLnBrk="0" fontAlgn="base" hangingPunct="0">
              <a:spcBef>
                <a:spcPct val="30000"/>
              </a:spcBef>
              <a:spcAft>
                <a:spcPct val="0"/>
              </a:spcAft>
              <a:buFont typeface="Arial" panose="020B0604020202020204" pitchFamily="34" charset="0"/>
              <a:buChar char="•"/>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The mask used to ventilate the patient must have these characteristics: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It should be of a transparent material to permit the detection of vomitus, secretions, blood, or other substances in the </a:t>
            </a:r>
            <a:r>
              <a:rPr lang="en-US" dirty="0"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mouth.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It must be able to fit tightly on the </a:t>
            </a:r>
            <a:r>
              <a:rPr lang="en-US" dirty="0"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face and form a good seal.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It must have an oxygen inlet to allow for high-concentration oxygen delivery at 15 liters per minute (</a:t>
            </a:r>
            <a:r>
              <a:rPr lang="en-US" dirty="0" err="1">
                <a:solidFill>
                  <a:prstClr val="black"/>
                </a:solidFill>
                <a:latin typeface="Calibri"/>
                <a:ea typeface="ＭＳ Ｐゴシック" charset="-128"/>
              </a:rPr>
              <a:t>lpm</a:t>
            </a:r>
            <a:r>
              <a:rPr lang="en-US" dirty="0">
                <a:solidFill>
                  <a:prstClr val="black"/>
                </a:solidFill>
                <a:latin typeface="Calibri"/>
                <a:ea typeface="ＭＳ Ｐゴシック" charset="-128"/>
              </a:rPr>
              <a: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It should be available in one average adult size and additional sizes for infants and children.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It must have or be connectable to a one-way valve at the ventilation 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480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upper airway extends from the nose and mouth to the cricoid cartilage, the most inferior portion of the larynx.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22118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eriod"/>
              <a:defRPr/>
            </a:pPr>
            <a:r>
              <a:rPr lang="en-US" sz="1100" dirty="0">
                <a:solidFill>
                  <a:prstClr val="black"/>
                </a:solidFill>
                <a:latin typeface="Calibri"/>
                <a:ea typeface="ＭＳ Ｐゴシック" charset="-128"/>
              </a:rPr>
              <a:t>Connect a one-way valve to the ventilation port of the mask and connect tubing that is attached to an oxygen supply to the oxygen inlet. Set the oxygen flow for 15 </a:t>
            </a:r>
            <a:r>
              <a:rPr lang="en-US" sz="1100" dirty="0" err="1">
                <a:solidFill>
                  <a:prstClr val="black"/>
                </a:solidFill>
                <a:latin typeface="Calibri"/>
                <a:ea typeface="ＭＳ Ｐゴシック" charset="-128"/>
              </a:rPr>
              <a:t>lpm</a:t>
            </a:r>
            <a:r>
              <a:rPr lang="en-US" sz="1100" dirty="0">
                <a:solidFill>
                  <a:prstClr val="black"/>
                </a:solidFill>
                <a:latin typeface="Calibri"/>
                <a:ea typeface="ＭＳ Ｐゴシック" charset="-128"/>
              </a:rPr>
              <a:t>.</a:t>
            </a:r>
          </a:p>
          <a:p>
            <a:pPr marL="228600" lvl="0" indent="-228600" eaLnBrk="0" fontAlgn="base" hangingPunct="0">
              <a:spcBef>
                <a:spcPct val="30000"/>
              </a:spcBef>
              <a:spcAft>
                <a:spcPct val="0"/>
              </a:spcAft>
              <a:buFont typeface="+mj-lt"/>
              <a:buAutoNum type="arabicPeriod"/>
              <a:defRPr/>
            </a:pPr>
            <a:r>
              <a:rPr lang="en-US" sz="1100" dirty="0">
                <a:solidFill>
                  <a:prstClr val="black"/>
                </a:solidFill>
                <a:latin typeface="Calibri"/>
                <a:ea typeface="ＭＳ Ｐゴシック" charset="-128"/>
              </a:rPr>
              <a:t>Position yourself, if possible, at the top of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head. This is referred to as a </a:t>
            </a:r>
            <a:r>
              <a:rPr lang="en-US" sz="1100" i="1" dirty="0">
                <a:solidFill>
                  <a:prstClr val="black"/>
                </a:solidFill>
                <a:latin typeface="Calibri"/>
                <a:ea typeface="ＭＳ Ｐゴシック" charset="-128"/>
              </a:rPr>
              <a:t>cephalic technique. </a:t>
            </a:r>
            <a:r>
              <a:rPr lang="en-US" sz="1100" dirty="0">
                <a:solidFill>
                  <a:prstClr val="black"/>
                </a:solidFill>
                <a:latin typeface="Calibri"/>
                <a:ea typeface="ＭＳ Ｐゴシック" charset="-128"/>
              </a:rPr>
              <a:t>It is easier to monitor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chest rise and fall in this position. However, if you are performing one-person CPR, it is better to position yourself to one side of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head. This is called a </a:t>
            </a:r>
            <a:r>
              <a:rPr lang="en-US" sz="1100" i="1" dirty="0">
                <a:solidFill>
                  <a:prstClr val="black"/>
                </a:solidFill>
                <a:latin typeface="Calibri"/>
                <a:ea typeface="ＭＳ Ｐゴシック" charset="-128"/>
              </a:rPr>
              <a:t>lateral technique. </a:t>
            </a:r>
            <a:r>
              <a:rPr lang="en-US" sz="1100" dirty="0">
                <a:solidFill>
                  <a:prstClr val="black"/>
                </a:solidFill>
                <a:latin typeface="Calibri"/>
                <a:ea typeface="ＭＳ Ｐゴシック" charset="-128"/>
              </a:rPr>
              <a:t>It is the preferred technique when performing one-person CPR because it allows easier movement from the chest to the airway to provide both chest compressions and ventilations.</a:t>
            </a:r>
          </a:p>
          <a:p>
            <a:pPr marL="228600" lvl="0" indent="-228600" eaLnBrk="0" fontAlgn="base" hangingPunct="0">
              <a:spcBef>
                <a:spcPct val="30000"/>
              </a:spcBef>
              <a:spcAft>
                <a:spcPct val="0"/>
              </a:spcAft>
              <a:buFont typeface="+mj-lt"/>
              <a:buAutoNum type="arabicPeriod"/>
              <a:defRPr/>
            </a:pPr>
            <a:r>
              <a:rPr lang="en-US" sz="1100" dirty="0">
                <a:solidFill>
                  <a:prstClr val="black"/>
                </a:solidFill>
                <a:latin typeface="Calibri"/>
                <a:ea typeface="ＭＳ Ｐゴシック" charset="-128"/>
              </a:rPr>
              <a:t>Place the mask on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face. The narrow, top portion of the mask should be seated on the bridge of the nose, and the broader portion should be seated in the cleft above the chin. Hold the mask with a “C-E” technique. Place your thumbs on the top and lateral edges of the mask, the thumb sides of your palms along the sides of the mask, and your index fingers over the bottom of the mask over the cleft above the chin. In this way, your thumbs and index fingers form “Cs” around the mask chimney. With your middle, ring, and little fingers, grasp under the mandible just in front of the earlobes, forming “</a:t>
            </a:r>
            <a:r>
              <a:rPr lang="en-US" sz="1100" dirty="0" err="1">
                <a:solidFill>
                  <a:prstClr val="black"/>
                </a:solidFill>
                <a:latin typeface="Calibri"/>
                <a:ea typeface="ＭＳ Ｐゴシック" charset="-128"/>
              </a:rPr>
              <a:t>Es</a:t>
            </a:r>
            <a:r>
              <a:rPr lang="en-US" sz="1100" dirty="0">
                <a:solidFill>
                  <a:prstClr val="black"/>
                </a:solidFill>
                <a:latin typeface="Calibri"/>
                <a:ea typeface="ＭＳ Ｐゴシック" charset="-128"/>
              </a:rPr>
              <a:t>” with those fingers. Pull upward on these fingers, using the “</a:t>
            </a:r>
            <a:r>
              <a:rPr lang="en-US" sz="1100" dirty="0" err="1">
                <a:solidFill>
                  <a:prstClr val="black"/>
                </a:solidFill>
                <a:latin typeface="Calibri"/>
                <a:ea typeface="ＭＳ Ｐゴシック" charset="-128"/>
              </a:rPr>
              <a:t>Es</a:t>
            </a:r>
            <a:r>
              <a:rPr lang="en-US" sz="1100" dirty="0">
                <a:solidFill>
                  <a:prstClr val="black"/>
                </a:solidFill>
                <a:latin typeface="Calibri"/>
                <a:ea typeface="ＭＳ Ｐゴシック" charset="-128"/>
              </a:rPr>
              <a:t>” to lift the mandible upward and lift the chin. While lifting the mandible upward, tilt the head backward, performing a head tilt while achieving a chin lift by lifting the mandible to the mask. </a:t>
            </a:r>
          </a:p>
          <a:p>
            <a:pPr marL="228600" lvl="0" indent="-228600" eaLnBrk="0" fontAlgn="base" hangingPunct="0">
              <a:spcBef>
                <a:spcPct val="30000"/>
              </a:spcBef>
              <a:spcAft>
                <a:spcPct val="0"/>
              </a:spcAft>
              <a:buFont typeface="+mj-lt"/>
              <a:buAutoNum type="arabicPeriod"/>
              <a:defRPr/>
            </a:pPr>
            <a:r>
              <a:rPr lang="en-US" sz="1100" dirty="0">
                <a:solidFill>
                  <a:prstClr val="black"/>
                </a:solidFill>
                <a:latin typeface="Calibri"/>
                <a:ea typeface="ＭＳ Ｐゴシック" charset="-128"/>
              </a:rPr>
              <a:t>Place your mouth around the one-way valve and blow into the ventilation port of the mask. Give a breath over a 1-second period. When the chest rises adequately, stop the ventilation to allow for exhalation. If you cannot ventilate, or if the chest does not rise adequately, reposition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head and try again. Improper head position is the most common cause of difficulty with ventilation. If the second try also fails, assume the airway is blocked by a foreign object and follow the guidelines for removing a foreign body airway obstruction.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58393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signs of inadequate ventilation?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98048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If you suspect a patient has a spinal injury, you must establish and maintain spine motion restriction. You will ventilate the patient with the mouth-to-mask technique, taking care not to manipulate the head and neck during the procedure.</a:t>
            </a: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Connect a one-way valve to the ventilation port of the mask and connect tubing that is attached to an oxygen supply to the oxygen inlet. Set the oxygen flow for 15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a:t>
            </a:r>
          </a:p>
          <a:p>
            <a:pPr marL="228600" lvl="0"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Position yourself, if possible, at the top of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head or at the side.</a:t>
            </a:r>
          </a:p>
          <a:p>
            <a:pPr marL="228600" lvl="0"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Place the mask on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face. The narrow top portion of the mask should be seated on the bridge of the nose, and the broader portion should be seated in the cleft above the chin. Hold the mask with a “C-E” technique. With your middle, ring, and little fingers, grasp under the angle of the mandible just in front of the earlobes. Pull upward on the angle of the jaw to lift the mandible upward and to lift the chin forward without tilting the head backward and while keeping the head and neck in a neutral position. Squeeze the mask tightly to achieve an airtight seal between the mask and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face.</a:t>
            </a:r>
          </a:p>
          <a:p>
            <a:pPr marL="228600" lvl="0"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Deliver the ventilation as you would in the </a:t>
            </a:r>
            <a:r>
              <a:rPr lang="en-US" altLang="en-US" dirty="0" err="1">
                <a:solidFill>
                  <a:prstClr val="black"/>
                </a:solidFill>
                <a:latin typeface="Calibri"/>
                <a:ea typeface="ＭＳ Ｐゴシック" panose="020B0600070205080204" pitchFamily="34" charset="-128"/>
              </a:rPr>
              <a:t>nonspine</a:t>
            </a:r>
            <a:r>
              <a:rPr lang="en-US" altLang="en-US" dirty="0">
                <a:solidFill>
                  <a:prstClr val="black"/>
                </a:solidFill>
                <a:latin typeface="Calibri"/>
                <a:ea typeface="ＭＳ Ｐゴシック" panose="020B0600070205080204" pitchFamily="34" charset="-128"/>
              </a:rPr>
              <a:t>-injured patient.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are the advantages and disadvantages of mouth-to-mask ventilation?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13463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ventilations are ineffective and are not producing adequate chest rise and fall, it is necessary to immediately identify and correct the problem.</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panose="020B0600070205080204" pitchFamily="34" charset="-128"/>
              </a:rPr>
              <a:t>Reposition the head and neck to ensure the airway is open. In a suspected spine injury, reposition the jaw thrust while keeping the head in a neutral position. If the jaw thrust is ineffective in opening or maintaining an airway, use the head-tilt, chin-lift maneuver to ventilate the patient, even if the potential for a spine injury exists. Opening the airway and providing adequate ventilation is a priority in patients in cardiac arrest and takes precedence over other procedures, even with suspected spine injury.</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panose="020B0600070205080204" pitchFamily="34" charset="-128"/>
              </a:rPr>
              <a:t>Change from a head-tilt, chin-lift to a jaw-thrust maneuver or from a jaw-thrust to a head-tilt, chin-lift maneuver if the patient is in cardiac arrest.</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panose="020B0600070205080204" pitchFamily="34" charset="-128"/>
              </a:rPr>
              <a:t>Readjust the face mask and make sure there are no seal leaks between the face and the mask.</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panose="020B0600070205080204" pitchFamily="34" charset="-128"/>
              </a:rPr>
              <a:t>Administer a greater tidal volume.</a:t>
            </a:r>
          </a:p>
          <a:p>
            <a:pPr marL="228600" lvl="0" indent="-2286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panose="020B0600070205080204" pitchFamily="34" charset="-128"/>
              </a:rPr>
              <a:t>Insert an oropharyngeal or nasopharyngeal airway to assist in maintaining an open airway.</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34236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advantages of the BVM device over mouth-to-mask ventilation are its convenience for the EMT and its ability to deliver enriched oxygen mixtures. Also, if two EMTs are performing the procedure, one EMT achieves and maintains the mask seal with two hands, while the second EMT squeezes the bag to deliver the ventilation.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BVM device is harder to use than it looks and the operator becomes fatigued when performing a one-person technique.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91989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A bag-valve mask should have these features: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 self-refilling bag that is disposable or easy to clean and sterilize.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 </a:t>
            </a:r>
            <a:r>
              <a:rPr lang="en-US" dirty="0" err="1">
                <a:solidFill>
                  <a:prstClr val="black"/>
                </a:solidFill>
                <a:latin typeface="Calibri"/>
                <a:ea typeface="ＭＳ Ｐゴシック" charset="-128"/>
              </a:rPr>
              <a:t>nonjamming</a:t>
            </a:r>
            <a:r>
              <a:rPr lang="en-US" dirty="0">
                <a:solidFill>
                  <a:prstClr val="black"/>
                </a:solidFill>
                <a:latin typeface="Calibri"/>
                <a:ea typeface="ＭＳ Ｐゴシック" charset="-128"/>
              </a:rPr>
              <a:t> valve system that allows a maximum oxygen inlet flow of 30 </a:t>
            </a:r>
            <a:r>
              <a:rPr lang="en-US" dirty="0" err="1">
                <a:solidFill>
                  <a:prstClr val="black"/>
                </a:solidFill>
                <a:latin typeface="Calibri"/>
                <a:ea typeface="ＭＳ Ｐゴシック" charset="-128"/>
              </a:rPr>
              <a:t>lpm</a:t>
            </a:r>
            <a:r>
              <a:rPr lang="en-US" dirty="0">
                <a:solidFill>
                  <a:prstClr val="black"/>
                </a:solidFill>
                <a:latin typeface="Calibri"/>
                <a:ea typeface="ＭＳ Ｐゴシック" charset="-128"/>
              </a:rPr>
              <a: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Either no pop-off valve or a pop-off valve that can be manually disabled. A pop-off valve that is not disabled may lead to inadequate ventilation.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Standard 15/22 couplings for masks, endotracheal tubes, tracheostomy tubes, laryngeal mask airways, and </a:t>
            </a:r>
            <a:r>
              <a:rPr lang="en-US" dirty="0" err="1">
                <a:solidFill>
                  <a:prstClr val="black"/>
                </a:solidFill>
                <a:latin typeface="Calibri"/>
                <a:ea typeface="ＭＳ Ｐゴシック" charset="-128"/>
              </a:rPr>
              <a:t>Combitubes</a:t>
            </a:r>
            <a:r>
              <a:rPr lang="en-US" dirty="0">
                <a:solidFill>
                  <a:prstClr val="black"/>
                </a:solidFill>
                <a:latin typeface="Calibri"/>
                <a:ea typeface="ＭＳ Ｐゴシック" charset="-128"/>
              </a:rPr>
              <a: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 oxygen inlet and a reservoir that can be connected with an oxygen source to deliver high concentrations of oxygen during ventilation. An oxygen reservoir should be used when ventilating all patients.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 true nonrebreather valve that vents </a:t>
            </a:r>
            <a:r>
              <a:rPr lang="en-US">
                <a:solidFill>
                  <a:prstClr val="black"/>
                </a:solidFill>
                <a:latin typeface="Calibri"/>
                <a:ea typeface="ＭＳ Ｐゴシック" charset="-128"/>
              </a:rPr>
              <a:t>the </a:t>
            </a:r>
            <a:r>
              <a:rPr lang="en-US"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exhalations and does not allow him to rebreathe any exhaled gas and cannot be obstructed by foreign material.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Adaptability to all environmental conditions and temperature extremes.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 variety of infant-, child-, and adult-sized masks. A properly sized mask will fit snugly over the bridge of the nose and into the cleft above the chin.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Transparent masks to permit detection of vomitus, blood, or secretions during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77611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Oropharyngeal or nasopharyngeal airway adjuncts can help in maintaining an open airway and should be used any time the BVM device is used.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97075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Procedures for two-person use of the bag-valve mask:</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Open the airway using the head-tilt, chin-lift maneuver. Raise </a:t>
            </a:r>
            <a:r>
              <a:rPr lang="en-US" altLang="en-US" sz="1000">
                <a:solidFill>
                  <a:prstClr val="black"/>
                </a:solidFill>
                <a:latin typeface="Calibri"/>
                <a:ea typeface="ＭＳ Ｐゴシック" panose="020B0600070205080204" pitchFamily="34" charset="-128"/>
              </a:rPr>
              <a:t>the </a:t>
            </a:r>
            <a:r>
              <a:rPr lang="en-US" altLang="en-US" sz="1000" smtClean="0">
                <a:solidFill>
                  <a:prstClr val="black"/>
                </a:solidFill>
                <a:latin typeface="Calibri"/>
                <a:ea typeface="ＭＳ Ｐゴシック" panose="020B0600070205080204" pitchFamily="34" charset="-128"/>
              </a:rPr>
              <a:t>patient’s </a:t>
            </a:r>
            <a:r>
              <a:rPr lang="en-US" altLang="en-US" sz="1000" dirty="0">
                <a:solidFill>
                  <a:prstClr val="black"/>
                </a:solidFill>
                <a:latin typeface="Calibri"/>
                <a:ea typeface="ＭＳ Ｐゴシック" panose="020B0600070205080204" pitchFamily="34" charset="-128"/>
              </a:rPr>
              <a:t>head slightly with a towel or pillow to achieve a better sniffing position.</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Select the correct size mask and bag-valve device. </a:t>
            </a:r>
          </a:p>
          <a:p>
            <a:pPr marL="228600" lvl="0" indent="-228600" eaLnBrk="0" fontAlgn="base" hangingPunct="0">
              <a:spcBef>
                <a:spcPct val="30000"/>
              </a:spcBef>
              <a:spcAft>
                <a:spcPct val="0"/>
              </a:spcAft>
              <a:buFont typeface="+mj-lt"/>
              <a:buAutoNum type="arabicPeriod"/>
              <a:defRPr/>
            </a:pPr>
            <a:r>
              <a:rPr lang="en-US" sz="1000" dirty="0">
                <a:solidFill>
                  <a:prstClr val="black"/>
                </a:solidFill>
                <a:latin typeface="Calibri"/>
                <a:ea typeface="ＭＳ Ｐゴシック" charset="-128"/>
              </a:rPr>
              <a:t>Place the upper, narrower part of the mask over the bridge of the nose and lower it over the mouth and into the cleft above the chin.</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Position your thumbs over the top half of the mask and your index fingers over the bottom portion of the mask. Use your ring and little fingers to bring </a:t>
            </a:r>
            <a:r>
              <a:rPr lang="en-US" altLang="en-US" sz="1000">
                <a:solidFill>
                  <a:prstClr val="black"/>
                </a:solidFill>
                <a:latin typeface="Calibri"/>
                <a:ea typeface="ＭＳ Ｐゴシック" panose="020B0600070205080204" pitchFamily="34" charset="-128"/>
              </a:rPr>
              <a:t>the </a:t>
            </a:r>
            <a:r>
              <a:rPr lang="en-US" altLang="en-US" sz="1000" smtClean="0">
                <a:solidFill>
                  <a:prstClr val="black"/>
                </a:solidFill>
                <a:latin typeface="Calibri"/>
                <a:ea typeface="ＭＳ Ｐゴシック" panose="020B0600070205080204" pitchFamily="34" charset="-128"/>
              </a:rPr>
              <a:t>patient’s </a:t>
            </a:r>
            <a:r>
              <a:rPr lang="en-US" altLang="en-US" sz="1000" dirty="0">
                <a:solidFill>
                  <a:prstClr val="black"/>
                </a:solidFill>
                <a:latin typeface="Calibri"/>
                <a:ea typeface="ＭＳ Ｐゴシック" panose="020B0600070205080204" pitchFamily="34" charset="-128"/>
              </a:rPr>
              <a:t>jaw up to the mask.</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Have another EMT connect the bag valve to the mask, if it is not already attached.</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Begin ventilation as soon as possible. The other EMT or qualified person will squeeze the bag with two hands and deliver the ventilation steadily over 1 second while watching for adequate chest rise. Oxygen must be connected to the reservoir.</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An adult with a pulse should be ventilated once every</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5 to 6 seconds (10–12 breaths/minute) and infants and</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children once every 3 to 5 seconds (12–20 breaths/</a:t>
            </a:r>
          </a:p>
          <a:p>
            <a:pPr marL="228600" lvl="0" indent="-228600" eaLnBrk="0" fontAlgn="base" hangingPunct="0">
              <a:spcBef>
                <a:spcPct val="30000"/>
              </a:spcBef>
              <a:spcAft>
                <a:spcPct val="0"/>
              </a:spcAft>
              <a:buFont typeface="+mj-lt"/>
              <a:buAutoNum type="arabicPeriod"/>
              <a:defRPr/>
            </a:pPr>
            <a:r>
              <a:rPr lang="en-US" altLang="en-US" sz="1000" dirty="0">
                <a:solidFill>
                  <a:prstClr val="black"/>
                </a:solidFill>
                <a:latin typeface="Calibri"/>
                <a:ea typeface="ＭＳ Ｐゴシック" panose="020B0600070205080204" pitchFamily="34" charset="-128"/>
              </a:rPr>
              <a:t>minute).</a:t>
            </a:r>
          </a:p>
          <a:p>
            <a:pPr marL="228600" lvl="0" indent="-228600" eaLnBrk="0" fontAlgn="base" hangingPunct="0">
              <a:spcBef>
                <a:spcPct val="30000"/>
              </a:spcBef>
              <a:spcAft>
                <a:spcPct val="0"/>
              </a:spcAft>
              <a:buFont typeface="+mj-lt"/>
              <a:buAutoNum type="arabicPeriod"/>
              <a:defRPr/>
            </a:pP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When you must operate the bag-valve mask alone, apply the mask to </a:t>
            </a:r>
            <a:r>
              <a:rPr lang="en-US" altLang="en-US" sz="1000">
                <a:solidFill>
                  <a:prstClr val="black"/>
                </a:solidFill>
                <a:latin typeface="Calibri"/>
                <a:ea typeface="ＭＳ Ｐゴシック" panose="020B0600070205080204" pitchFamily="34" charset="-128"/>
              </a:rPr>
              <a:t>the </a:t>
            </a:r>
            <a:r>
              <a:rPr lang="en-US" altLang="en-US" sz="1000" smtClean="0">
                <a:solidFill>
                  <a:prstClr val="black"/>
                </a:solidFill>
                <a:latin typeface="Calibri"/>
                <a:ea typeface="ＭＳ Ｐゴシック" panose="020B0600070205080204" pitchFamily="34" charset="-128"/>
              </a:rPr>
              <a:t>patient’s </a:t>
            </a:r>
            <a:r>
              <a:rPr lang="en-US" altLang="en-US" sz="1000" dirty="0">
                <a:solidFill>
                  <a:prstClr val="black"/>
                </a:solidFill>
                <a:latin typeface="Calibri"/>
                <a:ea typeface="ＭＳ Ｐゴシック" panose="020B0600070205080204" pitchFamily="34" charset="-128"/>
              </a:rPr>
              <a:t>face with one hand. Your thumb should be placed over the part of the mask covering the bridge of the nose, and your index finger should be placed over the part covering the cleft above the chin. Seal the mask firmly on the face by pushing down with the thumb and index finger while pulling up on the mandible with the other fingers to maintain a head-tilt, chin-lift. The “E-C” hand position technique will be performed with only one hand. Squeeze the bag with the other hand while observing the chest rise to make certain the lungs are being inflated effectively.</a:t>
            </a: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dirty="0">
                <a:solidFill>
                  <a:prstClr val="black"/>
                </a:solidFill>
                <a:latin typeface="Calibri"/>
                <a:ea typeface="ＭＳ Ｐゴシック" panose="020B0600070205080204" pitchFamily="34" charset="-128"/>
              </a:rPr>
              <a:t>Discussion Question</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How does the bag-valve-mask technique compare to use of manually triggered devices?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2562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you are ventilating with a bag-valve mask and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chest does not rise and fall, reevaluate the BVM device and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6849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800" dirty="0">
                <a:solidFill>
                  <a:prstClr val="black"/>
                </a:solidFill>
                <a:latin typeface="Calibri"/>
                <a:ea typeface="ＭＳ Ｐゴシック" charset="-128"/>
              </a:rPr>
              <a:t>If you suspect a patient has a spinal injury, you must establish and maintain spine motion restriction. The airway maneuvers and use of the bag-valve-mask technique must be performed with special care to avoid movement of the head or spine while maintaining spine motion restriction.</a:t>
            </a:r>
          </a:p>
          <a:p>
            <a:pPr lvl="0" eaLnBrk="0" fontAlgn="base" hangingPunct="0">
              <a:spcBef>
                <a:spcPct val="30000"/>
              </a:spcBef>
              <a:spcAft>
                <a:spcPct val="0"/>
              </a:spcAft>
              <a:defRPr/>
            </a:pPr>
            <a:endParaRPr lang="en-US" altLang="en-US" sz="800" dirty="0">
              <a:solidFill>
                <a:prstClr val="black"/>
              </a:solidFill>
              <a:latin typeface="Calibri"/>
              <a:ea typeface="ＭＳ Ｐゴシック" charset="-128"/>
            </a:endParaRP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Open the airway using a jaw-thrust maneuver.</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Have another EMT or a trained assistant maintain spine motion restriction while you select the correct size mask. If no other personnel are available, you can kneel at </a:t>
            </a:r>
            <a:r>
              <a:rPr lang="en-US" altLang="en-US" sz="800">
                <a:solidFill>
                  <a:prstClr val="black"/>
                </a:solidFill>
                <a:latin typeface="Calibri"/>
                <a:ea typeface="ＭＳ Ｐゴシック" panose="020B0600070205080204" pitchFamily="34" charset="-128"/>
              </a:rPr>
              <a:t>the </a:t>
            </a:r>
            <a:r>
              <a:rPr lang="en-US" altLang="en-US" sz="800" smtClean="0">
                <a:solidFill>
                  <a:prstClr val="black"/>
                </a:solidFill>
                <a:latin typeface="Calibri"/>
                <a:ea typeface="ＭＳ Ｐゴシック" panose="020B0600070205080204" pitchFamily="34" charset="-128"/>
              </a:rPr>
              <a:t>patient’s </a:t>
            </a:r>
            <a:r>
              <a:rPr lang="en-US" altLang="en-US" sz="800" dirty="0">
                <a:solidFill>
                  <a:prstClr val="black"/>
                </a:solidFill>
                <a:latin typeface="Calibri"/>
                <a:ea typeface="ＭＳ Ｐゴシック" panose="020B0600070205080204" pitchFamily="34" charset="-128"/>
              </a:rPr>
              <a:t>head and hold his head between your thighs and knees to prevent movement.</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Position your thumb over the top portion of the mask and your index finger over the bottom portion of the mask. Use your ring and little fingers to bring </a:t>
            </a:r>
            <a:r>
              <a:rPr lang="en-US" altLang="en-US" sz="800">
                <a:solidFill>
                  <a:prstClr val="black"/>
                </a:solidFill>
                <a:latin typeface="Calibri"/>
                <a:ea typeface="ＭＳ Ｐゴシック" panose="020B0600070205080204" pitchFamily="34" charset="-128"/>
              </a:rPr>
              <a:t>the </a:t>
            </a:r>
            <a:r>
              <a:rPr lang="en-US" altLang="en-US" sz="800" smtClean="0">
                <a:solidFill>
                  <a:prstClr val="black"/>
                </a:solidFill>
                <a:latin typeface="Calibri"/>
                <a:ea typeface="ＭＳ Ｐゴシック" panose="020B0600070205080204" pitchFamily="34" charset="-128"/>
              </a:rPr>
              <a:t>patient’s </a:t>
            </a:r>
            <a:r>
              <a:rPr lang="en-US" altLang="en-US" sz="800" dirty="0">
                <a:solidFill>
                  <a:prstClr val="black"/>
                </a:solidFill>
                <a:latin typeface="Calibri"/>
                <a:ea typeface="ＭＳ Ｐゴシック" panose="020B0600070205080204" pitchFamily="34" charset="-128"/>
              </a:rPr>
              <a:t>jaw up to the mask. This forms the “E-C” hand position.</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Place the mask to the face and bring the jaw up to the mask without tilting the head back or moving the neck.</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Have another EMT connect the bag-valve device to the mask, if this has not already been done. Hold a mask seal with your thumbs at the bridge of the nose and the index fingers over the bottom half of the mask. The edges of the palms on the thumb side should hold the mask down on the face.</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Begin ventilation as soon as possible. Have the other EMT or trained assistant squeeze the bag with two hands to deliver the volume over a 1-second period.</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An adult with a pulse should be ventilated once every 5 to 6 seconds (10–12 breaths/minute) and infants and children once every 3 to 5 seconds (12–20 breaths/minute).</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If the bag-valve mask has not already been connected to the oxygen supply, the patient should receive positive pressure ventilation for 1 minute. At that point the other EMT should make the connection, set the flow at 15 </a:t>
            </a:r>
            <a:r>
              <a:rPr lang="en-US" altLang="en-US" sz="800" dirty="0" err="1">
                <a:solidFill>
                  <a:prstClr val="black"/>
                </a:solidFill>
                <a:latin typeface="Calibri"/>
                <a:ea typeface="ＭＳ Ｐゴシック" panose="020B0600070205080204" pitchFamily="34" charset="-128"/>
              </a:rPr>
              <a:t>lpm</a:t>
            </a:r>
            <a:r>
              <a:rPr lang="en-US" altLang="en-US" sz="800" dirty="0">
                <a:solidFill>
                  <a:prstClr val="black"/>
                </a:solidFill>
                <a:latin typeface="Calibri"/>
                <a:ea typeface="ＭＳ Ｐゴシック" panose="020B0600070205080204" pitchFamily="34" charset="-128"/>
              </a:rPr>
              <a:t>, attach a reservoir, and resume ventilation.</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Spine motion restriction is maintained while preparing the patient for movement and while moving the patient to the stretcher.</a:t>
            </a:r>
          </a:p>
          <a:p>
            <a:pPr marL="228600" lvl="0" indent="-228600" eaLnBrk="0" fontAlgn="base" hangingPunct="0">
              <a:spcBef>
                <a:spcPct val="30000"/>
              </a:spcBef>
              <a:spcAft>
                <a:spcPct val="0"/>
              </a:spcAft>
              <a:buFont typeface="+mj-lt"/>
              <a:buAutoNum type="arabicPeriod"/>
              <a:defRPr/>
            </a:pPr>
            <a:r>
              <a:rPr lang="en-US" sz="800" dirty="0">
                <a:solidFill>
                  <a:prstClr val="black"/>
                </a:solidFill>
                <a:latin typeface="Calibri"/>
                <a:ea typeface="ＭＳ Ｐゴシック" charset="-128"/>
              </a:rPr>
              <a:t>Once the patient is on the stretcher, follow the standard two-person bag-valve-mask technique, using the jaw-thrust maneuver to maintain a patent airway.</a:t>
            </a:r>
          </a:p>
          <a:p>
            <a:pPr marL="228600" lvl="0" indent="-228600" eaLnBrk="0" fontAlgn="base" hangingPunct="0">
              <a:spcBef>
                <a:spcPct val="30000"/>
              </a:spcBef>
              <a:spcAft>
                <a:spcPct val="0"/>
              </a:spcAft>
              <a:buFont typeface="+mj-lt"/>
              <a:buAutoNum type="arabicPeriod"/>
              <a:defRPr/>
            </a:pPr>
            <a:r>
              <a:rPr lang="en-US" altLang="en-US" sz="800" dirty="0">
                <a:solidFill>
                  <a:prstClr val="black"/>
                </a:solidFill>
                <a:latin typeface="Calibri"/>
                <a:ea typeface="ＭＳ Ｐゴシック" panose="020B0600070205080204" pitchFamily="34" charset="-128"/>
              </a:rPr>
              <a:t>The priority in the cardiac arrest patient is airway management and effective ventilation.</a:t>
            </a:r>
          </a:p>
          <a:p>
            <a:pPr lvl="0" eaLnBrk="0" fontAlgn="base" hangingPunct="0">
              <a:spcBef>
                <a:spcPct val="30000"/>
              </a:spcBef>
              <a:spcAft>
                <a:spcPct val="0"/>
              </a:spcAft>
              <a:defRPr/>
            </a:pPr>
            <a:endParaRPr lang="en-US" altLang="en-US" sz="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8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Discussion Question</a:t>
            </a:r>
            <a:endParaRPr lang="en-US" altLang="en-US" sz="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dirty="0">
                <a:solidFill>
                  <a:prstClr val="black"/>
                </a:solidFill>
                <a:latin typeface="Calibri"/>
                <a:ea typeface="ＭＳ Ｐゴシック" panose="020B0600070205080204" pitchFamily="34" charset="-128"/>
              </a:rPr>
              <a:t>What modifications in technique are needed when ventilating a patient with suspected spine injury?</a:t>
            </a:r>
          </a:p>
          <a:p>
            <a:pPr lvl="0" eaLnBrk="0" fontAlgn="base" hangingPunct="0">
              <a:spcBef>
                <a:spcPct val="30000"/>
              </a:spcBef>
              <a:spcAft>
                <a:spcPct val="0"/>
              </a:spcAft>
              <a:defRPr/>
            </a:pPr>
            <a:endParaRPr lang="en-US" altLang="en-US" sz="8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770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trachea, commonly known as the windpipe, is the passageway for air entering the lungs. It extends from the larynx to the carina, the point at which the trachea splits into the right and left mainstem bronchi.</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right and left mainstem bronchi, which are the two major branches of the trachea, extend from the carina into the lungs, where they continue to divide into smaller sections or branches known as bronchioles.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bronchioles terminate in millions of tiny air sacs in the lungs. These are called the alveoli.</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visceral pleura is the innermost covering of the lung. The parietal pleura is a thicker, more elastic layer that adheres to the inner portion of the chest wall. Between the two layers is the pleural space, a small space that is at negative pressure.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pleural space contains a small amount of serous fluid that acts as a lubricant to reduce friction when the layers of the pleura rub against each other during breathing. </a:t>
            </a: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Points to Emphasize</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The pleura serve to seal the lungs to the chest wall so that the elastic lungs are expanded when the chest wall moves upward and outward. A separation of the pleural layers interferes with ventilation.</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The diaphragm and intercostal muscles contract to increase the volume of the thoracic cavity. This causes negative pressure within the chest cavity so that air flows into the lungs to equalize the pressure.</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When the respiratory muscles relax, the chest cavity becomes smaller, putting the air within it under greater pressure. The air flows from the higher pressure within the chest to the lower pressure of the atmosphere. </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61278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can kneel at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head and hold his head between your thighs and knees to prevent movement.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83319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Hold a mask seal with your thumbs at the bridge of the nose and the index fingers over the bottom half of the mask. The edges of the palms on the thumb side should hold the mask down on the face. The middle, ring, and little fingers are used to maintain the jaw thrust.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74263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bag-valve mask has not already been connected to the oxygen supply, the patient should receive positive pressure ventilation for 1 minute. At that point the other EMT should make the connection, set the flow at 15 lpm.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22369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FROPVD is an aid in ventilating a patient in cardiac arrest when used in the manual mode, which requires the EMT to trigger the device to deliver a ventilation. Avoid the automatic mode in cardiac arrest, because it may cause an increase in positive end-expiratory pressure (air remains in the terminal bronchioles and alveoli), which may lead to a decrease in blood return.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95396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Check the unit to ensure it is properly functioning. Also, check the oxygen source to ensure there is an adequate supply to operate the unit effectively.</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Open the airway using a head-tilt, chin-lift maneuver if no spinal injury is suspected.</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Connect the flow-restricted, oxygen-powered ventilation device to the mask.</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An adult with a pulse should be ventilated once every 5–6 seconds (10–12 breaths/minute). The adult patient in cardiac arrest will be ventilated twice after every 30 compressions.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2907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Activate the valve by depressing the trigger or button on the valve. As soon as the chest begins to rise, deactivate the valve by releasing the trigger or button.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45024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Advantages of the ATV:</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EMT is free to use both hands to hold the mask and maintain the airway position as the device delivers the ventilation automatically.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device can be set to provide a specific tidal volume, respiratory rate, and minute ventilation.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Alarms indicate low pressure in the oxygen tank and accidental disconnection of the ventilator.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One EMT can maintain spine motion restriction with his thighs and knees and hold the mask seal with two hands while the ventilation is delivered.</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Disadvantages: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Because the ATV is usually oxygen powered (although one type of ATV does use electric power), once the oxygen supply is depleted, the device cannot be used.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 pocket mask or bag-valve-mask device must always be available when using an ATV in case of failure or oxygen depletion.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Some ATVs cannot be used in children less than 5 years of age.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When using the ATV device, it is not possible to feel an increase in airway resistance or a decrease in the compliance in the lungs.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93697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unit should also have:</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An adjustable inspiratory flow of 30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for the adult and 15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for the child </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A rate of 10 breaths per minute for adults and 20 breaths per minute for children</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An audible alarm that indicates the peak inspiratory pressure is generated and alerts the EMT that the lung compliance is low or the airway pressure is high, which results in a lower delivered tidal volume.</a:t>
            </a: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Some ATVs have a demand valve built in, if the patient begins to breathe spontaneously.</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53936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automatic transport ventilator (ATV) is excellent at providing and maintaining a constant rate and tidal volume during ventilation, and maintaining adequate oxygenation of arterial blood. In addition, most ATVs use oxygen as their power source, thereby delivering 100 percent oxygen during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46028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Continuously monitor both the device for proper functioning and the rise of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chest for adequate ventilation. If a failure of the device is detected or suspected, immediately discontinue use of the ATV and begin ventilation with a pocket mask or a bag-valve-mask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926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lower airway extends from the cricoid cartilage at the lower edge of the larynx to the alveoli of the lungs.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68549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Recognize the need to ventilate a patient who is breathing, but breathing inadequately.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Complications include uncooperative patients, inadequate mask seal, and over-inflation of the lungs.</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Breathing patients would need ventilation: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who has a reduced minute volume due either to an inadequate respiratory rate or to an inadequate tidal volume.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with an adequate respiratory rate but an inadequate tidal volume (shallow breathing or hypopnea).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who has an adequate tidal volume but has a respiratory rate that is too slow.</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who has a respiratory rate that is too fast (tachypnea) that leads to an inadequate tidal volume (hypopnea).</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85905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CPAP is a treatment that uses the effects of positive pressure to keep the airways open.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07543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CPAP may also be used to treat preterm infants who have underdeveloped lungs.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12710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CPAP is often used to avoid the need to place an endotracheal tube or other advanced airway to artificially ventilate the patient. A common goal of CPAP is to reduce </a:t>
            </a:r>
            <a:r>
              <a:rPr lang="en-US" altLang="en-US">
                <a:solidFill>
                  <a:prstClr val="black"/>
                </a:solidFill>
                <a:latin typeface="Calibri"/>
                <a:ea typeface="ＭＳ Ｐゴシック" panose="020B0600070205080204" pitchFamily="34" charset="-128"/>
              </a:rPr>
              <a:t>a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work of breathing and buy time for more definitive treatments to work. As already noted, CPAP is delivered via a tightly fitted mask and a device that generates a continuous flow of air through the airways under positive pressure that is higher than normal air pressure.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continuous delivery of air under positive pressure, which is measured in cmH2O, is intended to </a:t>
            </a:r>
            <a:r>
              <a:rPr lang="it-IT" altLang="en-US" dirty="0">
                <a:solidFill>
                  <a:prstClr val="black"/>
                </a:solidFill>
                <a:latin typeface="Calibri"/>
                <a:ea typeface="ＭＳ Ｐゴシック" panose="020B0600070205080204" pitchFamily="34" charset="-128"/>
              </a:rPr>
              <a:t>inflate collapsed alveoli, improve oxygenation, improve </a:t>
            </a:r>
            <a:r>
              <a:rPr lang="en-US" altLang="en-US" dirty="0">
                <a:solidFill>
                  <a:prstClr val="black"/>
                </a:solidFill>
                <a:latin typeface="Calibri"/>
                <a:ea typeface="ＭＳ Ｐゴシック" panose="020B0600070205080204" pitchFamily="34" charset="-128"/>
              </a:rPr>
              <a:t>pulmonary compliance, and reduce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work of breathing.</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CPAP offers a way to provide </a:t>
            </a:r>
            <a:r>
              <a:rPr lang="en-US" altLang="en-US" dirty="0" err="1">
                <a:solidFill>
                  <a:prstClr val="black"/>
                </a:solidFill>
                <a:latin typeface="Calibri"/>
                <a:ea typeface="ＭＳ Ｐゴシック" panose="020B0600070205080204" pitchFamily="34" charset="-128"/>
              </a:rPr>
              <a:t>ventilatory</a:t>
            </a:r>
            <a:r>
              <a:rPr lang="en-US" altLang="en-US" dirty="0">
                <a:solidFill>
                  <a:prstClr val="black"/>
                </a:solidFill>
                <a:latin typeface="Calibri"/>
                <a:ea typeface="ＭＳ Ｐゴシック" panose="020B0600070205080204" pitchFamily="34" charset="-128"/>
              </a:rPr>
              <a:t> support to patients who are awake and spontaneously breathing, decreasing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work of breathing.</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CPAP can be useful for patients with congestive heart failure, pulmonary edema, chronic obstructive pulmonary disease, and asthma, but cannot be used for apneic, unresponsive, or uncooperative patients.</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92180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Left ventricular failure increases hydrostatic pressure inside the pulmonary capillaries, forcing fluid out of the capillaries and into the adjoining alveoli, displacing the air in the alveoli and inhibiting gas exchange. The continuous pressure created in the alveoli by CPAP prevents further fluid leakage into the alveoli and forces fluid that may already have accumulated out of the alveoli and back into the interstitial space and the capillaries. CPAP improves the heart rate and blood pressure and reduces the sympathetic tone by improving gas exchange and oxygenation.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5265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CPAP is delivered at a continuous airway pressure from 4 cmH2O to 20 cmH2O. Most often, CPAP is initiated at the lowest setting and titrated up to an optimal setting for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99912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CPAP may be an effective therapy if a child is able to tolerate the treatment and the patient interface or mask fits appropriately.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60004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Criteria for CPAP include that the patient is: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Awake, alert, and oriented enough to obey commands (GCS &gt;10)</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Able to maintain his own airway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Able to breathe on his own and has a respiratory rate &gt;25 breaths/minute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 a state of relative hemodynamic stability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Exhibiting signs and symptoms of moderate to severe respiratory distress or early respiratory failure (use of accessory muscles or SpO2 694%)</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Presenting with increased end tidal CO2 (ETCO2) values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Able to wear the face mask or interface chosen</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96750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indications for CPAP for the patient in moderate to severe respiratory distress or early respiratory failure, but who is alert and awake enough to obey commands, maintain his own airway, and continue to breathe on his own.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96389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CPAP is contraindicated in patients with:</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Apnea, respiratory arrest, or agonal respirations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understand or obey commands (GCS &lt;11)</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maintain his own airway (associated with an increased risk of vomiting and aspiration)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Unresponsiveness (associated with an increased risk of vomiting and aspiration)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Shock associated with cardiac insufficiency (signs of poor perfusion and a SBP 690 mmHg)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Cardiac arrest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Active vomiting (associated with an increased risk of aspiration)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Upper gastrointestinal bleeding or history of recent gastric surgery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Pneumothorax or trauma to the chest, especially penetrating trauma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Tracheotomy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Facial trauma, especially midface fractures, or facial anomalies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Increased intrathoracic pressure causing hypotension (SBP 690 mmHg)</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630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draws air by way of the nose, mouth, trachea, and bronchi into the lungs until the pressure inside the lungs is equal to the atmospheric pressure outside the body. Inhalation is an active process because it requires energy to contract the muscles.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03724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Carefully explain the procedure and the device to the patient. Obtain a set of vital signs and a baseline SpO2 reading. You must do continuous SpO2 monitoring and reassess the vital signs every 5 minutes.</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Insure that you have an adequate oxygen source because most CPAP devices use oxygen as their source of pressure. Have a backup tank available, because it is undesirable to discontinue CPAP once it is applied. </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Place the patient in a seated </a:t>
            </a:r>
            <a:r>
              <a:rPr lang="en-US">
                <a:solidFill>
                  <a:prstClr val="black"/>
                </a:solidFill>
                <a:latin typeface="Calibri"/>
                <a:ea typeface="ＭＳ Ｐゴシック" charset="-128"/>
              </a:rPr>
              <a:t>or </a:t>
            </a:r>
            <a:r>
              <a:rPr lang="en-US" smtClean="0">
                <a:solidFill>
                  <a:prstClr val="black"/>
                </a:solidFill>
                <a:latin typeface="Calibri"/>
                <a:ea typeface="ＭＳ Ｐゴシック" charset="-128"/>
              </a:rPr>
              <a:t>semi-Fowler’s </a:t>
            </a:r>
            <a:r>
              <a:rPr lang="en-US" dirty="0">
                <a:solidFill>
                  <a:prstClr val="black"/>
                </a:solidFill>
                <a:latin typeface="Calibri"/>
                <a:ea typeface="ＭＳ Ｐゴシック" charset="-128"/>
              </a:rPr>
              <a:t>position.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66057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Assemble the breathing circuit to the CPAP device and ensure it is properly functioning. </a:t>
            </a:r>
          </a:p>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Place the mask over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nose and mouth and secure it tightly with the straps to limit airflow loss.</a:t>
            </a:r>
          </a:p>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Increase the CPAP pressure by increments of 2 cmH2O until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response improves. Most protocols recommend a CPAP of 5 cmH2O. It may be necessary to titrate the pressure to 10 cmH2O in congestive heart failure with pulmonary edema. Do not exceed 10 cmH2O unless directed by medical direction. Check for air leaks and reposition and tighten the mask if necessary once the pressure is applied.</a:t>
            </a:r>
          </a:p>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Continue to coach and encourage the patient. Instruct the patient to breathe in through his nose and exhale slowly through his mouth if possible. Some procedures recommend counting aloud to the patient, counting slowly to four during exhalation before allowing him to take another inhalation.</a:t>
            </a:r>
          </a:p>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Do not discontinue CPAP unless directed by medical direction or after you have arrived at the medical facility and the CPAP has been transferred to their system. If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level of consciousness deteriorates to a GCS &lt;11 and the patient is no longer able to obey or understand your commands, or if any of the other contraindications arise, immediately remove the patient from the CPAP device. It will then be necessary to continue with an alternative treatment that may include positive pressure ventilation with a bag-valve-mask device.</a:t>
            </a:r>
          </a:p>
          <a:p>
            <a:pPr marL="228600" lvl="0" indent="-228600" eaLnBrk="0" fontAlgn="base" hangingPunct="0">
              <a:spcBef>
                <a:spcPct val="30000"/>
              </a:spcBef>
              <a:spcAft>
                <a:spcPct val="0"/>
              </a:spcAft>
              <a:buFontTx/>
              <a:buAutoNum type="arabicPeriod" startAt="4"/>
              <a:defRPr/>
            </a:pPr>
            <a:r>
              <a:rPr lang="en-US" sz="1100" dirty="0">
                <a:solidFill>
                  <a:prstClr val="black"/>
                </a:solidFill>
                <a:latin typeface="Calibri"/>
                <a:ea typeface="ＭＳ Ｐゴシック" charset="-128"/>
              </a:rPr>
              <a:t>Notify the receiving medical facility that the patient is on CPAP so they can prepare to transfer the patient to their CPAP device upon arrival without discontinuation to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79479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Respiratory rate- A decrease in the respiratory rate may indicate a positive response to CPAP. If the respiratory rate is decreasing with a decline in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mental status, it may be an indication that the patient is deteriorating and may need positive pressure </a:t>
            </a:r>
            <a:r>
              <a:rPr lang="da-DK" sz="1100" dirty="0">
                <a:solidFill>
                  <a:prstClr val="black"/>
                </a:solidFill>
                <a:latin typeface="Calibri"/>
                <a:ea typeface="ＭＳ Ｐゴシック" charset="-128"/>
              </a:rPr>
              <a:t>ventilation.</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Heart rate- As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oxygenation levels improve with CPAP, the heart rate will typically decrease. An increase in the heart rate may occur from a rise in intrathoracic pressure with a decrease in venous return, leading to a decline in preload. In this case, to compensate, the heart will increase the rate.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Systolic blood pressure- It is necessary to closely monitor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systolic blood pressure during CPAP. An increase in intrathoracic pressure may cause a decrease in venous return, leading to a reduction in preload. As the preload decreases, the systolic blood pressure will also decline. If hypotension (SBP &lt;100 mmHg) or signs of poor perfusion become evident, it may be necessary to reduce CPAP pressure or support. If the patient already has a low SBP, it may be necessary to consult with medical direction prior to initiating CPAP,</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Oxygen saturation. The oxygen saturation in arterial blood should improve with CPAP. The SpO2 reading should continue to improve during treatment. It may be necessary to adjust the CPAP pressure upward to improve the SpO2 reading.</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End-tidal </a:t>
            </a:r>
            <a:r>
              <a:rPr lang="en-US" sz="1100" dirty="0" err="1">
                <a:solidFill>
                  <a:prstClr val="black"/>
                </a:solidFill>
                <a:latin typeface="Calibri"/>
                <a:ea typeface="ＭＳ Ｐゴシック" charset="-128"/>
              </a:rPr>
              <a:t>capnography</a:t>
            </a:r>
            <a:r>
              <a:rPr lang="en-US" sz="1100" dirty="0">
                <a:solidFill>
                  <a:prstClr val="black"/>
                </a:solidFill>
                <a:latin typeface="Calibri"/>
                <a:ea typeface="ＭＳ Ｐゴシック" charset="-128"/>
              </a:rPr>
              <a:t>- If an end-tidal carbon dioxide (ETCO2) monitor is used during CPAP, the initial response may be an increase in the ETCO2 reading. This results from an improvement in the ventilation-perfusion mismatch, which will increase the elimination of excess carbon dioxide from arterial blood. As the CPAP treatment continues, the ETCO2 reading should decrease, indicating a continuous improvement in gas exchange with effective elimination of the built-up carbon dioxide in the arterial blood.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Complaint of dyspnea- Although a complaint of dyspnea is very subjective, the severity of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complaint should be reduced. In addition, with improvement, a reduction in cyanosis and accessory muscle use should also be seen.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38148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any of these occur, it would be necessary to discontinue the CPAP and select an alternative treatment.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01874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One level of pressure is delivered when the patient inhales, also known as inspiratory positive airway pressure (IPAP) and one level of pressure is delivered when a patient exhales, also known as expiratory positive airway pressure (EPAP).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46976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a spontaneously breathing patient is overventilated, where the rate and volume delivered with the ventilation exceed the recommended rate and volume, large amounts of air may become trapped in the alveoli, causing the pressure in the chest to remain higher than it should during inhalation and exhalation. The overinflated alveoli may cause the capillaries in the lungs to become compressed and obstruct blood flow to the left atrium. Also, the constant high pressure in the chest would reduce the negative pressure that can be generated, thereby reducing the vacuum effect that sucks blood into the right side of the heart with each breath. This would reduce the blood volume that is available to the left ventricle, causing a reduction in cardiac output.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43999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During a tracheostomy, a stoma is created by cutting through the skin and into the trachea to relieve an obstruction higher in the trachea or to serve in place of an endotracheal tube (a tube through the mouth and into the trachea) that has been in place for several hours or days.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Often, a tracheostomy tube, a curved hollow tube made of rubber, plastic, or metal, is inserted into the stoma to help hold it open.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In a laryngectomy, all or part of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larynx has been removed. In a total laryngectomy, there is no longer any connection of the trachea to the mouth and nose. The trachea is disconnected from the pharynx, brought forward, and connected to the stoma in the neck. This alters the airway so that the patient breathes completely through the stoma. In a partial laryngectomy, some of the tracheal connection to the mouth and nose remains so that the patient can get some air through the stoma and some through the mouth and nose.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10805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stoma is a surgical opening in the front of the neck through which the patient breathes air into the trachea.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32111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 total laryngectomy, there is no longer any connection of the trachea to the mouth and nose. The trachea is disconnected from the pharynx, brought forward, and connected to the stoma in the neck. This alters the airway so that the patient breathes completely through the stoma. In a partial laryngectomy, some of the tracheal connection to the mouth and nose remains.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05434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ventilating through the tracheostomy tube, it may be necessary to seal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mouth and nose to prevent air from escaping. If this is not done, ineffective ventilation can result.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025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some respiratory diseases affecting the lower airway, such as asthma, the patient has a difficult time moving air out of the lungs because of an increased resistance in the airways or diseased lung tissue. There is a loss of the elastic recoil of the chest wall and lungs because air is trapped in the alveoli. Therefore, the patient must contract muscles, not only to draw air into the lungs but also to force air out of the lungs. Therefore, both inhalation and exhalation become active, requiring energy.</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Ventilation is controlled by impulses sent to the respiratory system as a result of communication between chemoreceptors and the brain.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Allow students to demonstrate and increase learning by asking them to explain concepts first, and then fill in gaps and correct inaccuracies.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903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bag-valve device is designed so that it can connect directly to the tracheostomy tube to provide positive pressure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17576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defRPr/>
            </a:pPr>
            <a:r>
              <a:rPr lang="en-US" sz="1100" dirty="0">
                <a:solidFill>
                  <a:prstClr val="black"/>
                </a:solidFill>
                <a:latin typeface="Calibri"/>
                <a:ea typeface="ＭＳ Ｐゴシック" charset="-128"/>
              </a:rPr>
              <a:t>Remove all coverings (e.g., scarves and ties) from the area of the stoma. </a:t>
            </a:r>
          </a:p>
          <a:p>
            <a:pPr marL="228600" lvl="0" indent="-228600" eaLnBrk="0" fontAlgn="base" hangingPunct="0">
              <a:spcBef>
                <a:spcPct val="30000"/>
              </a:spcBef>
              <a:spcAft>
                <a:spcPct val="0"/>
              </a:spcAft>
              <a:buFontTx/>
              <a:buAutoNum type="arabicPeriod"/>
              <a:defRPr/>
            </a:pPr>
            <a:r>
              <a:rPr lang="en-US" sz="1100" dirty="0">
                <a:solidFill>
                  <a:prstClr val="black"/>
                </a:solidFill>
                <a:latin typeface="Calibri"/>
                <a:ea typeface="ＭＳ Ｐゴシック" charset="-128"/>
              </a:rPr>
              <a:t>Clear the stoma of any foreign matter. Suction the stoma by passing a sterile soft suction catheter through the stoma and into the trachea no more than 3–5 inches. Suction enough to partially open the airway.</a:t>
            </a:r>
          </a:p>
          <a:p>
            <a:pPr marL="228600" lvl="0" indent="-228600" eaLnBrk="0" fontAlgn="base" hangingPunct="0">
              <a:spcBef>
                <a:spcPct val="30000"/>
              </a:spcBef>
              <a:spcAft>
                <a:spcPct val="0"/>
              </a:spcAft>
              <a:buFontTx/>
              <a:buAutoNum type="arabicPeriod"/>
              <a:defRPr/>
            </a:pPr>
            <a:r>
              <a:rPr lang="en-US" sz="1100" dirty="0">
                <a:solidFill>
                  <a:prstClr val="black"/>
                </a:solidFill>
                <a:latin typeface="Calibri"/>
                <a:ea typeface="ＭＳ Ｐゴシック" charset="-128"/>
              </a:rPr>
              <a:t>You will not need to perform a head-tilt, chin-lift maneuver or jaw-thrust maneuver on a patient with a stoma</a:t>
            </a:r>
            <a:r>
              <a:rPr lang="en-US" sz="1100" i="1" dirty="0">
                <a:solidFill>
                  <a:prstClr val="black"/>
                </a:solidFill>
                <a:latin typeface="Calibri"/>
                <a:ea typeface="ＭＳ Ｐゴシック" charset="-128"/>
              </a:rPr>
              <a:t>. </a:t>
            </a:r>
            <a:r>
              <a:rPr lang="en-US" sz="1100" dirty="0">
                <a:solidFill>
                  <a:prstClr val="black"/>
                </a:solidFill>
                <a:latin typeface="Calibri"/>
                <a:ea typeface="ＭＳ Ｐゴシック" charset="-128"/>
              </a:rPr>
              <a:t>Keep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patient’s </a:t>
            </a:r>
            <a:r>
              <a:rPr lang="en-US" sz="1100" dirty="0">
                <a:solidFill>
                  <a:prstClr val="black"/>
                </a:solidFill>
                <a:latin typeface="Calibri"/>
                <a:ea typeface="ＭＳ Ｐゴシック" charset="-128"/>
              </a:rPr>
              <a:t>head straight and the shoulders slightly elevated. </a:t>
            </a:r>
          </a:p>
          <a:p>
            <a:pPr marL="228600" lvl="0" indent="-228600" eaLnBrk="0" fontAlgn="base" hangingPunct="0">
              <a:spcBef>
                <a:spcPct val="30000"/>
              </a:spcBef>
              <a:spcAft>
                <a:spcPct val="0"/>
              </a:spcAft>
              <a:buFontTx/>
              <a:buAutoNum type="arabicPeriod"/>
              <a:defRPr/>
            </a:pPr>
            <a:r>
              <a:rPr lang="en-US" sz="1100" dirty="0">
                <a:solidFill>
                  <a:prstClr val="black"/>
                </a:solidFill>
                <a:latin typeface="Calibri"/>
                <a:ea typeface="ＭＳ Ｐゴシック" charset="-128"/>
              </a:rPr>
              <a:t>Select a mask, most often a child or infant mask, that fits securely over the stoma and can be sealed against the neck. Hold the mask seal with your hand and squeeze the bag delivering the ventilation over a 2-second period. Watch for adequate chest rise and fall. Feel to be sure that the air is escaping back through the stoma during exhalation.</a:t>
            </a:r>
          </a:p>
          <a:p>
            <a:pPr marL="228600" lvl="0" indent="-228600" eaLnBrk="0" fontAlgn="base" hangingPunct="0">
              <a:spcBef>
                <a:spcPct val="30000"/>
              </a:spcBef>
              <a:spcAft>
                <a:spcPct val="0"/>
              </a:spcAft>
              <a:buFontTx/>
              <a:buAutoNum type="arabicPeriod"/>
              <a:defRPr/>
            </a:pPr>
            <a:r>
              <a:rPr lang="en-US" sz="1100" dirty="0">
                <a:solidFill>
                  <a:prstClr val="black"/>
                </a:solidFill>
                <a:latin typeface="Calibri"/>
                <a:ea typeface="ＭＳ Ｐゴシック" charset="-128"/>
              </a:rPr>
              <a:t>If the chest does not rise, suspect a partial laryngectomy. Seal the nose and mouth with one hand so that air will not leak out of the mouth and nose. Pinch off the nose between the third and fourth fingers; seal the lips with the palm of the hand. Place the thumb under the chin, and press upward and backward. Repeat the ventilation process.</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Discussion Questions</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What are reasons a patient may have a stoma?</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What is the difference between a partial and a total laryngectomy?</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 </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17344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It is preferable to use a bag-valve-mask device with an infant- or child-sized mask to form a seal over the stoma. Follow the same procedure as for adult ventilation with a bag-valve mask, but form the mask seal over the stoma instead of over the mouth. If a BVM is not present and you have no other option, you must use a barrier device over the stoma before you perform mouth-to-stoma ventilation.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14140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child’s </a:t>
            </a:r>
            <a:r>
              <a:rPr lang="en-US" altLang="en-US" dirty="0">
                <a:solidFill>
                  <a:prstClr val="black"/>
                </a:solidFill>
                <a:latin typeface="Calibri"/>
                <a:ea typeface="ＭＳ Ｐゴシック" panose="020B0600070205080204" pitchFamily="34" charset="-128"/>
              </a:rPr>
              <a:t>head should be placed in a neutral position and then only slightly extended. Because of immature development of the airways, hyperextension can produce an airway obstruction.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When providing positive pressure ventilation, regardless of the device or technique used, it is necessary to avoid excessive ventilation volumes and pressures. Excesses in these areas can lead to gastric distention, a common problem while ventilating infants and children.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Use a bag-valve-mask device with a minimum volume of 450–500 mL without a pop-off valve. If a pop-off valve is present, disable it by placing it in a closed or off position. A pop-off valve may unnecessarily vent air and lead to ineffective ventilation.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Be sure the chest rises with each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03259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Blunt injury can cause excessive swelling that may partially or completely occlude the airway. It may be necessary to insert an airway adjunct to establish and maintain the airway.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Bleeding into the pharynx can be severe and cause problems with airway management. Frequent or constant suctioning may be necessary.</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the challenges of airway management in patients with facial trauma?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36018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Signs of a severe partial airway obstruction with poor air exchange are: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Cough that becomes silent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Stridor heard on inhalation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Increase in labored breathing</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If the patient is responsive and choking but is effectively moving air when inhaling and exhaling, instruct him to cough. Do not perform abdominal thrusts or other foreign body airway obstruction maneuvers.</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If the patient is 1 year of age or older, perform abdominal thrusts as you would for an adult patient. In an infant who is less than 1 year of age, perform back blows (slaps) and chest thrusts to relieve the obstruction.</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94375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much easier to establish a tight mask seal with the dentures in place. If the dentures are extremely loose, remove them so they do not dislodge and occlude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28745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 cylinder—350 liters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 cylinder—625 liters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 cylinder—3,000 liters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G cylinder—5,300 liters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 cylinder—6,900 liters</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The pressure remains constant; however, the volume varies based on the size of the tank. Thus, if a D tank had 1,000 psi, it would have approximately 175 liters of oxygen remaining (350 , 2 = 175).</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19221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Never allow combustible materials such as oil or grease to touch the cylinder, regulator, fittings, valves, or hoses. Oil and oxygen under pressure will explode if they come into contact. This includes petroleum based adhesive or lubricants such as petroleum jelly.</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Never smoke or allow others to smoke in any area where oxygen cylinders are in use or on standby. Because oxygen makes fires burn more rapidly, it greatly increases the risk of fire, not only from the tank but in towels, sheets, and clothing with which oxygen has come in contact.</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Store the cylinders below 125°F.</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Never use an oxygen cylinder without a safe, properly fitting regulator valve. Never use a valve that has been modified from another gas.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Keep all valves closed when the oxygen cylinder is not in use, even if the tank is empty.</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Keep oxygen cylinders secured to prevent their toppling over. In transit, they should be in a carrier rack or secured to the stretcher. An oxygen tank should never be left unsecured anywhere in the patient or driver compartment. The tank should never be placed in a standing position and left unattended at the scene.</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When you are working with an oxygen cylinder, never place any part of your body over the cylinder valve. A full cylinder is at 2,000 psi. If the tank is punctured or if a valve breaks off, an oxygen cylinder can accelerate with enough force to penetrate concrete walls. A loosely fitting regulator can be blown off the cylinder with sufficient force to decapitate a head, penetrate the body, or demolish any object in its path. Never stand an oxygen tank upright or in any position in which it may fall and possibly break off its valve. Lay the oxygen tank down next to the patient.</a:t>
            </a: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Points to Emphasize</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Careless use or handling of oxygen can cause fire or other severe injuries.</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Discussion Question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precautions must be taken when handling and administering oxygen? </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04374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Two types of regulators may be attached to an oxygen cylinder: high-pressure regulators and therapy regulators. The high-pressure regulator can provide 50 psi to power a flow-restricted, oxygen-powered ventilation device. It has only one gauge, which registers the cylinder contents, and a threaded outlet. The therapy regulator can administer oxygen from 0.5 lpm up to 25 lpm. It typically has two gauges, one indicating the pressure in the tank and the other indicating the measured flow of oxygen being delivered to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553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Inhalation is an active process because it requires energy to contract the muscles.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Exhalation involves relaxation of muscles and little energy is expended, it is considered to be passive.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82982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possible to add moisture to the oxygen by attaching an oxygen humidifier to the regulator. The humidifier, which consists of a container that is filled with sterile water, is connected directly to the regulator. The oxygen device tubing is attached directly to the humidifier. The oxygen leaving the regulator is forced through the water in the humidifier, picking up moisture before exiting and being delivered to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83937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Disposable humidifiers are available for one-time use.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056888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With conditions such as ischemic stroke, acute coronary syndrome, and post-resuscitation from cardiac arrest that make too much oxygen available in the arterial blood may increase the damage to the tissue once reperfusion of the ischemic area is achieved. Patients with acute coronary syndrome who are exhibiting evidence of hypoxia or hypoxemia, have a complaint of dyspnea, have signs of heart failure, and have an SpO2 of &lt;94% should receive supplemental oxygen. In these cases, a nasal cannula, not a nonrebreather mask, will be applied, starting with a liter flow of 2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and titrated upward based on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response to the oxygen therapy. It is no longer deemed appropriate to provide oxygen by a nonrebreather mask at 15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in an attempt to maximize the oxygen concentration in the arterial blood.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has also been discovered that the improvement of arterial blood oxygenation via the use of a nasal cannula at 2 to 6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is much greater than was thought in the past.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510206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Supplemental oxygen should be administered if any of the following are present: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who exhibits any evidence of hypoxia, hypoxemia, or poor perfusion should receive supplemental oxygen.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has an SpO2 reading of &lt;94% or the oxygen saturation level is unknown.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complains of dyspnea or exhibits signs of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Signs of poor perfusion are present (pale, cool, and clammy skin; delayed capillary refill; hypotension; decreased mental status).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Obvious signs of heart failure.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Suspected shock.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It is better to err on the side of caution and administer oxygen if you are unsure.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Be sure to follow your local protocol and medical direction for oxygen therapy.</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5368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Your goal in the patient with a medical condition, such as stroke, seizure, acute coronary syndrome, bladder infection, or asthma, is to achieve and maintain an SpO2 of 94% or greater. In the medical patient, it is recommended that a nasal cannula be applied at 2 </a:t>
            </a:r>
            <a:r>
              <a:rPr lang="en-US" sz="1100" dirty="0" err="1">
                <a:solidFill>
                  <a:prstClr val="black"/>
                </a:solidFill>
                <a:latin typeface="Calibri"/>
                <a:ea typeface="ＭＳ Ｐゴシック" charset="-128"/>
              </a:rPr>
              <a:t>lpm</a:t>
            </a:r>
            <a:r>
              <a:rPr lang="en-US" sz="1100" dirty="0">
                <a:solidFill>
                  <a:prstClr val="black"/>
                </a:solidFill>
                <a:latin typeface="Calibri"/>
                <a:ea typeface="ＭＳ Ｐゴシック" charset="-128"/>
              </a:rPr>
              <a:t> and the liter flow titrated up to achieve the SpO2 of 94%.</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The American College of Surgeons recommends that trauma patients with any multisystem injury; hemorrhage; head, chest, or abdominal injury; multiple fractures; critical fractures such as to the pelvis or femur; or any evidence of hypovolemic shock receive oxygen to establish and maintain an SpO2 reading of 95% or greater. The recommendation is that trauma patients be given high concentrations of oxygen via a nonrebreather mask to achieve as high an SpO2 as possible.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In the pregnant patient who is at 20 weeks of gestation or greater, oxygen administration is often focused on keeping the fetus oxygenated. Therefore, if the pregnant patient has any medical or trauma condition that might cause the fetus to become hypoxic, it is recommended that she receive a high concentration of oxygen via a nonrebreather mask to maximize oxygenation of the fetus regardless of </a:t>
            </a:r>
            <a:r>
              <a:rPr lang="en-US" sz="1100">
                <a:solidFill>
                  <a:prstClr val="black"/>
                </a:solidFill>
                <a:latin typeface="Calibri"/>
                <a:ea typeface="ＭＳ Ｐゴシック" charset="-128"/>
              </a:rPr>
              <a:t>the </a:t>
            </a:r>
            <a:r>
              <a:rPr lang="en-US" sz="1100" smtClean="0">
                <a:solidFill>
                  <a:prstClr val="black"/>
                </a:solidFill>
                <a:latin typeface="Calibri"/>
                <a:ea typeface="ＭＳ Ｐゴシック" charset="-128"/>
              </a:rPr>
              <a:t>mother’s </a:t>
            </a:r>
            <a:r>
              <a:rPr lang="en-US" sz="1100" dirty="0">
                <a:solidFill>
                  <a:prstClr val="black"/>
                </a:solidFill>
                <a:latin typeface="Calibri"/>
                <a:ea typeface="ＭＳ Ｐゴシック" charset="-128"/>
              </a:rPr>
              <a:t>SpO2 reading.</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Any patient who has been exposed to a toxic substance by inhalation should receive a high concentration of oxygen via a nonrebreather mask at 15 </a:t>
            </a:r>
            <a:r>
              <a:rPr lang="en-US" sz="1100" dirty="0" err="1">
                <a:solidFill>
                  <a:prstClr val="black"/>
                </a:solidFill>
                <a:latin typeface="Calibri"/>
                <a:ea typeface="ＭＳ Ｐゴシック" charset="-128"/>
              </a:rPr>
              <a:t>lpm</a:t>
            </a:r>
            <a:r>
              <a:rPr lang="en-US" sz="1100" dirty="0">
                <a:solidFill>
                  <a:prstClr val="black"/>
                </a:solidFill>
                <a:latin typeface="Calibri"/>
                <a:ea typeface="ＭＳ Ｐゴシック" charset="-128"/>
              </a:rPr>
              <a:t>, regardless of the SpO2 reading.</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Research literature recommends that the goal is to establish and maintain an SpO2 of 88% to 92% in patients with known COPD by titrating the oxygen administration using a nasal cannula. The research literature also shows that patients treated with uncontrolled high concentrations of oxygen had higher mortality rates compared to those in whom the oxygen administration is titrated.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44947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High concentrations of oxygen in the blood decrease coronary artery blood flow and can increase coronary artery resistance in patients with cardiac disease.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 patients with reperfusion conditions, such as stroke and acute coronary syndrome, oxygen has the potential to increase free radical production in the reperfused ischemic tissue that can lead to an increase in tissue damage.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Oxygen toxicity is a rare event in the prehospital environment. However, if you are called to transport a patient to another facility, it may be necessary to use a low-concentration delivery device for a patient who has been on oxygen for a long time. Oxygen toxicity may cause the alveoli in the lungs to collapse.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Damage to the retina of the eye through scar tissue formation may occur in premature newborns with excessive oxygen administration and is known as Retinopathy of Prematurity (ROP). This is not usually a major consideration in the prehospital environment, and oxygen must never be withheld from an infant with any signs of hypoxia or inadequate breathing.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Respiratory depression or respiratory arrest in patients with COPD may occur from administration of high-concentration oxygen. In COPD patients, the body responds to low oxygen levels in the blood as a stimulus to breathe.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852934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anose="020B0600070205080204" pitchFamily="34" charset="-128"/>
              </a:rPr>
              <a:t>Before administering oxygen, explain to the patient why the oxygen is needed, how it is to be administered, and how the oxygen delivery device will fit on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44350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the cylinder to be sure it contains oxygen. Remove the protective seal on the tank valve.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131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Quickly open, then shut, the cylinder valve for 1 second to remove any dust or debris from the valve assembly.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3728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Place the yoke of the therapy regulator over the valve and align the pins. Be sure the regulator washer is present and in the proper place.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7073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chemoreceptors continuously monitor levels of oxygen, carbon dioxide, and pH in the arterial blood and stimulate an increase or decrease in impulses from the respiratory rhythm centers to control the rate and depth of ventilation.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respiratory system responds primarily to changes in the carbon dioxide levels.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patients with a category of conditions known as chronic obstructive pulmonary disease (COPD), the carbon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dioxide level in arterial blood is typically chronically elevated because of the disease process. These patients breathe on a hypoxic (low oxygen) drive, because they breathe to increase their oxygen levels and not to reduce their carbon dioxide levels. This can affect your management of the patient when considering oxygen therapy.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88747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Hand-tighten the T-screw on the regulator.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00800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Slowly open the main cylinder valve about one-half turn to charge the regulator. Check the pressure gauge to be sure an adequate amount of oxygen is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64758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Attach the oxygen mask or nasal cannula tubing to the nipple of the regulator.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5455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Open the flowmeter control. Set the oxygen flow rate at the desired liters per minute.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16501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 the oxygen flowing, apply the oxygen mask or nasal cannula to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13657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anose="020B0600070205080204" pitchFamily="34" charset="-128"/>
              </a:rPr>
              <a:t>Remove the mask or cannula from the patient.</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anose="020B0600070205080204" pitchFamily="34" charset="-128"/>
              </a:rPr>
              <a:t>Turn off the oxygen regulator flowmeter control, then turn off the cylinder valve.</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anose="020B0600070205080204" pitchFamily="34" charset="-128"/>
              </a:rPr>
              <a:t>Open the regulator valve to allow the oxygen trapped in the regulator to escape until the pressure gauge reads zero. Turn the regulator flowmeter control completely off.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218182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Remove the mask from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face before attempting to switch over. The oxygen tubing can easily become caught in sheets, blankets, straps, or other equipment and may require a few minutes to untangle. During this time, if no oxygen is flowing to the mask,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tidal volume and blood oxygen content will be drastically reduced.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937920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This device has an oxygen reservoir bag attached to the mask with a one-way valve between them that prevents </a:t>
            </a:r>
            <a:r>
              <a:rPr lang="en-US">
                <a:solidFill>
                  <a:prstClr val="black"/>
                </a:solidFill>
                <a:latin typeface="Calibri"/>
                <a:ea typeface="ＭＳ Ｐゴシック" charset="-128"/>
              </a:rPr>
              <a:t>the </a:t>
            </a:r>
            <a:r>
              <a:rPr lang="en-US"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exhaled air from mixing with the oxygen in the reservoir. The mask also has rubber washers that cover the exhalation ports. This allows air to escape on exhalation but restricts air to flow in the exhalation ports during inhalation. With each inhalation, the patient draws in the contents of the reservoir bag, which is 100 percent oxygen. Because some ambient air is inhaled from around the edges of the mask, the oxygen concentration that is delivered is usually around 90 percent.</a:t>
            </a: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To apply the nonrebreather mask:</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Explain to the patient that you are going to apply oxygen through a mask. Reassure him that he will get an increased amount of oxygen and instruct him to breathe normally.</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Select the appropriate-sized mask. Prepare the oxygen tank and set the regulator at 15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Connect the nonrebreather tubing to the regulator. Fill the reservoir bag completely.</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Fit the mask to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face. Bring the elastic strap around the back of the head and secure it.</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Constantly monitor the reservoir bag to ensure that it remains filled during inhalation.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48619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Various size nonrebreather masks are available for infants, children, and adults.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878749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may need to coach the patient to breathe at a normal rate and depth and provide reassurance that he is getting sufficient oxygen and air.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56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Oxygenation is the process by which the blood and the cells become saturated with oxygen. This happens because of internal respiration and external respiration, the processes in which fresh oxygen replaces waste carbon dioxide, a gas exchange that takes place between the alveoli and the capillaries in the lungs, and between the capillaries and the cells throughout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96395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Follow these procedures when using the nasal cannula:</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Explain to the patient that the oxygen is delivered through the prongs that fit in each nostril. Instruct the patient to breathe normally.</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Prepare the oxygen tank and regulator. Connect the nasal cannula tubing to the regulator and set the liter flow at 2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You can titrate up to 6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to achieve the desired SpO2 reading, typically 94%.</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Insert the two prongs of the cannula into </a:t>
            </a:r>
            <a:r>
              <a:rPr lang="en-US" altLang="en-US">
                <a:solidFill>
                  <a:prstClr val="black"/>
                </a:solidFill>
                <a:latin typeface="Calibri"/>
                <a:ea typeface="ＭＳ Ｐゴシック" panose="020B0600070205080204" pitchFamily="34" charset="-128"/>
              </a:rPr>
              <a:t>the </a:t>
            </a:r>
            <a:r>
              <a:rPr lang="en-US" altLang="en-US" smtClean="0">
                <a:solidFill>
                  <a:prstClr val="black"/>
                </a:solidFill>
                <a:latin typeface="Calibri"/>
                <a:ea typeface="ＭＳ Ｐゴシック" panose="020B0600070205080204" pitchFamily="34" charset="-128"/>
              </a:rPr>
              <a:t>patient’s </a:t>
            </a:r>
            <a:r>
              <a:rPr lang="en-US" altLang="en-US" dirty="0">
                <a:solidFill>
                  <a:prstClr val="black"/>
                </a:solidFill>
                <a:latin typeface="Calibri"/>
                <a:ea typeface="ＭＳ Ｐゴシック" panose="020B0600070205080204" pitchFamily="34" charset="-128"/>
              </a:rPr>
              <a:t>nostrils with the tab facing down. Make sure the prongs curve downward.</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Position the tubing over and behind each ear. Gently secure it by sliding the adjuster underneath the chin. Do not make the tubing too tight. If an elastic strap is used, adjust it so it is secure and comfortable.</a:t>
            </a:r>
          </a:p>
          <a:p>
            <a:pPr marL="228600" lvl="0" indent="-228600" eaLnBrk="0" fontAlgn="base" hangingPunct="0">
              <a:spcBef>
                <a:spcPct val="30000"/>
              </a:spcBef>
              <a:spcAft>
                <a:spcPct val="0"/>
              </a:spcAft>
              <a:buFontTx/>
              <a:buAutoNum type="arabicPeriod"/>
              <a:defRPr/>
            </a:pPr>
            <a:r>
              <a:rPr lang="en-US" altLang="en-US" dirty="0">
                <a:solidFill>
                  <a:prstClr val="black"/>
                </a:solidFill>
                <a:latin typeface="Calibri"/>
                <a:ea typeface="ＭＳ Ｐゴシック" panose="020B0600070205080204" pitchFamily="34" charset="-128"/>
              </a:rPr>
              <a:t>Check the cannula position periodically to ensure that it has not dislodged.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776785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who is placed on 1 lpm via the nasal cannula inhales an oxygen concentration of approximately 24 percent. As a general rule, for every additional liter per minute of flow delivered, the oxygen concentration the patient inhales increases by 4 percent.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95482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achieve the recommend range of 24 to 44 percent, the liter flow for the nasal cannula should be set at no less than 1 lpm and no greater than 6 lpm.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775484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A simple face mask has no reservoir and can deliver up to 60 percent oxygen, depending on the </a:t>
            </a:r>
            <a:r>
              <a:rPr lang="en-US" altLang="en-US" sz="900" dirty="0" smtClean="0">
                <a:solidFill>
                  <a:prstClr val="black"/>
                </a:solidFill>
                <a:latin typeface="Calibri"/>
                <a:ea typeface="ＭＳ Ｐゴシック" panose="020B0600070205080204" pitchFamily="34" charset="-128"/>
              </a:rPr>
              <a:t>patient’s </a:t>
            </a:r>
            <a:r>
              <a:rPr lang="en-US" altLang="en-US" sz="900" dirty="0">
                <a:solidFill>
                  <a:prstClr val="black"/>
                </a:solidFill>
                <a:latin typeface="Calibri"/>
                <a:ea typeface="ＭＳ Ｐゴシック" panose="020B0600070205080204" pitchFamily="34" charset="-128"/>
              </a:rPr>
              <a:t>tidal volume and the oxygen flow rate. Exhaled air exits through the holes on each side of the mask. The oxygen flow rate is usually set at 10 </a:t>
            </a:r>
            <a:r>
              <a:rPr lang="en-US" altLang="en-US" sz="900" dirty="0" err="1">
                <a:solidFill>
                  <a:prstClr val="black"/>
                </a:solidFill>
                <a:latin typeface="Calibri"/>
                <a:ea typeface="ＭＳ Ｐゴシック" panose="020B0600070205080204" pitchFamily="34" charset="-128"/>
              </a:rPr>
              <a:t>lpm</a:t>
            </a:r>
            <a:r>
              <a:rPr lang="en-US" altLang="en-US" sz="900" dirty="0">
                <a:solidFill>
                  <a:prstClr val="black"/>
                </a:solidFill>
                <a:latin typeface="Calibri"/>
                <a:ea typeface="ＭＳ Ｐゴシック" panose="020B0600070205080204" pitchFamily="34" charset="-128"/>
              </a:rPr>
              <a:t> but must not be set at less than 6 </a:t>
            </a:r>
            <a:r>
              <a:rPr lang="en-US" altLang="en-US" sz="900" dirty="0" err="1">
                <a:solidFill>
                  <a:prstClr val="black"/>
                </a:solidFill>
                <a:latin typeface="Calibri"/>
                <a:ea typeface="ＭＳ Ｐゴシック" panose="020B0600070205080204" pitchFamily="34" charset="-128"/>
              </a:rPr>
              <a:t>lpm</a:t>
            </a:r>
            <a:r>
              <a:rPr lang="en-US" altLang="en-US" sz="900" dirty="0">
                <a:solidFill>
                  <a:prstClr val="black"/>
                </a:solidFill>
                <a:latin typeface="Calibri"/>
                <a:ea typeface="ＭＳ Ｐゴシック" panose="020B0600070205080204" pitchFamily="34" charset="-128"/>
              </a:rPr>
              <a:t>. Because it does not deliver as high a concentration of oxygen as the nonrebreather mask, it is not recommended for prehospital use.</a:t>
            </a:r>
          </a:p>
          <a:p>
            <a:pPr lvl="0" eaLnBrk="0" fontAlgn="base" hangingPunct="0">
              <a:spcBef>
                <a:spcPct val="30000"/>
              </a:spcBef>
              <a:spcAft>
                <a:spcPct val="0"/>
              </a:spcAft>
              <a:defRPr/>
            </a:pP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The partial rebreather mask looks similar to the nonrebreather mask but is equipped with a two-way valve that allows the patient to rebreathe about one-third of his exhaled air. The flow rate is typically set at 10 </a:t>
            </a:r>
            <a:r>
              <a:rPr lang="en-US" altLang="en-US" sz="900" dirty="0" err="1">
                <a:solidFill>
                  <a:prstClr val="black"/>
                </a:solidFill>
                <a:latin typeface="Calibri"/>
                <a:ea typeface="ＭＳ Ｐゴシック" panose="020B0600070205080204" pitchFamily="34" charset="-128"/>
              </a:rPr>
              <a:t>lpm</a:t>
            </a:r>
            <a:r>
              <a:rPr lang="en-US" altLang="en-US" sz="900" dirty="0">
                <a:solidFill>
                  <a:prstClr val="black"/>
                </a:solidFill>
                <a:latin typeface="Calibri"/>
                <a:ea typeface="ＭＳ Ｐゴシック" panose="020B0600070205080204" pitchFamily="34" charset="-128"/>
              </a:rPr>
              <a:t>, but it should be no less than 6 </a:t>
            </a:r>
            <a:r>
              <a:rPr lang="en-US" altLang="en-US" sz="900" dirty="0" err="1">
                <a:solidFill>
                  <a:prstClr val="black"/>
                </a:solidFill>
                <a:latin typeface="Calibri"/>
                <a:ea typeface="ＭＳ Ｐゴシック" panose="020B0600070205080204" pitchFamily="34" charset="-128"/>
              </a:rPr>
              <a:t>lpm</a:t>
            </a:r>
            <a:r>
              <a:rPr lang="en-US" altLang="en-US" sz="900" dirty="0">
                <a:solidFill>
                  <a:prstClr val="black"/>
                </a:solidFill>
                <a:latin typeface="Calibri"/>
                <a:ea typeface="ＭＳ Ｐゴシック" panose="020B0600070205080204" pitchFamily="34" charset="-128"/>
              </a:rPr>
              <a:t>. Partial rebreather masks can provide oxygen concentrations of between 35 and 60 percent.</a:t>
            </a:r>
          </a:p>
          <a:p>
            <a:pPr lvl="0" eaLnBrk="0" fontAlgn="base" hangingPunct="0">
              <a:spcBef>
                <a:spcPct val="30000"/>
              </a:spcBef>
              <a:spcAft>
                <a:spcPct val="0"/>
              </a:spcAft>
              <a:defRPr/>
            </a:pP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sz="900" dirty="0">
                <a:solidFill>
                  <a:prstClr val="black"/>
                </a:solidFill>
                <a:latin typeface="Calibri"/>
                <a:ea typeface="ＭＳ Ｐゴシック" charset="-128"/>
              </a:rPr>
              <a:t>The tracheostomy mask is used to deliver aerosolized medication, bland aerosol therapy, or oxygen to a patient with a tracheostomy tube. A T-tube is commonly used for this purpose; however, the tracheostomy mask is preferred. The advantages of the tracheostomy mask are the following: </a:t>
            </a:r>
          </a:p>
          <a:p>
            <a:pPr lvl="0" eaLnBrk="0" fontAlgn="base" hangingPunct="0">
              <a:spcBef>
                <a:spcPct val="30000"/>
              </a:spcBef>
              <a:spcAft>
                <a:spcPct val="0"/>
              </a:spcAft>
              <a:defRPr/>
            </a:pPr>
            <a:r>
              <a:rPr lang="en-US" sz="900" dirty="0">
                <a:solidFill>
                  <a:prstClr val="black"/>
                </a:solidFill>
                <a:latin typeface="Calibri"/>
                <a:ea typeface="ＭＳ Ｐゴシック" charset="-128"/>
              </a:rPr>
              <a:t>(1) there is less traction on the airway from pulling associated with the T-tube, and (2) secretions can</a:t>
            </a:r>
          </a:p>
          <a:p>
            <a:pPr lvl="0" eaLnBrk="0" fontAlgn="base" hangingPunct="0">
              <a:spcBef>
                <a:spcPct val="30000"/>
              </a:spcBef>
              <a:spcAft>
                <a:spcPct val="0"/>
              </a:spcAft>
              <a:defRPr/>
            </a:pPr>
            <a:r>
              <a:rPr lang="en-US" sz="900" dirty="0">
                <a:solidFill>
                  <a:prstClr val="black"/>
                </a:solidFill>
                <a:latin typeface="Calibri"/>
                <a:ea typeface="ＭＳ Ｐゴシック" charset="-128"/>
              </a:rPr>
              <a:t>escape from the tube. The main disadvantage is that the tracheostomy mask delivers only lower concentrations of oxygen, typically less than 50 percent. If lower oxygen levels can be tolerated by the patient, the tracheostomy mask is the preferred device.</a:t>
            </a:r>
          </a:p>
          <a:p>
            <a:pPr lvl="0" eaLnBrk="0" fontAlgn="base" hangingPunct="0">
              <a:spcBef>
                <a:spcPct val="30000"/>
              </a:spcBef>
              <a:spcAft>
                <a:spcPct val="0"/>
              </a:spcAft>
              <a:defRPr/>
            </a:pPr>
            <a:endParaRPr lang="en-US" altLang="en-US" sz="900"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The Venturi mask is a low-flow oxygen system that provides precise concentrations of oxygen through an entrainment valve connected to the face mask. The Venturi mask has a variable </a:t>
            </a:r>
            <a:r>
              <a:rPr lang="en-US" altLang="en-US" sz="900" dirty="0" err="1">
                <a:solidFill>
                  <a:prstClr val="black"/>
                </a:solidFill>
                <a:latin typeface="Calibri"/>
                <a:ea typeface="ＭＳ Ｐゴシック" panose="020B0600070205080204" pitchFamily="34" charset="-128"/>
              </a:rPr>
              <a:t>lpm</a:t>
            </a:r>
            <a:r>
              <a:rPr lang="en-US" altLang="en-US" sz="900" dirty="0">
                <a:solidFill>
                  <a:prstClr val="black"/>
                </a:solidFill>
                <a:latin typeface="Calibri"/>
                <a:ea typeface="ＭＳ Ｐゴシック" panose="020B0600070205080204" pitchFamily="34" charset="-128"/>
              </a:rPr>
              <a:t> and traditionally delivers between 24 percent and 50 percent FiO2 (fraction of inspired oxygen). The entrainment valve can be changed to deliver precise oxygen concentrations at preset flow rates.</a:t>
            </a:r>
          </a:p>
          <a:p>
            <a:pPr lvl="0" eaLnBrk="0" fontAlgn="base" hangingPunct="0">
              <a:spcBef>
                <a:spcPct val="30000"/>
              </a:spcBef>
              <a:spcAft>
                <a:spcPct val="0"/>
              </a:spcAft>
              <a:defRPr/>
            </a:pPr>
            <a:endParaRPr lang="en-US" altLang="en-US" sz="9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dirty="0">
                <a:solidFill>
                  <a:prstClr val="black"/>
                </a:solidFill>
                <a:latin typeface="Calibri"/>
                <a:ea typeface="ＭＳ Ｐゴシック" panose="020B0600070205080204" pitchFamily="34" charset="-128"/>
              </a:rPr>
              <a:t>Knowledge Application</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Describe a variety of patient conditions and ask students what type of oxygen delivery device would best suit the </a:t>
            </a:r>
            <a:r>
              <a:rPr lang="en-US" altLang="en-US" sz="900" dirty="0" smtClean="0">
                <a:solidFill>
                  <a:prstClr val="black"/>
                </a:solidFill>
                <a:latin typeface="Calibri"/>
                <a:ea typeface="ＭＳ Ｐゴシック" panose="020B0600070205080204" pitchFamily="34" charset="-128"/>
              </a:rPr>
              <a:t>patient's </a:t>
            </a:r>
            <a:r>
              <a:rPr lang="en-US" altLang="en-US" sz="900" dirty="0">
                <a:solidFill>
                  <a:prstClr val="black"/>
                </a:solidFill>
                <a:latin typeface="Calibri"/>
                <a:ea typeface="ＭＳ Ｐゴシック" panose="020B0600070205080204" pitchFamily="34" charset="-128"/>
              </a:rPr>
              <a:t>needs.</a:t>
            </a:r>
          </a:p>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900" b="1" dirty="0">
                <a:solidFill>
                  <a:prstClr val="black"/>
                </a:solidFill>
                <a:latin typeface="Calibri"/>
                <a:ea typeface="ＭＳ Ｐゴシック" panose="020B0600070205080204" pitchFamily="34" charset="-128"/>
              </a:rPr>
              <a:t>Class Activity</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dirty="0">
                <a:solidFill>
                  <a:prstClr val="black"/>
                </a:solidFill>
                <a:latin typeface="Calibri"/>
                <a:ea typeface="ＭＳ Ｐゴシック" panose="020B0600070205080204" pitchFamily="34" charset="-128"/>
              </a:rPr>
              <a:t>Supply groups of students with a selection of oxygen delivery devices so that they can practice applying the devices on each other under your supervision.</a:t>
            </a:r>
          </a:p>
          <a:p>
            <a:pPr lvl="0" eaLnBrk="0" fontAlgn="base" hangingPunct="0">
              <a:spcBef>
                <a:spcPct val="30000"/>
              </a:spcBef>
              <a:spcAft>
                <a:spcPct val="0"/>
              </a:spcAft>
              <a:defRPr/>
            </a:pPr>
            <a:r>
              <a:rPr lang="en-US" altLang="en-US" sz="900" b="1" dirty="0">
                <a:solidFill>
                  <a:prstClr val="black"/>
                </a:solidFill>
                <a:latin typeface="Calibri"/>
                <a:ea typeface="ＭＳ Ｐゴシック" panose="020B0600070205080204" pitchFamily="34" charset="-128"/>
              </a:rPr>
              <a:t> </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9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210947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simple face mask has no reservoir and can deliver up to 60 percent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92396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Venturi mask provides precise concentrations of oxygen through an entrainment valve connected to the face mask.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36520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review the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0508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gauge how well versed students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676954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and discuss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007217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gauge how well versed students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47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typically occurs from a ventilation-perfusion mismatch. A ventilation-perfusion mismatch occurs when there is a lack of available oxygenated air in the alveoli even though perfusion (blood flow) to the alveoli is adequate, or when the alveoli are adequately oxygenated but perfusion to the alveoli is poor, or when there is a combination of both poor ventilation and poor perfusion in the alveolar-capillary structures.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475600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and discuss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103141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gauge how well versed students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207812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and discuss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524795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449508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Assessment of the airway, oxygenation, and ventilation status occurs early in your patient contact.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As an example, a patient can have an open airway but ineffective ventilation, or, he can have adequate ventilation but ineffective oxygenation.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A closed airway is opened using either the head-tilt, chin-lift maneuver or the jaw-thrust maneuver. </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Oxygen may be delivered through the ventilation device or by a nonrebreather mask or nasal cannula.</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you must also be aware of special circumstances or patient conditions that can provide challenges, such as a patient with a stoma or tracheostomy tube, infants and children, facial injuries, foreign body obstruction, and dental appliances.</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Follow-Up</a:t>
            </a:r>
            <a:endParaRPr lang="en-US" altLang="en-US" sz="13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Answer student questions. </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Follow-Up Assignments</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Review Chapter 10 Summary.</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Complete Chapter 10 In Review questions. </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Complete Chapter 10 Critical Thinking questions.</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Assessments</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Handouts</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Chapter 10 quiz</a:t>
            </a:r>
            <a:endParaRPr lang="en-US" altLang="en-US" sz="17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26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and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 is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9642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Signs of Mild to Moderate Hypoxia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Tachypnea (increased respiratory rate)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Dyspnea (shortness of breath)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Pale, cool, clammy skin (early)</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Tachycardia (increase in heart rate)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Elevation in blood pressure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Restlessness and agitation (from hypoxic brain cells)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Disorientation and confusion (from high carbon dioxide levels in the blood)</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Headache</a:t>
            </a:r>
          </a:p>
          <a:p>
            <a:pPr lvl="0" eaLnBrk="0" fontAlgn="base" hangingPunct="0">
              <a:spcBef>
                <a:spcPct val="30000"/>
              </a:spcBef>
              <a:spcAft>
                <a:spcPct val="0"/>
              </a:spcAft>
              <a:defRPr/>
            </a:pPr>
            <a:endParaRPr lang="en-US" sz="1000">
              <a:solidFill>
                <a:prstClr val="black"/>
              </a:solidFill>
              <a:latin typeface="Calibri"/>
              <a:ea typeface="ＭＳ Ｐゴシック"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Signs of Severe Hypoxia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Tachypnea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Dyspnea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Cyanosis (bluish gray color to skin, mucous membranes, and nail beds)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Tachycardia that may lead to dysrhythmias (irregular heart rhythms) and eventually bradycardia (slow heart rate)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Severe confusion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Loss of coordination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Sleepy appearance (from high carbon dioxide levels in the brain)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Head bobbing (head bobs upward with inhalation and downward with exhalation, as if falling asleep while sitting upright) with droopy eyelids (from high carbon dioxide levels in the brain)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Slow reaction time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Seizure</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095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Hypoxia occurs when an inadequate amount of oxygen is being delivered to the cells.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Cyanosis is an indication of severe hypoxia.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with any signs of hypoxia require immediate assessment of the airway and breathing and administration of oxygen.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Alveolar-capillary and capillary-cellular exchange of gases depend on differences in the concentration of gases between the blood and the alveoli and between the blood and cells.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process by which body cells receive oxygen?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signs of early hypoxia and late hypoxia?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trauma patient has an injury to the lung that has allowed air to separate the pleural layers (pneumothorax). How will this affect ventilation?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9292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Infants and young children normally have higher heart rates than adults. As an example, a heart rate of 80 bpm, which is normal in an adult, may be an indication of hypoxia in a week-old infant where a heart rate of 100–180 bpm is normal. It is important in the assessment of newborns to suspect hypoxia as a cause of a slower-than-expected heart rate, because this is a primary cause of bradycardia in this group.</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It is important to assess for early signs of hypoxia. The skin will become pale, cool, and clammy early. You may also find tachypnea and tachycardia. Early changes in the mental status may occur in the form of restlessness or agitation and confusion. Hypoxia causes restlessness and agitation in the patient, whereas the buildup of carbon dioxide in the blood will cause the patient to become confused.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If the patient displays any signs of hypoxia, immediately assess the airway and adequacy of breathing. If the breathing status is inadequate (either an inadequate rate or an inadequate volume), immediately begin positive pressure ventilation (PPV).</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6433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blood moving into the alveolar capillaries is deoxygenated, that is, it has low oxygen concentration, but high carbon dioxide.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oxygen diffuses from the alveoli into the capillaries, and the carbon dioxide diffuses from the capillaries into the alveoli.</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Hemoglobin, found in the cytoplasm of red blood cells, is responsible for picking up most oxygen in the blood, approximately 97 percent, and carrying it through the arterial system to the capillaries throughout the body.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carbon dioxide is exhaled from the alveoli and out of the lungs.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4402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cells have high levels of carbon dioxide and low levels of oxygen from normal metabolism. Again, because oxygen and carbon dioxide move from areas of high concentration to those of low concentration, the oxygen moves out of the capillaries and into the cells and the carbon dioxide moves out of the cells and into the capillaries.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0761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(a) Alveolar/capillary gas exchange. Oxygen moves from the lung alveolus into the capillary. Carbon dioxide moves from the capillary into the lung. (b) Capillary/cell gas exchange. Oxygen and nutrients move from the capillary into the cell. Carbon dioxide and other wastes move from the cell into the capillary.</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2172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severe alteration in perfusion can also cause a decrease in glucose delivery to the cells. Without a fuel source, the cells fail to produce energy and eventually die.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3164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Interruption of the nervous system’s control and stimulation of the diaphragm or of the external intercostal muscles may result from a brain injury, from drugs that depress the central nervous system, or from neuromuscular diseases such as muscular dystrophy.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Structural damage to the thorax may interfere with the bellows action of the chest. This impedes the ability of the thorax to generate pressure changes necessary to draw air into the lungs for inhalation and to allow airflow out of the lungs during exhalation.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Increased airway resistance reduces airflow through the respiratory tract and reduces the amount of air in the alveoli. This makes less oxygen available for gas exchange. An increase in airway resistance can occur from bronchoconstriction or from inflammation inside the vessel.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Disruption of airway patency can occur from swelling caused by infection, allergic reaction, or burns; from trauma; from foreign body obstruction; or from loss of muscle tone associated with an altered mental status or unresponsiveness.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2567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A reduction in the oxygen content of the ambient atmosphere decreases the available oxygen for gas exchange in the alveoli and at the cells, leading to cellular hypoxia. The oxygen content may be reduced by toxic gases or an enclosed space without adequate ventilation.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Pneumonia, pulmonary edema, and drowning cause fluid to fill the alveoli, collapse the alveoli, or increase the space between the alveoli and the capillaries, all of which hinder the movement of oxygen and carbon dioxide between the capillaries into the alveoli. Other diseases, such as emphysema, distort the structure of the alveoli and change the surface area for effective gas exchange.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Another cause of cellular hypoxia is poor perfusion or a decreased ability of the blood to carry oxygen. Conditions that obstruct forward movement of blood flow, such as a pulmonary embolism, tension pneumothorax, heart failure, and cardiac tamponade, reduce the delivery of oxygenated blood to the cells.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Other conditions such as anemia or hypovolemia reduce the concentration of red blood cells and hemoglobin in the blood, making oxygen transport less effective.</a:t>
            </a: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Points to Emphasize</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Anything that impairs the nervous system, chest wall, or diaphragm movement, flow of air in and out of the lungs, circulation of blood, or exchange of gases can result in anaerobic metabolism.</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Discussion Question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are some illnesses and injuries that can impair oxygenation?</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 </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Knowledge Application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Describe patient situations with various cardiac, cardiovascular, respiratory, or nervous system problems. Have students explain how each problem can lead to hypoxia and anaerobic metabolism. </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759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infants, an early response to hypoxia may be bradycardia, rather than tachycardia.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Children's respiratory systems are significantly different from adults'.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differences in pediatric respiratory systems as compared to adults'?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266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8560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Mouth and Nose- The noses and mouths of infants and children are smaller than those of adults. Thus, they are more easily obstructed by foreign bodies, swelling, blood, mucus, and secretions. Infants are obligate nose breathers, meaning that they want to breathe through the nose and not the mouth; thus, it is especially important to keep the nose clear of obstructions.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Pharynx- Because the tongue of an infant or a child is relatively large in proportion to the size of the mouth an infant or a child is more prone to airway obstruction by posterior displacement of the tongue. The epiglottis can protrude into the pharynx, also contributing to obstruction.</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Trachea and Lower Airway- The trachea and lower airway passages of infants and children are narrower, softer, and more flexible than those of adults. Thus, airway obstructions occur more easily from mucus, pus, blood, secretions, swelling (edema), constriction, and kinking of the trachea with flexion or extension.</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Cricoid Cartilage- The cricoid cartilage, like other cartilage in infants and children, is less developed and less rigid. In infants and children less than 10 years of age, the cricoid cartilage is typically the narrowest portion of the upper airway.</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Chest Wall and Diaphragm- The chest wall in an infant or a child is softer and more pliable than in an adult. This leads to a much greater compliance (elasticity, response to pressure) or movement during ventilation. Infants and children rely more on the diaphragm for breathing. The intercostal muscles contribute less in normal breathing and act more like accessory muscles.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Oxygen Reserves Infants and children are smaller and have more limited oxygen reserves than adults. Therefore, they have less oxygen in the lungs available during periods of inadequate breathing or apnea.</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1548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airway and respiratory tract is the conduit that allows air to move from the atmosphere and into the alveoli for gas exchange.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No matter what the patient’s condition, the airway must always remain patent.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Any obstruction (food, blood, swelling, or vomit) of the airway results in less air movement, which leads to some degree of poor gas exchange and potential hypoxia.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degree of the obstruction directly affects the amount of air available for gas exchange. The tongue may create only a partial airway obstruction, whereas a piece of food may completely stop airflow.</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 patient who is awake, alert, able to speak easily, and breathing normally has an open airway.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Any patient with an alteration in mental status is at risk for airway compromise.</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indications that a patient has a patent airway?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Why is opening the airway the first step in the primary survey? </a:t>
            </a: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4614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airway can be obstructed from injuries such as burns and soft tissue trauma to the face and upper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3656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takes an open and clear airway, along with adequate breathing, to enable a patient to communicate easily (Table 10-1</a:t>
            </a:r>
            <a:r>
              <a:rPr lang="en-US" altLang="en-US" dirty="0" smtClean="0">
                <a:solidFill>
                  <a:prstClr val="black"/>
                </a:solidFill>
                <a:latin typeface="Calibri"/>
                <a:ea typeface="ＭＳ Ｐゴシック" panose="020B0600070205080204" pitchFamily="34" charset="-128"/>
              </a:rPr>
              <a: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1773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Signs of a blocked or inadequate airway are found in Table 10-2.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0509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Snoring (sonorous sounds) occurs when the upper airway is partially obstructed by the tongue or by relaxed tissues in the pharynx. The snoring and obstruction can be corrected by performing a head-tilt, chin-lift maneuver. In a patient with a suspected spinal injury, a jaw-thrust maneuver should be used.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Crowing is a sound like a crow cawing that occurs when the muscles around the larynx spasm and narrow the opening into the trachea. Air rushing through the restricted passage causes the sound.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Gurgling, a sound like gargling, usually indicates the presence of blood, vomitus, secretions, or other liquid in the airway. Immediately suction the substance from the airway.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Stridor is a harsh, high-pitched sound heard during inspiration. It is characteristic of a significant upper airway obstruction from swelling in the larynx. Stridor may also be heard if a mechanical obstruction by food or other objects is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0668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Opening the mouth:</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Kneel above and behind the patient.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Cross the thumb and forefinger of one hand.</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Place the thumb on the patient’s lower incisors and your forefinger on the upper incisors. </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Use a scissors motion or finger-snapping motion to open the mouth.</a:t>
            </a:r>
          </a:p>
          <a:p>
            <a:pPr marL="228600" lvl="0" indent="-228600" eaLnBrk="0" fontAlgn="base" hangingPunct="0">
              <a:spcBef>
                <a:spcPct val="30000"/>
              </a:spcBef>
              <a:spcAft>
                <a:spcPct val="0"/>
              </a:spcAft>
              <a:buFontTx/>
              <a:buAutoNum type="arabicPeriod"/>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Inspect inside the mouth for vomitus, blood, secretions, broken teeth, or foreign bodies that can obstruct the airway. Suction any foreign substance from the mouth.</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Noisy breathing is impaired breathing. Listen for sounds that indicate upper airway obstruction.</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indications that a patient's airway is not patent?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3022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following are techniques that are used to open and maintain a patent airway:</a:t>
            </a:r>
          </a:p>
          <a:p>
            <a:pPr marL="228600" lvl="0" indent="-22860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Manual airway maneuvers</a:t>
            </a:r>
          </a:p>
          <a:p>
            <a:pPr marL="685800" lvl="1"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cs typeface="ＭＳ Ｐゴシック" charset="-128"/>
              </a:rPr>
              <a:t>Head-tilt, chin-lift maneuver</a:t>
            </a:r>
          </a:p>
          <a:p>
            <a:pPr marL="685800" lvl="1"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cs typeface="ＭＳ Ｐゴシック" charset="-128"/>
              </a:rPr>
              <a:t>Jaw-thrust maneuver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Suction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Mechanical airways</a:t>
            </a:r>
          </a:p>
          <a:p>
            <a:pPr marL="685800" lvl="1"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cs typeface="ＭＳ Ｐゴシック" charset="-128"/>
              </a:rPr>
              <a:t>Oropharyngeal airway (OPA or oral airway)</a:t>
            </a:r>
          </a:p>
          <a:p>
            <a:pPr marL="685800" lvl="1"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cs typeface="ＭＳ Ｐゴシック" charset="-128"/>
              </a:rPr>
              <a:t>Nasopharyngeal airway (NPA or nasal airway)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7359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Place one hand on the patient’s forehead, and apply firm, backward pressure with the palm of the hand to tilt the head back. Place the tips of the fingers of the other hand underneath the bony part of the lower jaw.</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With the head tilted backward, lift the jaw upward to bring the patient’s chin forward. Do not compress the soft tissues underneath the chin; they might obstruct the airway.</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Continue to press the other hand on the patient’s forehead to keep the head tilted backward.</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Lift the chin and jaw so that the teeth are brought nearly together. (If necessary, you can use your thumb to depress or retract the lower lip; this keeps the patient’s mouth slightly open.)</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If the patient has loose dentures, hold them in position, making obstruction by the lips less likely. A seal is easier to form when the dentures are in place. If the dentures cannot be managed, remove them.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6170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head-tilt, chin-lift maneuver is illustrated in Figures 10-11c and 10-11d.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117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291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 an infant, the head should be tilted back gently into a “sniffing” or neutral position. To achieve the sniffing position, the opening to the ear is lined up horizontally with the sternal notch.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9162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 an infant, the head should be tilted back gently into a “sniffing” or neutral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0222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achieve the sniffing position, the opening to the ear is lined up horizontally with the sternal notch. Because of the large size of the head, it may be necessary to place a pad behind the shoulders to keep the airway open in infants and young children.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5091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jaw-thrust maneuver the following steps: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Kneel at the top of the patient’s head. Place your elbows on the surface on which the patient is lying, putting your hands at the side of the patient’s head.</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Grasp the angles of the patient’s lower jaw on both sides. Move the jaw forward with both hands. This moves the tongue forward, away from the airway. If no spinal injury is suspected, the head can be tilted backward.</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Retract the lower lip with your thumb if the lips close.</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7235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spinal injury is suspected, the patient’s head and neck must be maintained in a neutral, in-line position. This means that the head is not turned to the side, tilted forward (flexed), or tilted backward (extended).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3502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Place two or three fingers of each hand at the angle of the jaw to lift it up and forward while the other fingers guide the movement. Insert an airway adjunct if the jaw thrust does not open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5575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 the basic procedure just described for adults when performing the jaw-thrust maneuver in infants and children.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595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an altered mental status and may be at risk of aspirating blood, secretions, or vomitus, place the patient in a modified lateral (recovery) position. This is also known as the coma or recovery position. This positioning is used only in patients who do not have a suspected spinal injury and in patients who are not in need of positive pressure ventilation.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ventilate a patient effectively when no advanced airway device is in place, the patient must be in a supine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153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an altered mental status and may be at risk of aspirating blood, secretions, or vomitus, place the patient in a modified lateral (recovery)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9328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may be necessary to place the patient on his side and perform a finger sweep to remove the material if the rescuer visualizes it.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Suction devices must generate enough negative pressure to remove fluids from the airway effectively.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Always measure suction catheters prior to insertion.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suction only while withdrawing the suction catheter.</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possible, do not suction for more than 15 seconds, but clear the airway before ventilating.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Suctioning can cause hypoxia. Monitor the heart rate while suctioning.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precautions should be taken when suctioning?</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17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5289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Airway Assessment—Suctioning</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Standard Precautions during suctioning</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Protective eyewear, mask, and gloves should be worn.</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An N-95 or high-efficiency particular air (HEPA) respirator should be worn if a patient is known to have tuberculosis.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9233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Fixed or installed units should be part of the required on-board ambulance equipment. They should be powerful enough to provide an airflow of 740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at the end of the delivery tube and create a vacuum of more than -300 mmHg on the gauge when the tubing is clamped or kinked.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 portable unit must produce a vacuum adequate to suction substances from the pharynx. A pressure of -80 to -120 mmHg is generally necessary to provide adequate suction. The device should be capable of generating -300 mmHg of pressure when the suction hose is clamped. Portable suction units can be electric-, oxygen-, air-, or hand-powered.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Suction catheters must be disposable and capable of being connected to the suction unit’s tubing. Two different types of suction catheters are available: rigid catheters and soft catheters.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0528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Fixed or installed units should be part of the required on-board ambulance equipment.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1783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portable unit must produce a vacuum adequate to suction substances from the pharynx.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0545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Hand-powered suction devices do not require any energy source other than an EMT to create the vacuum.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5508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Rigid catheter: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Used in unresponsive patients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Insert only as far as you can see into the mouth.</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Avoid touching the back of the oropharynx.</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Soft (French) catheter: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soft suction catheter should not be inserted beyond the base of the tongue.</a:t>
            </a:r>
            <a:endParaRPr lang="en-US" altLang="en-US">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Avoid inserting too far.</a:t>
            </a:r>
          </a:p>
          <a:p>
            <a:pPr lvl="0"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2328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Position yourself at the patient’s head. If this is not possible, take a position in which you can observe the airway.</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Turn on the suction unit.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Select the appropriate type of catheter. Use a rigid catheter when suctioning the mouth or oropharynx. If the nasal passages need to be suctioned, select a soft (French) catheter and use low to medium suction (80–120 mmHg). Standard suction pressure for an adult patient is 100–120 mmHg, a child is 80–100 mmHg, and an infant is 60–80 mmHg. It is commonly recommended to use the lowest vacuum pressure possible to avoid hypoxia. A bulb syringe may be used if a soft catheter is not available.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Measure the catheter and insert it into the oral cavity without suction, if possible. Insert it no farther down than the base of the tongue.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Apply suction only on the way out of the airway. Begin suction after the tip has been positioned, moving the catheter tip from side to side to clear material from the mouth as the catheter is being removed. If possible, suction for no more than 15 seconds at a time in the adult; in infants and children, suction in shorter periods, approximately 5 seconds. However, it is necessary to provide suction until the substance is clear from the airway to prevent aspiration from spontaneous or artificial ventilation.</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If necessary, rinse the catheter with water to prevent obstruction of the tubing from dried or thick material. Do this by keeping a bottle of water available and applying suction to the water as necessary to clear the tubing.</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845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Turn on the suction unit.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92944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Measure the catheter and insert it into the oral cavity without suction.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6815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Insert the catheter into the oral cavity without suction.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82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9523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suction only on the way out of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7639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Special considerations when suctioning the airway:</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If the patient has secretions or vomitus that cannot be removed quickly and easily by suctioning, the patient should be log rolled onto his side and the oropharynx cleared by finger sweeping the foreign material from the mouth.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If the patient in need of artificial ventilation is producing frothy secretions as rapidly as suctioning can remove them, apply suction for 15 seconds, provide positive pressure ventilation with supplemental oxygen for 2 minutes, and then apply suction for another 15 seconds.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During suctioning, the residual volume of air in the lungs between respirations is removed. Residual volume is defined as the air remaining in the lungs after a maximal exhalation. This causes a quick decrease in blood oxygen levels. Therefore, monitor the patient’s pulse, heart rate, and pulse oximeter reading while suctioning.</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In the adult patient, a rapid heart rate, slow heart rate, or an irregular heart rate may be seen during suctioning. These can occur from stimulation of the airway by the suction catheter or it may be an indication that the oxygen level in the blood is getting dangerously low.</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Before suctioning mucus and small amounts of secretions in a patient who is being artificially ventilated, ventilate him at a rate of 10–12 ventilations per minute for 5 minutes to wash out the residual nitrogen and increase the functional oxygen reserve.</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Critical Thinking Discussion </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will happen if you ventilate a patient who has blood or vomit in the airway?</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Teaching Tips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Cover all steps and criteria on the skill check-sheets used for later student testing. It is more difficult to change behaviors, once learned, than to teach them initially.</a:t>
            </a: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1981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Discuss the continuation of the case study with the class.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9229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5481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adjunct must be clean and clear of obstructions.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proper size airway adjunct must be selected to avoid complications and ineffectiveness.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airway adjuncts do not protect the airway from aspiration of secretions, blood, vomitus, or other foreign substances into the lungs.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The mental status of the patient will determine whether an adjunct can be used. The patient’s mental status must be continually and carefully monitored. If the patient becomes more responsive or gags, remove the airway adjunct.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 head-tilt, chin-lift or jaw-thrust maneuver must still be maintained, even when an airway adjunct is in place and properly positioned.</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Points to Emphasize</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Oral and nasal airways are important adjuncts, but do no replace manual maneuvers.</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Oral and nasal airways can stimulate the gag reflex.</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Airway management procedures require EMTs to wear appropriate personal protective equipment.</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After students have practiced rote skills, put the skills in context by providing lab scenarios that call for decision making.</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0445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Select the proper size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3067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pPr>
            <a:r>
              <a:rPr lang="en-US" altLang="en-US" dirty="0">
                <a:solidFill>
                  <a:prstClr val="black"/>
                </a:solidFill>
                <a:latin typeface="Calibri"/>
                <a:ea typeface="ＭＳ Ｐゴシック" panose="020B0600070205080204" pitchFamily="34" charset="-128"/>
              </a:rPr>
              <a:t>Select the proper size airway. Measure the airway by holding it next to the patient’s face. A properly sized airway should extend the distance from the level of the front teeth to the angle of the jaw. Thus, the flange will be at the level of the teeth while the distal portion of the airway will be at the level of the angle of the jaw. An alternative method is to measure from the corner of the mouth to the tragus of the ear.</a:t>
            </a:r>
          </a:p>
          <a:p>
            <a:pPr marL="228600" lvl="0" indent="-228600" eaLnBrk="0" fontAlgn="base" hangingPunct="0">
              <a:spcBef>
                <a:spcPct val="30000"/>
              </a:spcBef>
              <a:spcAft>
                <a:spcPct val="0"/>
              </a:spcAft>
              <a:buFontTx/>
              <a:buAutoNum type="arabicPeriod"/>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65423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2. Open the patient’s mouth using the crossed-finger technique. In adults, insert the airway upside down, tip pointing to the roof of the mouth.</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631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startAt="3"/>
              <a:defRPr/>
            </a:pPr>
            <a:r>
              <a:rPr lang="en-US">
                <a:solidFill>
                  <a:prstClr val="black"/>
                </a:solidFill>
                <a:latin typeface="Calibri"/>
                <a:ea typeface="ＭＳ Ｐゴシック" charset="-128"/>
              </a:rPr>
              <a:t>When the airway contacts the soft palate at the back of the roof of the mouth, gently rotate it 180° while continuing to advance it until the flat flange at the top of the airway rests on the patient’s front teeth. The airway follows the natural curve of the tongue and the oropharynx.</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7469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startAt="4"/>
            </a:pPr>
            <a:r>
              <a:rPr lang="en-US" altLang="en-US">
                <a:solidFill>
                  <a:prstClr val="black"/>
                </a:solidFill>
                <a:latin typeface="Calibri"/>
                <a:ea typeface="ＭＳ Ｐゴシック" panose="020B0600070205080204" pitchFamily="34" charset="-128"/>
              </a:rPr>
              <a:t>The airway can also be inserted sideways in the corner of the mouth and rotated 90° while it is being advanced into position.</a:t>
            </a:r>
          </a:p>
          <a:p>
            <a:pPr marL="228600" lvl="0" indent="-228600" eaLnBrk="0" fontAlgn="base" hangingPunct="0">
              <a:spcBef>
                <a:spcPct val="30000"/>
              </a:spcBef>
              <a:spcAft>
                <a:spcPct val="0"/>
              </a:spcAft>
              <a:buFontTx/>
              <a:buAutoNum type="arabicPeriod" startAt="4"/>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501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1980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tongue is kept from falling back to occlude the patient’s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1259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alternative method of inserting the oropharyngeal airway involves the use of a tongue depressor (blade). The tongue depressor is inserted into the mouth until its tip is at the base of the tongue. The tongue is then pressed down toward the mandible and forward with the tongue depressor. The airway is inserted in its normal anatomical position until the flange is seated on the teeth.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is the preferred method of airway insertion in infants and children.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56829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nasopharyngeal airway, or NPA is a curved hollow tube of soft plastic or rubber with a flange or flare at the top end and a bevel at the distal end.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 careful to select an airway of proper length. Avoid use of the nasal airway in patients with a suspected fracture to the base of the skull or severe facial trauma.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Nasopharyngeal airways come in a variety of pediatric sizes. In very young patients, the nasopharyngeal airway is so small that it is easily obstructed by secretions and other upper airway substances. Children may have large adenoids, which makes insertion of the nasopharyngeal airway difficult. This makes the use of a nasopharyngeal airway in the very young ineffective.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4029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nasopharyngeal airway, also known as the nasal airway, or </a:t>
            </a:r>
            <a:r>
              <a:rPr lang="en-US" altLang="en-US" i="1">
                <a:solidFill>
                  <a:prstClr val="black"/>
                </a:solidFill>
                <a:latin typeface="Calibri"/>
                <a:ea typeface="ＭＳ Ｐゴシック" panose="020B0600070205080204" pitchFamily="34" charset="-128"/>
              </a:rPr>
              <a:t>NPA </a:t>
            </a:r>
            <a:r>
              <a:rPr lang="en-US" altLang="en-US">
                <a:solidFill>
                  <a:prstClr val="black"/>
                </a:solidFill>
                <a:latin typeface="Calibri"/>
                <a:ea typeface="ＭＳ Ｐゴシック" panose="020B0600070205080204" pitchFamily="34" charset="-128"/>
              </a:rPr>
              <a:t>is a curved hollow tube of soft plastic or rubber with a flange or flare at the top end and a bevel at the distal end.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1754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pPr>
            <a:r>
              <a:rPr lang="en-US" altLang="en-US" dirty="0">
                <a:solidFill>
                  <a:prstClr val="black"/>
                </a:solidFill>
                <a:latin typeface="Calibri"/>
                <a:ea typeface="ＭＳ Ｐゴシック" panose="020B0600070205080204" pitchFamily="34" charset="-128"/>
              </a:rPr>
              <a:t>Measure the airway by placing it next to the patient’s face. A properly sized airway should extend from the tip of the patient’s nose to the tip of the earlobe. It is also acceptable to measure the airway from the tip of the nose to the angle of the jaw. The diameter of the airway must be such that it can fit inside the patient’s nostril without blanching the skin of the nose.</a:t>
            </a:r>
          </a:p>
          <a:p>
            <a:pPr marL="228600" lvl="0" indent="-228600" eaLnBrk="0" fontAlgn="base" hangingPunct="0">
              <a:spcBef>
                <a:spcPct val="30000"/>
              </a:spcBef>
              <a:spcAft>
                <a:spcPct val="0"/>
              </a:spcAft>
              <a:buFontTx/>
              <a:buAutoNum type="arabicPeriod"/>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8242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startAt="2"/>
              <a:defRPr/>
            </a:pPr>
            <a:r>
              <a:rPr lang="en-US" dirty="0">
                <a:solidFill>
                  <a:prstClr val="black"/>
                </a:solidFill>
                <a:latin typeface="Calibri"/>
                <a:ea typeface="ＭＳ Ｐゴシック" charset="-128"/>
              </a:rPr>
              <a:t>Lubricate the outside of the airway well with a sterile, water-soluble lubricant. This eases the insertion and lessens the chance of trauma to the nasal mucous lining.</a:t>
            </a:r>
          </a:p>
          <a:p>
            <a:pPr marL="228600" lvl="0" indent="-228600" eaLnBrk="0" fontAlgn="base" hangingPunct="0">
              <a:spcBef>
                <a:spcPct val="30000"/>
              </a:spcBef>
              <a:spcAft>
                <a:spcPct val="0"/>
              </a:spcAft>
              <a:buFontTx/>
              <a:buAutoNum type="arabicPeriod" startAt="2"/>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70521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startAt="3"/>
            </a:pPr>
            <a:r>
              <a:rPr lang="en-US" altLang="en-US">
                <a:solidFill>
                  <a:prstClr val="black"/>
                </a:solidFill>
                <a:latin typeface="Calibri"/>
                <a:ea typeface="ＭＳ Ｐゴシック" panose="020B0600070205080204" pitchFamily="34" charset="-128"/>
              </a:rPr>
              <a:t>Insert the device in the larger or more open nostril. The bevel should be facing the septum (wall between the nostrils) or floor of the nostril. The device is inserted close to the midline, along the floor of the nostril, and straight back into the nasopharynx. If you meet resistance, rotate the device gently from side to side as you continue to insert it. If you still meet resistance, remove the airway and try the other nostril.</a:t>
            </a:r>
          </a:p>
          <a:p>
            <a:pPr marL="228600" lvl="0" indent="-228600" eaLnBrk="0" fontAlgn="base" hangingPunct="0">
              <a:spcBef>
                <a:spcPct val="30000"/>
              </a:spcBef>
              <a:spcAft>
                <a:spcPct val="0"/>
              </a:spcAft>
              <a:buFontTx/>
              <a:buAutoNum type="arabicPeriod" startAt="3"/>
            </a:pPr>
            <a:r>
              <a:rPr lang="en-US" altLang="en-US">
                <a:solidFill>
                  <a:prstClr val="black"/>
                </a:solidFill>
                <a:latin typeface="Calibri"/>
                <a:ea typeface="ＭＳ Ｐゴシック" panose="020B0600070205080204" pitchFamily="34" charset="-128"/>
              </a:rPr>
              <a:t>Check to be sure that air is flowing through the airway during inhalation and exhalation. If the patient is spontaneously breathing and no air movement is felt through the tube, remove it and attempt reinsertion in the other nostril.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5289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portion of the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12194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portion of the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05564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portion of the presentation.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148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By understanding the mechanical and physiological processes of respiration and ventilation and the various ways to assist patients with artificial ventilation, you will be able to quickly initiate and maintain an adequate airway and oxygenation in cases of emergency.</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Introduction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this lesson, students will learn special considerations of assessment and management of the airway and breathing status and techniques of oxygen administration.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0035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imperative to assess the relationship between the volume, or amount of air taken in with each breath, and the rate at which the patient is breathing when determining whether the patient’s breathing is adequate or not.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7169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To make accurate decisions about the adequacy of a patient's breathing, EMTs must understand the relationships between respiratory rate, tidal volume, and the amount of air reaching the alveoli for gas exchange.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Minute volume is determined by multiplying the respiratory rate by the tidal volume.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Only part of the tidal volume reaches the alveoli for gas exchange. The dead air space above the alveoli is approximately 150 mL.</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Assist patients with inadequate alveolar ventilation using positive pressure ventilation to correct and prevent hypoxia.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Respiratory rates greater than 40 per minute result in a decrease in tidal volume, reducing the minute volume and alveolar ventilation.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03264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dirty="0">
                <a:solidFill>
                  <a:prstClr val="black"/>
                </a:solidFill>
                <a:latin typeface="Calibri"/>
                <a:ea typeface="ＭＳ Ｐゴシック" charset="-128"/>
              </a:rPr>
              <a:t>Minute volume=Tidal volume X Respiratory rate</a:t>
            </a:r>
          </a:p>
          <a:p>
            <a:pPr lvl="0" eaLnBrk="0" fontAlgn="base" hangingPunct="0">
              <a:spcBef>
                <a:spcPct val="30000"/>
              </a:spcBef>
              <a:spcAft>
                <a:spcPct val="0"/>
              </a:spcAft>
              <a:defRPr/>
            </a:pPr>
            <a:endParaRPr lang="en-US" altLang="en-US" sz="1000" dirty="0">
              <a:solidFill>
                <a:prstClr val="black"/>
              </a:solidFill>
              <a:latin typeface="Calibri"/>
              <a:ea typeface="ＭＳ Ｐゴシック" charset="-128"/>
            </a:endParaRPr>
          </a:p>
          <a:p>
            <a:pPr lvl="0" eaLnBrk="0" fontAlgn="base" hangingPunct="0">
              <a:spcBef>
                <a:spcPct val="30000"/>
              </a:spcBef>
              <a:spcAft>
                <a:spcPct val="0"/>
              </a:spcAft>
              <a:defRPr/>
            </a:pPr>
            <a:r>
              <a:rPr lang="en-US" sz="1000" dirty="0">
                <a:solidFill>
                  <a:prstClr val="black"/>
                </a:solidFill>
                <a:latin typeface="Calibri"/>
                <a:ea typeface="ＭＳ Ｐゴシック" charset="-128"/>
              </a:rPr>
              <a:t>Both adequate and inadequate breathing depend on two specific variables, the rate at which the patient is breathing and the depth of each breath. Because minute volume deals with both depth and rate, it typically correlates with how adequately the patient is breathing. A decrease in either the tidal volume or the respiratory rate may lead to a decrease in minute volume so severe that the patient is no longer moving an adequate amount of air per minute in and out of the lungs.</a:t>
            </a:r>
          </a:p>
          <a:p>
            <a:pPr lvl="0" eaLnBrk="0" fontAlgn="base" hangingPunct="0">
              <a:spcBef>
                <a:spcPct val="30000"/>
              </a:spcBef>
              <a:spcAft>
                <a:spcPct val="0"/>
              </a:spcAft>
              <a:defRPr/>
            </a:pPr>
            <a:endParaRPr lang="en-US" altLang="en-US" sz="1000" dirty="0">
              <a:solidFill>
                <a:prstClr val="black"/>
              </a:solidFill>
              <a:latin typeface="Calibri"/>
              <a:ea typeface="ＭＳ Ｐゴシック" charset="-128"/>
            </a:endParaRPr>
          </a:p>
          <a:p>
            <a:pPr lvl="0" eaLnBrk="0" fontAlgn="base" hangingPunct="0">
              <a:spcBef>
                <a:spcPct val="30000"/>
              </a:spcBef>
              <a:spcAft>
                <a:spcPct val="0"/>
              </a:spcAft>
              <a:defRPr/>
            </a:pPr>
            <a:r>
              <a:rPr lang="en-US" sz="1000" dirty="0">
                <a:solidFill>
                  <a:prstClr val="black"/>
                </a:solidFill>
                <a:latin typeface="Calibri"/>
                <a:ea typeface="ＭＳ Ｐゴシック" charset="-128"/>
              </a:rPr>
              <a:t>It is not important for the EMT to determine the actual minute volume value; however, it is imperative to assess both respiratory rate and volume when determining whether the breathing is adequate, because a change in either of these could lead to inadequate breathing.</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dirty="0">
                <a:solidFill>
                  <a:prstClr val="black"/>
                </a:solidFill>
                <a:latin typeface="Calibri"/>
                <a:ea typeface="ＭＳ Ｐゴシック" panose="020B0600070205080204" pitchFamily="34" charset="-128"/>
              </a:rPr>
              <a:t>Teaching Tips</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Draw a simple sketch of the respiratory system on the white board and shade in the dead space to illustrate the concept.</a:t>
            </a: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Give several pairs of respiratory rate and tidal volume values and have students calculate the minute volume to illustrate the effects of changes in the values.</a:t>
            </a: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dirty="0">
                <a:solidFill>
                  <a:prstClr val="black"/>
                </a:solidFill>
                <a:latin typeface="Calibri"/>
                <a:ea typeface="ＭＳ Ｐゴシック" panose="020B0600070205080204" pitchFamily="34" charset="-128"/>
              </a:rPr>
              <a:t>Critical Thinking Discussion</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What are some things that would cause changes in tidal volume and respiratory rate?</a:t>
            </a: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dirty="0">
                <a:solidFill>
                  <a:prstClr val="black"/>
                </a:solidFill>
                <a:latin typeface="Calibri"/>
                <a:ea typeface="ＭＳ Ｐゴシック" panose="020B0600070205080204" pitchFamily="34" charset="-128"/>
              </a:rPr>
              <a:t>Discussion Question</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dirty="0">
                <a:solidFill>
                  <a:prstClr val="black"/>
                </a:solidFill>
                <a:latin typeface="Calibri"/>
                <a:ea typeface="ＭＳ Ｐゴシック" panose="020B0600070205080204" pitchFamily="34" charset="-128"/>
              </a:rPr>
              <a:t>Why does tidal volume decrease at abnormally high respiratory rates?</a:t>
            </a:r>
            <a:r>
              <a:rPr lang="en-US" altLang="en-US" sz="1000" b="1" dirty="0">
                <a:solidFill>
                  <a:prstClr val="black"/>
                </a:solidFill>
                <a:latin typeface="Calibri"/>
                <a:ea typeface="ＭＳ Ｐゴシック" panose="020B0600070205080204" pitchFamily="34" charset="-128"/>
              </a:rPr>
              <a:t> </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39825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Only the air that reaches the alveoli can be used for gas exchange (oxygenation of the blood and removal of carbon dioxide) because the trachea and bronchi do not participate in gas exchange. Because of the effect of dead air space on ventilation, small decreases in tidal volume can dramatically reduce the amount of air reaching the alveoli for gas exchange.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Alveolar ventilation = (tidal volume – dead space air) × respiratory rate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several tidal volumes and respiratory rates and have students calculate alveolar ventilation.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Illustrate the difference a modest change in tidal volume can make in minute volume based on the change in alveolar ventilation.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39790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700" dirty="0">
                <a:solidFill>
                  <a:prstClr val="black"/>
                </a:solidFill>
                <a:latin typeface="Calibri"/>
                <a:ea typeface="ＭＳ Ｐゴシック" charset="-128"/>
              </a:rPr>
              <a:t>Look - Inspection includes the following:</a:t>
            </a:r>
          </a:p>
          <a:p>
            <a:pPr marL="685800" lvl="1" indent="-228600" eaLnBrk="0" fontAlgn="base" hangingPunct="0">
              <a:spcBef>
                <a:spcPct val="30000"/>
              </a:spcBef>
              <a:spcAft>
                <a:spcPct val="0"/>
              </a:spcAft>
              <a:buFont typeface="+mj-lt"/>
              <a:buAutoNum type="arabicPeriod"/>
              <a:defRPr/>
            </a:pPr>
            <a:r>
              <a:rPr lang="en-US" altLang="en-US" sz="700" dirty="0">
                <a:solidFill>
                  <a:prstClr val="black"/>
                </a:solidFill>
                <a:latin typeface="Calibri"/>
                <a:ea typeface="ＭＳ Ｐゴシック" panose="020B0600070205080204" pitchFamily="34" charset="-128"/>
              </a:rPr>
              <a:t>Inspect the chest. Observe for adequate expansion by watching the chest wall rise and fall. Look for retractions, or pulling inward, of the intercostal muscles of the chest as well as excessive use of the neck muscles during inspiration. In the unresponsive patient, you should place your ear near the patient’s mouth or nose while looking at the chest. You can simultaneously look, listen, and feel for air movement.</a:t>
            </a:r>
          </a:p>
          <a:p>
            <a:pPr marL="685800" lvl="1" indent="-228600" eaLnBrk="0" fontAlgn="base" hangingPunct="0">
              <a:spcBef>
                <a:spcPct val="30000"/>
              </a:spcBef>
              <a:spcAft>
                <a:spcPct val="0"/>
              </a:spcAft>
              <a:buFont typeface="+mj-lt"/>
              <a:buAutoNum type="arabicPeriod"/>
              <a:defRPr/>
            </a:pPr>
            <a:r>
              <a:rPr lang="en-US" altLang="en-US" sz="700" dirty="0">
                <a:solidFill>
                  <a:prstClr val="black"/>
                </a:solidFill>
                <a:latin typeface="Calibri"/>
                <a:ea typeface="ＭＳ Ｐゴシック" panose="020B0600070205080204" pitchFamily="34" charset="-128"/>
              </a:rPr>
              <a:t>Observe the patient’s general appearance. Does he appear to be anxious, uncomfortable, or in distress? Is the patient lying down or sitting erect? (Typically, a patient who has difficulty in breathing is sitting up, leaning forward.) Does it appear that the patient is straining to breathe? Look for use or straining of the large muscle in the neck.</a:t>
            </a:r>
          </a:p>
          <a:p>
            <a:pPr marL="685800" lvl="1" indent="-228600" eaLnBrk="0" fontAlgn="base" hangingPunct="0">
              <a:spcBef>
                <a:spcPct val="30000"/>
              </a:spcBef>
              <a:spcAft>
                <a:spcPct val="0"/>
              </a:spcAft>
              <a:buFont typeface="+mj-lt"/>
              <a:buAutoNum type="arabicPeriod"/>
              <a:defRPr/>
            </a:pPr>
            <a:r>
              <a:rPr lang="en-US" altLang="en-US" sz="700" dirty="0">
                <a:solidFill>
                  <a:prstClr val="black"/>
                </a:solidFill>
                <a:latin typeface="Calibri"/>
                <a:ea typeface="ＭＳ Ｐゴシック" panose="020B0600070205080204" pitchFamily="34" charset="-128"/>
              </a:rPr>
              <a:t>Decide whether the breathing pattern is regular or irregular.</a:t>
            </a:r>
          </a:p>
          <a:p>
            <a:pPr marL="685800" lvl="1" indent="-228600" eaLnBrk="0" fontAlgn="base" hangingPunct="0">
              <a:spcBef>
                <a:spcPct val="30000"/>
              </a:spcBef>
              <a:spcAft>
                <a:spcPct val="0"/>
              </a:spcAft>
              <a:buFont typeface="+mj-lt"/>
              <a:buAutoNum type="arabicPeriod"/>
              <a:defRPr/>
            </a:pPr>
            <a:r>
              <a:rPr lang="en-US" altLang="en-US" sz="700" dirty="0">
                <a:solidFill>
                  <a:prstClr val="black"/>
                </a:solidFill>
                <a:latin typeface="Calibri"/>
                <a:ea typeface="ＭＳ Ｐゴシック" panose="020B0600070205080204" pitchFamily="34" charset="-128"/>
              </a:rPr>
              <a:t>Look at the nostrils to see if they open wide during inhalation. Such flaring indicates difficulty in breathing.</a:t>
            </a:r>
          </a:p>
          <a:p>
            <a:pPr marL="171450" lvl="0" indent="-171450" eaLnBrk="0" fontAlgn="base" hangingPunct="0">
              <a:spcBef>
                <a:spcPct val="30000"/>
              </a:spcBef>
              <a:spcAft>
                <a:spcPct val="0"/>
              </a:spcAft>
              <a:buFont typeface="Arial" panose="020B0604020202020204" pitchFamily="34" charset="0"/>
              <a:buChar char="•"/>
              <a:defRPr/>
            </a:pPr>
            <a:r>
              <a:rPr lang="en-US" altLang="en-US" sz="700" dirty="0">
                <a:solidFill>
                  <a:prstClr val="black"/>
                </a:solidFill>
                <a:latin typeface="Calibri"/>
                <a:ea typeface="ＭＳ Ｐゴシック" panose="020B0600070205080204" pitchFamily="34" charset="-128"/>
              </a:rPr>
              <a:t>Listen - How does the patient speak to you? Does he speak only a few words at a time, and then must catch his breath? If the patient has an altered mental status or is unresponsive, place your ear next to the patient’s nose and mouth and listen and feel for air escaping during exhalation. The sound or movement of air will indicate that the patient is breathing. If you do not hear an adequate volume of air being exhaled with each breath, the tidal volume is inadequate. If the tidal volume is inadequate, you must ventilate the patient.</a:t>
            </a:r>
          </a:p>
          <a:p>
            <a:pPr marL="171450" lvl="0" indent="-171450" eaLnBrk="0" fontAlgn="base" hangingPunct="0">
              <a:spcBef>
                <a:spcPct val="30000"/>
              </a:spcBef>
              <a:spcAft>
                <a:spcPct val="0"/>
              </a:spcAft>
              <a:buFont typeface="Arial" panose="020B0604020202020204" pitchFamily="34" charset="0"/>
              <a:buChar char="•"/>
              <a:defRPr/>
            </a:pPr>
            <a:r>
              <a:rPr lang="en-US" altLang="en-US" sz="700" dirty="0">
                <a:solidFill>
                  <a:prstClr val="black"/>
                </a:solidFill>
                <a:latin typeface="Calibri"/>
                <a:ea typeface="ＭＳ Ｐゴシック" panose="020B0600070205080204" pitchFamily="34" charset="-128"/>
              </a:rPr>
              <a:t>Feel - With your ear next to the patient’s nose and mouth, feel the volume of air escaping during exhalation. Feeling the air against your ear and cheek will provide you with a sense of the volume that the patient is breathing. If you do not feel an adequate volume of air being exhaled with each breath, the tidal volume is inadequate.</a:t>
            </a:r>
          </a:p>
          <a:p>
            <a:pPr marL="171450" lvl="0" indent="-171450" eaLnBrk="0" fontAlgn="base" hangingPunct="0">
              <a:spcBef>
                <a:spcPct val="30000"/>
              </a:spcBef>
              <a:spcAft>
                <a:spcPct val="0"/>
              </a:spcAft>
              <a:buFont typeface="Arial" panose="020B0604020202020204" pitchFamily="34" charset="0"/>
              <a:buChar char="•"/>
              <a:defRPr/>
            </a:pPr>
            <a:r>
              <a:rPr lang="en-US" altLang="en-US" sz="700" dirty="0">
                <a:solidFill>
                  <a:prstClr val="black"/>
                </a:solidFill>
                <a:latin typeface="Calibri"/>
                <a:ea typeface="ＭＳ Ｐゴシック" panose="020B0600070205080204" pitchFamily="34" charset="-128"/>
              </a:rPr>
              <a:t>Auscultate - Place your stethoscope at the second intercostal space, about 2 inches below the clavicle, at the midclavicular line. You can also auscultate at the fourth or fifth intercostal space on the anterior or </a:t>
            </a:r>
            <a:r>
              <a:rPr lang="en-US" altLang="en-US" sz="700" dirty="0" err="1">
                <a:solidFill>
                  <a:prstClr val="black"/>
                </a:solidFill>
                <a:latin typeface="Calibri"/>
                <a:ea typeface="ＭＳ Ｐゴシック" panose="020B0600070205080204" pitchFamily="34" charset="-128"/>
              </a:rPr>
              <a:t>midaxillary</a:t>
            </a:r>
            <a:r>
              <a:rPr lang="en-US" altLang="en-US" sz="700" dirty="0">
                <a:solidFill>
                  <a:prstClr val="black"/>
                </a:solidFill>
                <a:latin typeface="Calibri"/>
                <a:ea typeface="ＭＳ Ｐゴシック" panose="020B0600070205080204" pitchFamily="34" charset="-128"/>
              </a:rPr>
              <a:t> line, or at the fifth intercostal space next to the sternum on the anterior chest. Listen to one full inhalation and exhalation and determine whether the breath sounds are present and equal bilaterally (on both sides). An adequate volume of air being inspired produces full breath sounds that are equal on both sides. Breath sounds that are diminished or absent indicate inadequate breathing.</a:t>
            </a:r>
          </a:p>
          <a:p>
            <a:pPr marL="171450" lvl="0" indent="-171450" eaLnBrk="0" fontAlgn="base" hangingPunct="0">
              <a:spcBef>
                <a:spcPct val="30000"/>
              </a:spcBef>
              <a:spcAft>
                <a:spcPct val="0"/>
              </a:spcAft>
              <a:buFont typeface="Arial" panose="020B0604020202020204" pitchFamily="34" charset="0"/>
              <a:buChar char="•"/>
              <a:defRPr/>
            </a:pP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b="1" dirty="0">
                <a:solidFill>
                  <a:prstClr val="black"/>
                </a:solidFill>
                <a:latin typeface="Calibri"/>
                <a:ea typeface="ＭＳ Ｐゴシック" panose="020B0600070205080204" pitchFamily="34" charset="-128"/>
              </a:rPr>
              <a:t>Points to Emphasize</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The basics of breathing assessment are look, listen, and feel.</a:t>
            </a: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Look for chest rise and fall to assess tidal volume. Use of accessory muscles indicates difficulty in moving air.</a:t>
            </a: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Listen to the patient speak and for the movement of air.</a:t>
            </a: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Auscultation is listening with a stethoscope. Listen to one full inhalation and exhalation for air movement, equality of breath sounds, and any abnormal sounds. </a:t>
            </a: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Check the rate, rhythm, and quality of breathing.</a:t>
            </a:r>
          </a:p>
          <a:p>
            <a:pPr lvl="0" eaLnBrk="0" fontAlgn="base" hangingPunct="0">
              <a:spcBef>
                <a:spcPct val="30000"/>
              </a:spcBef>
              <a:spcAft>
                <a:spcPct val="0"/>
              </a:spcAft>
              <a:defRPr/>
            </a:pP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b="1" dirty="0">
                <a:solidFill>
                  <a:prstClr val="black"/>
                </a:solidFill>
                <a:latin typeface="Calibri"/>
                <a:ea typeface="ＭＳ Ｐゴシック" panose="020B0600070205080204" pitchFamily="34" charset="-128"/>
              </a:rPr>
              <a:t>Teaching Tips</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Explain to students that they will more readily recognize what is abnormal if they take every opportunity to observe what is normal, in terms of respiration.</a:t>
            </a:r>
          </a:p>
          <a:p>
            <a:pPr lvl="0" eaLnBrk="0" fontAlgn="base" hangingPunct="0">
              <a:spcBef>
                <a:spcPct val="30000"/>
              </a:spcBef>
              <a:spcAft>
                <a:spcPct val="0"/>
              </a:spcAft>
              <a:defRPr/>
            </a:pPr>
            <a:r>
              <a:rPr lang="en-US" altLang="en-US" sz="700" b="1" dirty="0">
                <a:solidFill>
                  <a:prstClr val="black"/>
                </a:solidFill>
                <a:latin typeface="Calibri"/>
                <a:ea typeface="ＭＳ Ｐゴシック" panose="020B0600070205080204" pitchFamily="34" charset="-128"/>
              </a:rPr>
              <a:t> </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b="1" dirty="0">
                <a:solidFill>
                  <a:prstClr val="black"/>
                </a:solidFill>
                <a:latin typeface="Calibri"/>
                <a:ea typeface="ＭＳ Ｐゴシック" panose="020B0600070205080204" pitchFamily="34" charset="-128"/>
              </a:rPr>
              <a:t>Class Activity</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700" dirty="0">
                <a:solidFill>
                  <a:prstClr val="black"/>
                </a:solidFill>
                <a:latin typeface="Calibri"/>
                <a:ea typeface="ＭＳ Ｐゴシック" panose="020B0600070205080204" pitchFamily="34" charset="-128"/>
              </a:rPr>
              <a:t>Provide pairs of students with stethoscopes and have them practice listening for one full inspiration and expiration for the presence of breath sounds.</a:t>
            </a:r>
          </a:p>
          <a:p>
            <a:pPr lvl="0" eaLnBrk="0" fontAlgn="base" hangingPunct="0">
              <a:spcBef>
                <a:spcPct val="30000"/>
              </a:spcBef>
              <a:spcAft>
                <a:spcPct val="0"/>
              </a:spcAft>
              <a:defRPr/>
            </a:pP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7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37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Place your stethoscope at the second intercostal space, about 2 inches below the clavicle, at the midclavicular line. You can also auscultate at the fourth or fifth intercostal space on the anterior or midaxillary line, or at the fifth intercostal space next to the sternum on the anterior chest.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40757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Rate - The respiratory rate falls within a range of 8–24 respirations per minute for an adult, 12–20 per minute for an adolescent, 15–30 per minute for a school-aged child (6–10 years of age), 20–30 per minute for an infant from 6 months–preschooler (3–5 years of age), 25–40 per minute for an infant 30 days–5 months of age, and 30–60 per minute for newborn–30 days (Table 10-4). Elderly adults have resting respiratory rates of approximately 20 per minute. If the respiratory rates are too low, even though the tidal volume may be adequate, the patient will not move enough air into the lungs and alveoli to meet the oxygen demands of the cells of the body.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Rhythm - The pattern is regular. Each breath is of about the same volume and comes at a regular interval. However, it is normal for a patient to sigh, which alters the pattern and makes it slightly irregular.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Quality - The breath sounds are equal and full bilaterally, indicating good expansion of each lung. The chest rises and falls adequately and equally with each breath. No excessive accessory muscle use is seen with inhalation and exhalation. It is normal for infants and children to use the abdominal muscles more than adults do in breathing; therefore, expect greater movement of the abdomen with these patients.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Depth (tidal volume) - The chest will rise fully with each inhalation. The volume of air felt and heard by placing your ear next to the patient’s mouth and nose will be full and adequate with each breath.</a:t>
            </a:r>
          </a:p>
          <a:p>
            <a:pPr marL="171450" lvl="0" indent="-171450" eaLnBrk="0" fontAlgn="base" hangingPunct="0">
              <a:spcBef>
                <a:spcPct val="30000"/>
              </a:spcBef>
              <a:spcAft>
                <a:spcPct val="0"/>
              </a:spcAft>
              <a:buFont typeface="Arial" panose="020B0604020202020204" pitchFamily="34" charset="0"/>
              <a:buChar char="•"/>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6736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 whose breathing is adequate exhibits these characteristics.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49864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Common Causes of Respiratory Arrest:</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Stroke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Myocardial infarction (heart attack)</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Drug overdose, especially opiates and other CNS depressants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Toxic inhalation (e.g., carbon monoxide poisoning)</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Electrocution and lightning strike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Suffocation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Traumatic injuries to the head, spine, chest, or abdomen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Infection to the epiglottis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Airway obstruction by a foreign body</a:t>
            </a:r>
          </a:p>
          <a:p>
            <a:pPr marL="171450" lvl="0" indent="-171450" eaLnBrk="0" fontAlgn="base" hangingPunct="0">
              <a:spcBef>
                <a:spcPct val="30000"/>
              </a:spcBef>
              <a:spcAft>
                <a:spcPct val="0"/>
              </a:spcAft>
              <a:buFont typeface="Arial" panose="020B0604020202020204" pitchFamily="34" charset="0"/>
              <a:buChar char="•"/>
              <a:defRPr/>
            </a:pPr>
            <a:endParaRPr lang="en-US" sz="1000">
              <a:solidFill>
                <a:prstClr val="black"/>
              </a:solidFill>
              <a:latin typeface="Calibri"/>
              <a:ea typeface="ＭＳ Ｐゴシック"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A type of respiratory pattern that is completely inadequate and may be seen in witnessed cardiac arrest or in some other conditions is called agonal breathing or agonal respirations. Agonal respirations are gasping-type </a:t>
            </a:r>
          </a:p>
          <a:p>
            <a:pPr lvl="0" eaLnBrk="0" fontAlgn="base" hangingPunct="0">
              <a:spcBef>
                <a:spcPct val="30000"/>
              </a:spcBef>
              <a:spcAft>
                <a:spcPct val="0"/>
              </a:spcAft>
              <a:defRPr/>
            </a:pPr>
            <a:r>
              <a:rPr lang="en-US" sz="1000">
                <a:solidFill>
                  <a:prstClr val="black"/>
                </a:solidFill>
                <a:latin typeface="Calibri"/>
                <a:ea typeface="ＭＳ Ｐゴシック" charset="-128"/>
              </a:rPr>
              <a:t>breaths. If seen in the cardiac arrest patient, they usually appear soon after the person goes into cardiac </a:t>
            </a:r>
          </a:p>
          <a:p>
            <a:pPr lvl="0" eaLnBrk="0" fontAlgn="base" hangingPunct="0">
              <a:spcBef>
                <a:spcPct val="30000"/>
              </a:spcBef>
              <a:spcAft>
                <a:spcPct val="0"/>
              </a:spcAft>
              <a:defRPr/>
            </a:pPr>
            <a:r>
              <a:rPr lang="en-US" sz="1000">
                <a:solidFill>
                  <a:prstClr val="black"/>
                </a:solidFill>
                <a:latin typeface="Calibri"/>
                <a:ea typeface="ＭＳ Ｐゴシック" charset="-128"/>
              </a:rPr>
              <a:t>arrest. These are totally ineffective respirations. A patient with agonal respirations must be provided positive pressure ventilation.</a:t>
            </a:r>
          </a:p>
          <a:p>
            <a:pPr marL="171450" lvl="0" indent="-171450" eaLnBrk="0" fontAlgn="base" hangingPunct="0">
              <a:spcBef>
                <a:spcPct val="30000"/>
              </a:spcBef>
              <a:spcAft>
                <a:spcPct val="0"/>
              </a:spcAft>
              <a:buFont typeface="Arial" panose="020B0604020202020204" pitchFamily="34" charset="0"/>
              <a:buChar char="•"/>
              <a:defRPr/>
            </a:pPr>
            <a:endParaRPr lang="en-US" altLang="en-US" sz="10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Discussion Questions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are signs of inadequate breathing?</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are causes of inadequate breathing and respiratory arrest?</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Critical Thinking Discussion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In what circumstances could a patient with a normal respiratory rate and tidal volume be hypoxic?</a:t>
            </a: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99333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Rate- The respiratory rate is either too fast or too slow, outside the normal rate ranges that were listed under “Adequate Breathing.” </a:t>
            </a:r>
            <a:r>
              <a:rPr lang="en-US" sz="1100" dirty="0">
                <a:solidFill>
                  <a:prstClr val="black"/>
                </a:solidFill>
                <a:latin typeface="Calibri"/>
                <a:ea typeface="ＭＳ Ｐゴシック" charset="-128"/>
              </a:rPr>
              <a:t>Bradypnea is an abnormally slow breathing rate and an ominous sign of inadequate breathing and oxygenation in infants and children.</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Rhythm- An irregular breathing pattern may indicate a severe brain injury or medical illness. Most irregular breathing patterns also produce an inadequate rate, depth, and quality.</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Quality- Breath sounds that are decreased or absent indicate an inadequate volume of air moving in and out of the lungs with each breath. If the chest wall is not rising and falling adequately with each breath, or if the sides of the chest rise and fall unequally, the breathing is inadequate.</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Depth- The depth of breathing (tidal volume) is shallow and inadequate. The chest wall movement is minimal and does not rise adequately with inhalation. This is referred to as shallow breathing. Shallow breathing implies an inadequate tidal volume and requires assisted ventilation.</a:t>
            </a:r>
          </a:p>
          <a:p>
            <a:pPr marL="171450" lvl="0" indent="-171450" eaLnBrk="0" fontAlgn="base" hangingPunct="0">
              <a:spcBef>
                <a:spcPct val="30000"/>
              </a:spcBef>
              <a:spcAft>
                <a:spcPct val="0"/>
              </a:spcAft>
              <a:buFont typeface="Arial" panose="020B0604020202020204" pitchFamily="34" charset="0"/>
              <a:buChar char="•"/>
              <a:defRPr/>
            </a:pPr>
            <a:r>
              <a:rPr lang="en-US" altLang="en-US" sz="1100" dirty="0">
                <a:solidFill>
                  <a:prstClr val="black"/>
                </a:solidFill>
                <a:latin typeface="Calibri"/>
                <a:ea typeface="ＭＳ Ｐゴシック" panose="020B0600070205080204" pitchFamily="34" charset="-128"/>
              </a:rPr>
              <a:t>Any of these signs, a breathing rate that is too low or too high, a shallow depth, a poor quality, or an inadequate tidal volume, is by itself a reason to artificially ventilate a patient without delay.</a:t>
            </a:r>
          </a:p>
          <a:p>
            <a:pPr lvl="0" eaLnBrk="0" fontAlgn="base" hangingPunct="0">
              <a:spcBef>
                <a:spcPct val="30000"/>
              </a:spcBef>
              <a:spcAft>
                <a:spcPct val="0"/>
              </a:spcAft>
              <a:defRPr/>
            </a:pPr>
            <a:endParaRPr lang="en-US" altLang="en-US" sz="11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Critical Thinking Discussion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In what circumstances could a patient with a normal respiratory rate and tidal volume be hypoxic?</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450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Pulmonary ventilation, or simply ventilation or breathing, is the mechanical process of moving air in and out of the lungs. It is related to minute ventilation and alveolar ventilation, which will be discussed later.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External respiration is the gas exchange process that occurs between the alveoli and the surrounding pulmonary capillaries. External respiration, also referred to as alveoli/capillary gas exchange, serves to oxygenate the blood and eliminate carbon dioxide in the lungs.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Internal respiration is the gas exchange process that occurs between the cells and the systemic capillaries. Internal respiration, also known as cell/capillary gas exchange, is responsible for delivering oxygen to the cells and removing carbon dioxide from the cell.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Cellular respiration and metabolism</a:t>
            </a:r>
            <a:r>
              <a:rPr lang="en-US" altLang="en-US" i="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also known as aerobic metabolism, occurs in the cell. The process breaks down glucose in the presence of oxygen, produces high amounts of energy in the form of ATP, and releases carbon dioxide and water as a by-product.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31239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78542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Not all the signs of inadequate breathing are present at the same time. Any of these signs, a breathing rate that is too low or too high, a shallow depth, a poor quality, or an inadequate tidal volume, is by itself a reason to artificially ventilate a patient without delay.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94977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Note how the rate, rhythm, quality, and depth differ from those of adequate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59490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To have adequate breathing, the rate of respiration and the tidal volume must both be within adequate limits. If either is inadequate, the patient must be provided with positive pressure ventilation (PPV), which is artificial ventilation. This requires you to pay close attention to the chest wall activity during the assessment. If the chest wall is moving minimally, and very little air movement is heard or felt, you must immediately intervene and provide positive pressure ventilation to the patient.</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Adequate respiratory rate + Adequate tidal volume with each breath = Adequate breathing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Inadequate respiratory rate + Adequate tidal volume = Inadequate breathing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Adequate respiratory rate + Inadequate tidal volume = Inadequate breathing</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Given a variety of scenarios, have the class determine the need for supplemental oxygen versus patient ventilation.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85444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Two adequate components must be present to have adequate breathing.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Only one inadequate component needs to be present to have inadequate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67232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differences may affect other body systems or require other management techniques.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42021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t>Air movement- In normal spontaneous ventilation, the negative pressure created by increasing the size of the thorax draws air into the lungs. Positive pressure ventilation is just that—you are delivering ventilation through positive pressure. You are forcing air into the lungs regardless of the pressure changes in the thorax. With the application of positive pressure ventilation, the patient does not have to rely on his own ability to produce negative pressure.</a:t>
            </a:r>
          </a:p>
          <a:p>
            <a:pPr marL="171450" indent="-171450">
              <a:buFont typeface="Arial" panose="020B0604020202020204" pitchFamily="34" charset="0"/>
              <a:buChar char="•"/>
              <a:defRPr/>
            </a:pPr>
            <a:r>
              <a:rPr lang="en-US" dirty="0" smtClean="0"/>
              <a:t>Airway wall pressure- Airway wall pressure is not affected during normal ventilation. During positive pressure ventilation, the airway walls are pushed outward creating a larger space. This requires higher volumes to fill the larger space and ventilate the patient effectively.</a:t>
            </a:r>
          </a:p>
          <a:p>
            <a:pPr marL="171450" indent="-171450">
              <a:buFont typeface="Arial" panose="020B0604020202020204" pitchFamily="34" charset="0"/>
              <a:buChar char="•"/>
              <a:defRPr/>
            </a:pPr>
            <a:r>
              <a:rPr lang="en-US" dirty="0" smtClean="0"/>
              <a:t>Esophageal opening pressure- The esophagus is a soft, flexible structure. During normal ventilation, the esophagus remains collapsed and no air moves into it. Positive pressure ventilation can overcome the esophageal opening pressure, allowing air to enter the esophagus and filling the stomach with air during ventilation. This leads to gastric distention and the possibility of regurgitation.</a:t>
            </a:r>
          </a:p>
          <a:p>
            <a:pPr marL="171450" indent="-171450">
              <a:buFont typeface="Arial" panose="020B0604020202020204" pitchFamily="34" charset="0"/>
              <a:buChar char="•"/>
              <a:defRPr/>
            </a:pPr>
            <a:r>
              <a:rPr lang="en-US" dirty="0" smtClean="0"/>
              <a:t>Cardiac output- Normal spontaneous ventilation does not adversely affect the cardiac output or blood pressure. The negative pressure generated in the thorax prior to inhalation acts like a vacuum and sucks the venous blood into the inferior vena cava from the body below the level of the diaphragm. This provides an adequate amount of venous blood volume to the right side of the heart. Preload is dependent on the venous volume and amount of blood ejected from the right ventricle. An adequate preload contributes to an adequate stroke volume, cardiac output, and blood pressure. During positive pressure ventilation, the thorax becomes positive during the inhalation phase as air is forced into the lungs. With the loss of the negative pressure generated during normal ventilation, the vacuum effect is diminished and the venous return decreases. This then decreases the preload, which reduces the stroke volume, cardiac output, blood pressure, and perfusion.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85038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Methods of Artificial Ventilation: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Mouth to mask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Bag-valve mask (BVM) operated by two people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Flow-restricted, oxygen-powered ventilation device (manually triggered ventilation device)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Bag-valve mask (BVM) operated by one person</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221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As with any technique in which there is a risk of coming into contact with body fluids, it is necessary to take Standard Precautions when performing artificial ventilation.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risks of coming into contact with secretions, blood, or vomitus while ventilating are relatively high; therefore, the EMT must, at minimum, use gloves and eyewear.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If large amounts of blood or secretions are present, use a face mask.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If tuberculosis is suspected, use a HEPA or N-95 respirator during the entire patient contact.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91042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Indications of Adequate Ventilation:</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The rate of ventilation is sufficient.</a:t>
            </a:r>
          </a:p>
          <a:p>
            <a:pPr marL="628650" lvl="1" indent="-171450" eaLnBrk="0" fontAlgn="base" hangingPunct="0">
              <a:spcBef>
                <a:spcPct val="30000"/>
              </a:spcBef>
              <a:spcAft>
                <a:spcPct val="0"/>
              </a:spcAft>
              <a:buFont typeface="Wingdings" panose="05000000000000000000" pitchFamily="2" charset="2"/>
              <a:buChar char="Ø"/>
              <a:defRPr/>
            </a:pPr>
            <a:r>
              <a:rPr lang="en-US" altLang="en-US" dirty="0">
                <a:solidFill>
                  <a:prstClr val="black"/>
                </a:solidFill>
                <a:latin typeface="Calibri"/>
                <a:ea typeface="ＭＳ Ｐゴシック" panose="020B0600070205080204" pitchFamily="34" charset="-128"/>
              </a:rPr>
              <a:t>Newborns- 40 to 60 times per minute </a:t>
            </a:r>
            <a:r>
              <a:rPr lang="en-US" altLang="en-US" dirty="0">
                <a:solidFill>
                  <a:prstClr val="black"/>
                </a:solidFill>
                <a:latin typeface="Verdana" panose="020B0604030504040204" pitchFamily="34" charset="0"/>
                <a:ea typeface="ＭＳ Ｐゴシック" charset="-128"/>
              </a:rPr>
              <a:t>with a pulse</a:t>
            </a:r>
            <a:endParaRPr lang="en-US" altLang="en-US"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Wingdings" panose="05000000000000000000" pitchFamily="2" charset="2"/>
              <a:buChar char="Ø"/>
              <a:defRPr/>
            </a:pPr>
            <a:r>
              <a:rPr lang="en-US" altLang="en-US" dirty="0">
                <a:solidFill>
                  <a:prstClr val="black"/>
                </a:solidFill>
                <a:latin typeface="Calibri"/>
                <a:ea typeface="ＭＳ Ｐゴシック" panose="020B0600070205080204" pitchFamily="34" charset="-128"/>
              </a:rPr>
              <a:t>Infants and children- 12 to 20 times per minute, or once every 3 to 5 seconds </a:t>
            </a:r>
            <a:r>
              <a:rPr lang="en-US" altLang="en-US" dirty="0">
                <a:solidFill>
                  <a:prstClr val="black"/>
                </a:solidFill>
                <a:latin typeface="Verdana" panose="020B0604030504040204" pitchFamily="34" charset="0"/>
                <a:ea typeface="ＭＳ Ｐゴシック" charset="-128"/>
              </a:rPr>
              <a:t>with a pulse</a:t>
            </a:r>
            <a:endParaRPr lang="en-US" altLang="en-US"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Wingdings" panose="05000000000000000000" pitchFamily="2" charset="2"/>
              <a:buChar char="Ø"/>
              <a:defRPr/>
            </a:pPr>
            <a:r>
              <a:rPr lang="en-US" altLang="en-US" dirty="0">
                <a:solidFill>
                  <a:prstClr val="black"/>
                </a:solidFill>
                <a:latin typeface="Calibri"/>
                <a:ea typeface="ＭＳ Ｐゴシック" panose="020B0600070205080204" pitchFamily="34" charset="-128"/>
              </a:rPr>
              <a:t>Adults- 10 to 12 times per minute, or once every 5 seconds </a:t>
            </a:r>
            <a:r>
              <a:rPr lang="en-US" altLang="en-US" dirty="0">
                <a:solidFill>
                  <a:prstClr val="black"/>
                </a:solidFill>
                <a:latin typeface="Verdana" panose="020B0604030504040204" pitchFamily="34" charset="0"/>
                <a:ea typeface="ＭＳ Ｐゴシック" charset="-128"/>
              </a:rPr>
              <a:t>with a pulse</a:t>
            </a:r>
          </a:p>
          <a:p>
            <a:pPr marL="628650" lvl="1" indent="-171450" eaLnBrk="0" fontAlgn="base" hangingPunct="0">
              <a:spcBef>
                <a:spcPct val="30000"/>
              </a:spcBef>
              <a:spcAft>
                <a:spcPct val="0"/>
              </a:spcAft>
              <a:buFont typeface="Wingdings" panose="05000000000000000000" pitchFamily="2" charset="2"/>
              <a:buChar char="Ø"/>
              <a:defRPr/>
            </a:pPr>
            <a:r>
              <a:rPr lang="en-US" altLang="en-US" dirty="0">
                <a:solidFill>
                  <a:prstClr val="black"/>
                </a:solidFill>
                <a:latin typeface="Verdana" panose="020B0604030504040204" pitchFamily="34" charset="0"/>
                <a:ea typeface="ＭＳ Ｐゴシック" panose="020B0600070205080204" pitchFamily="34" charset="-128"/>
              </a:rPr>
              <a:t>If no pulse ventilations are performed in conjunction with chest compressions at a ratio of 30 compressions to 2 ventilations in adults, children, and infants excluding newborns.</a:t>
            </a:r>
          </a:p>
          <a:p>
            <a:pPr marL="628650" lvl="1" indent="-171450" eaLnBrk="0" fontAlgn="base" hangingPunct="0">
              <a:spcBef>
                <a:spcPct val="30000"/>
              </a:spcBef>
              <a:spcAft>
                <a:spcPct val="0"/>
              </a:spcAft>
              <a:buFont typeface="Wingdings" panose="05000000000000000000" pitchFamily="2" charset="2"/>
              <a:buChar char="Ø"/>
              <a:defRPr/>
            </a:pPr>
            <a:r>
              <a:rPr lang="en-US" altLang="en-US" dirty="0">
                <a:solidFill>
                  <a:prstClr val="black"/>
                </a:solidFill>
                <a:latin typeface="Calibri"/>
                <a:ea typeface="ＭＳ Ｐゴシック" panose="020B0600070205080204" pitchFamily="34" charset="-128"/>
              </a:rPr>
              <a:t>In the newborn with no pulse, the ratio of chest compressions to ventilations is 3:1 or 90 compressions to 30 ventilations.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The tidal volume must be consistent; it must also be sufficient to cause the chest to rise during each ventilation. Inspect the chest with each ventilation to ensure adequate rise.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smtClean="0">
                <a:solidFill>
                  <a:prstClr val="black"/>
                </a:solidFill>
                <a:latin typeface="Calibri"/>
                <a:ea typeface="ＭＳ Ｐゴシック" charset="-128"/>
              </a:rPr>
              <a:t>patient’s </a:t>
            </a:r>
            <a:r>
              <a:rPr lang="en-US" dirty="0">
                <a:solidFill>
                  <a:prstClr val="black"/>
                </a:solidFill>
                <a:latin typeface="Calibri"/>
                <a:ea typeface="ＭＳ Ｐゴシック" charset="-128"/>
              </a:rPr>
              <a:t>heart rate returns to normal.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Color improves. The pale, gray, or cyanotic color begins to lessen and disappear.</a:t>
            </a: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a:p>
            <a:pPr lvl="1"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27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1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slide" Target="slide211.xml"/><Relationship Id="rId1" Type="http://schemas.openxmlformats.org/officeDocument/2006/relationships/slideLayout" Target="../slideLayouts/slideLayout3.xml"/><Relationship Id="rId5" Type="http://schemas.openxmlformats.org/officeDocument/2006/relationships/slide" Target="slide213.xml"/><Relationship Id="rId4" Type="http://schemas.openxmlformats.org/officeDocument/2006/relationships/slide" Target="slide21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57.wm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slide" Target="slide2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mlDrawing" Target="../drawings/vmlDrawing3.vml"/><Relationship Id="rId1" Type="http://schemas.openxmlformats.org/officeDocument/2006/relationships/themeOverride" Target="../theme/themeOverride1.xml"/><Relationship Id="rId6" Type="http://schemas.openxmlformats.org/officeDocument/2006/relationships/image" Target="../media/image59.wmf"/><Relationship Id="rId5" Type="http://schemas.openxmlformats.org/officeDocument/2006/relationships/oleObject" Target="../embeddings/oleObject3.bin"/><Relationship Id="rId4" Type="http://schemas.openxmlformats.org/officeDocument/2006/relationships/notesSlide" Target="../notesSlides/notesSlide16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2" Type="http://schemas.openxmlformats.org/officeDocument/2006/relationships/slide" Target="slide180.xml"/><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slide" Target="slide179.xml"/><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78720" y="2285999"/>
            <a:ext cx="3657600" cy="739083"/>
          </a:xfrm>
        </p:spPr>
        <p:txBody>
          <a:bodyPr/>
          <a:lstStyle/>
          <a:p>
            <a:pPr lvl="0" algn="ctr"/>
            <a:r>
              <a:rPr lang="en-US" b="1" dirty="0" smtClean="0">
                <a:latin typeface="+mn-lt"/>
              </a:rPr>
              <a:t>Chapter 10</a:t>
            </a:r>
            <a:endParaRPr lang="en-US" b="1" dirty="0">
              <a:latin typeface="+mn-lt"/>
            </a:endParaRPr>
          </a:p>
        </p:txBody>
      </p:sp>
      <p:sp>
        <p:nvSpPr>
          <p:cNvPr id="5" name="Text Placeholder 4"/>
          <p:cNvSpPr>
            <a:spLocks noGrp="1"/>
          </p:cNvSpPr>
          <p:nvPr>
            <p:ph type="body" idx="3"/>
          </p:nvPr>
        </p:nvSpPr>
        <p:spPr>
          <a:xfrm>
            <a:off x="4978720" y="3114461"/>
            <a:ext cx="3657600" cy="1113646"/>
          </a:xfrm>
        </p:spPr>
        <p:txBody>
          <a:bodyPr/>
          <a:lstStyle/>
          <a:p>
            <a:pPr algn="ctr">
              <a:spcBef>
                <a:spcPct val="0"/>
              </a:spcBef>
              <a:buClrTx/>
            </a:pPr>
            <a:r>
              <a:rPr lang="en-US" altLang="en-US" dirty="0">
                <a:latin typeface="+mn-lt"/>
              </a:rPr>
              <a:t>Part </a:t>
            </a:r>
            <a:r>
              <a:rPr lang="en-US" altLang="en-US" dirty="0" smtClean="0">
                <a:latin typeface="+mn-lt"/>
              </a:rPr>
              <a:t>I: Airway </a:t>
            </a:r>
            <a:r>
              <a:rPr lang="en-US" altLang="en-US" dirty="0">
                <a:latin typeface="+mn-lt"/>
              </a:rPr>
              <a:t>Management, Artificial Ventilation, and </a:t>
            </a:r>
            <a:r>
              <a:rPr lang="en-US" altLang="en-US" dirty="0" smtClean="0">
                <a:latin typeface="+mn-lt"/>
              </a:rPr>
              <a:t>Oxygenation</a:t>
            </a:r>
            <a:endParaRPr lang="en-US" altLang="en-US" dirty="0">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4978720" y="4600575"/>
            <a:ext cx="3657600" cy="646331"/>
          </a:xfrm>
          <a:prstGeom prst="rect">
            <a:avLst/>
          </a:prstGeom>
          <a:noFill/>
        </p:spPr>
        <p:txBody>
          <a:bodyPr wrap="square" rtlCol="0">
            <a:spAutoFit/>
          </a:bodyPr>
          <a:lstStyle/>
          <a:p>
            <a:r>
              <a:rPr lang="en-IN" sz="1200" dirty="0">
                <a:solidFill>
                  <a:schemeClr val="bg1"/>
                </a:solidFill>
                <a:latin typeface="+mn-lt"/>
              </a:rPr>
              <a:t>Slides in this presentation contain hyperlinks. JAWS users should be able to get a list of links by using INSERT+F7</a:t>
            </a:r>
            <a:endParaRPr lang="en-US" sz="1200" dirty="0">
              <a:solidFill>
                <a:schemeClr val="bg1"/>
              </a:solidFill>
              <a:latin typeface="+mn-lt"/>
            </a:endParaRP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Anatomy of 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Upper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Upper airway extends from nose and mouth to the cricoid cartilage.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 unresponsive patients, the tongue can obstruct the upper airway the epiglottis may not close.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 altered mental status, relaxation of muscles can cause the epiglottis to obstruct the larynx.</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582175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Deciding Whether or not to Assist Ventilation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21329"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must decide whether the patient needs to be ventilated or if oxygen alone is sufficient.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Neither rate nor depth alone is enough to ensure adequate breathing.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246100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10-6 Making a Decision: Should I Assist Ventilation or Apply Oxygen?</a:t>
            </a:r>
            <a:endParaRPr lang="en-US" altLang="en-US"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2960375664"/>
              </p:ext>
            </p:extLst>
          </p:nvPr>
        </p:nvGraphicFramePr>
        <p:xfrm>
          <a:off x="457200" y="1846942"/>
          <a:ext cx="8229600" cy="3291840"/>
        </p:xfrm>
        <a:graphic>
          <a:graphicData uri="http://schemas.openxmlformats.org/drawingml/2006/table">
            <a:tbl>
              <a:tblPr firstRow="1" bandRow="1">
                <a:tableStyleId>{2D5ABB26-0587-4C30-8999-92F81FD0307C}</a:tableStyleId>
              </a:tblPr>
              <a:tblGrid>
                <a:gridCol w="2182761">
                  <a:extLst>
                    <a:ext uri="{9D8B030D-6E8A-4147-A177-3AD203B41FA5}">
                      <a16:colId xmlns:a16="http://schemas.microsoft.com/office/drawing/2014/main" val="59442975"/>
                    </a:ext>
                  </a:extLst>
                </a:gridCol>
                <a:gridCol w="6046839">
                  <a:extLst>
                    <a:ext uri="{9D8B030D-6E8A-4147-A177-3AD203B41FA5}">
                      <a16:colId xmlns:a16="http://schemas.microsoft.com/office/drawing/2014/main" val="901456017"/>
                    </a:ext>
                  </a:extLst>
                </a:gridCol>
              </a:tblGrid>
              <a:tr h="0">
                <a:tc>
                  <a:txBody>
                    <a:bodyPr/>
                    <a:lstStyle/>
                    <a:p>
                      <a:r>
                        <a:rPr lang="en-US" sz="1800" b="0" i="0" u="none" strike="noStrike" cap="none" baseline="0" dirty="0" smtClean="0">
                          <a:solidFill>
                            <a:schemeClr val="tx1"/>
                          </a:solidFill>
                          <a:latin typeface="+mn-lt"/>
                          <a:ea typeface="+mn-ea"/>
                          <a:cs typeface="+mn-cs"/>
                          <a:sym typeface="Arial"/>
                        </a:rPr>
                        <a:t>Assessment: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smtClean="0">
                          <a:solidFill>
                            <a:schemeClr val="tx1"/>
                          </a:solidFill>
                          <a:latin typeface="+mn-lt"/>
                          <a:ea typeface="+mn-ea"/>
                          <a:cs typeface="+mn-cs"/>
                          <a:sym typeface="Arial"/>
                        </a:rPr>
                        <a:t>Adequate</a:t>
                      </a:r>
                      <a:r>
                        <a:rPr lang="en-US" sz="1800" b="0" i="0" u="none" strike="noStrike" cap="none" baseline="0" dirty="0" smtClean="0">
                          <a:solidFill>
                            <a:schemeClr val="tx1"/>
                          </a:solidFill>
                          <a:latin typeface="+mn-lt"/>
                          <a:ea typeface="+mn-ea"/>
                          <a:cs typeface="+mn-cs"/>
                          <a:sym typeface="Arial"/>
                        </a:rPr>
                        <a:t> respiratory rate + </a:t>
                      </a:r>
                      <a:r>
                        <a:rPr lang="en-US" sz="1800" b="1" i="0" u="none" strike="noStrike" cap="none" baseline="0" dirty="0" smtClean="0">
                          <a:solidFill>
                            <a:schemeClr val="tx1"/>
                          </a:solidFill>
                          <a:latin typeface="+mn-lt"/>
                          <a:ea typeface="+mn-ea"/>
                          <a:cs typeface="+mn-cs"/>
                          <a:sym typeface="Arial"/>
                        </a:rPr>
                        <a:t>adequate</a:t>
                      </a:r>
                      <a:r>
                        <a:rPr lang="en-US" sz="1800" b="0" i="0" u="none" strike="noStrike" cap="none" baseline="0" dirty="0" smtClean="0">
                          <a:solidFill>
                            <a:schemeClr val="tx1"/>
                          </a:solidFill>
                          <a:latin typeface="+mn-lt"/>
                          <a:ea typeface="+mn-ea"/>
                          <a:cs typeface="+mn-cs"/>
                          <a:sym typeface="Arial"/>
                        </a:rPr>
                        <a:t> tidal volume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819116"/>
                  </a:ext>
                </a:extLst>
              </a:tr>
              <a:tr h="0">
                <a:tc>
                  <a:txBody>
                    <a:bodyPr/>
                    <a:lstStyle/>
                    <a:p>
                      <a:r>
                        <a:rPr lang="en-US" sz="1800" b="0" i="0" u="none" strike="noStrike" cap="none" baseline="0" dirty="0" smtClean="0">
                          <a:solidFill>
                            <a:schemeClr val="tx1"/>
                          </a:solidFill>
                          <a:latin typeface="+mn-lt"/>
                          <a:ea typeface="+mn-ea"/>
                          <a:cs typeface="+mn-cs"/>
                          <a:sym typeface="Arial"/>
                        </a:rPr>
                        <a:t>Conclusion: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smtClean="0">
                          <a:solidFill>
                            <a:schemeClr val="tx1"/>
                          </a:solidFill>
                          <a:latin typeface="+mn-lt"/>
                          <a:ea typeface="+mn-ea"/>
                          <a:cs typeface="+mn-cs"/>
                          <a:sym typeface="Arial"/>
                        </a:rPr>
                        <a:t>Adequate</a:t>
                      </a:r>
                      <a:r>
                        <a:rPr lang="en-US" sz="1800" b="0" i="0" u="none" strike="noStrike" cap="none" baseline="0" dirty="0" smtClean="0">
                          <a:solidFill>
                            <a:schemeClr val="tx1"/>
                          </a:solidFill>
                          <a:latin typeface="+mn-lt"/>
                          <a:ea typeface="+mn-ea"/>
                          <a:cs typeface="+mn-cs"/>
                          <a:sym typeface="Arial"/>
                        </a:rPr>
                        <a:t> breathing</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92846"/>
                  </a:ext>
                </a:extLst>
              </a:tr>
              <a:tr h="0">
                <a:tc>
                  <a:txBody>
                    <a:bodyPr/>
                    <a:lstStyle/>
                    <a:p>
                      <a:r>
                        <a:rPr lang="en-US" sz="1800" b="0" i="0" u="none" strike="noStrike" cap="none" baseline="0" dirty="0" smtClean="0">
                          <a:solidFill>
                            <a:schemeClr val="tx1"/>
                          </a:solidFill>
                          <a:latin typeface="+mn-lt"/>
                          <a:ea typeface="+mn-ea"/>
                          <a:cs typeface="+mn-cs"/>
                          <a:sym typeface="Arial"/>
                        </a:rPr>
                        <a:t>Emergency Care: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smtClean="0">
                          <a:solidFill>
                            <a:schemeClr val="tx1"/>
                          </a:solidFill>
                          <a:latin typeface="+mn-lt"/>
                          <a:ea typeface="+mn-ea"/>
                          <a:cs typeface="+mn-cs"/>
                          <a:sym typeface="Arial"/>
                        </a:rPr>
                        <a:t>Administer oxygen if necessary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0811189"/>
                  </a:ext>
                </a:extLst>
              </a:tr>
              <a:tr h="0">
                <a:tc>
                  <a:txBody>
                    <a:bodyPr/>
                    <a:lstStyle/>
                    <a:p>
                      <a:r>
                        <a:rPr lang="en-US" sz="1800" b="0" i="0" u="none" strike="noStrike" cap="none" baseline="0" dirty="0" smtClean="0">
                          <a:solidFill>
                            <a:schemeClr val="tx1"/>
                          </a:solidFill>
                          <a:latin typeface="+mn-lt"/>
                          <a:ea typeface="+mn-ea"/>
                          <a:cs typeface="+mn-cs"/>
                          <a:sym typeface="Arial"/>
                        </a:rPr>
                        <a:t>Assessment: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smtClean="0">
                          <a:solidFill>
                            <a:schemeClr val="tx1"/>
                          </a:solidFill>
                          <a:latin typeface="+mn-lt"/>
                          <a:ea typeface="+mn-ea"/>
                          <a:cs typeface="+mn-cs"/>
                          <a:sym typeface="Arial"/>
                        </a:rPr>
                        <a:t>Inadequate</a:t>
                      </a:r>
                      <a:r>
                        <a:rPr lang="en-US" sz="1800" b="0" i="0" u="none" strike="noStrike" cap="none" baseline="0" dirty="0" smtClean="0">
                          <a:solidFill>
                            <a:schemeClr val="tx1"/>
                          </a:solidFill>
                          <a:latin typeface="+mn-lt"/>
                          <a:ea typeface="+mn-ea"/>
                          <a:cs typeface="+mn-cs"/>
                          <a:sym typeface="Arial"/>
                        </a:rPr>
                        <a:t> respiratory rate + adequate tidal volume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857480"/>
                  </a:ext>
                </a:extLst>
              </a:tr>
              <a:tr h="0">
                <a:tc>
                  <a:txBody>
                    <a:bodyPr/>
                    <a:lstStyle/>
                    <a:p>
                      <a:r>
                        <a:rPr lang="en-US" sz="1800" b="0" i="0" u="none" strike="noStrike" cap="none" baseline="0" dirty="0" smtClean="0">
                          <a:solidFill>
                            <a:schemeClr val="tx1"/>
                          </a:solidFill>
                          <a:latin typeface="+mn-lt"/>
                          <a:ea typeface="+mn-ea"/>
                          <a:cs typeface="+mn-cs"/>
                          <a:sym typeface="Arial"/>
                        </a:rPr>
                        <a:t>Conclusion: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smtClean="0">
                          <a:solidFill>
                            <a:schemeClr val="tx1"/>
                          </a:solidFill>
                          <a:latin typeface="+mn-lt"/>
                          <a:ea typeface="+mn-ea"/>
                          <a:cs typeface="+mn-cs"/>
                          <a:sym typeface="Arial"/>
                        </a:rPr>
                        <a:t>Inadequate</a:t>
                      </a:r>
                      <a:r>
                        <a:rPr lang="en-US" sz="1800" b="0" i="0" u="none" strike="noStrike" cap="none" baseline="0" dirty="0" smtClean="0">
                          <a:solidFill>
                            <a:schemeClr val="tx1"/>
                          </a:solidFill>
                          <a:latin typeface="+mn-lt"/>
                          <a:ea typeface="+mn-ea"/>
                          <a:cs typeface="+mn-cs"/>
                          <a:sym typeface="Arial"/>
                        </a:rPr>
                        <a:t> breathing</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8517148"/>
                  </a:ext>
                </a:extLst>
              </a:tr>
              <a:tr h="0">
                <a:tc>
                  <a:txBody>
                    <a:bodyPr/>
                    <a:lstStyle/>
                    <a:p>
                      <a:r>
                        <a:rPr lang="en-US" sz="1800" b="0" i="0" u="none" strike="noStrike" cap="none" baseline="0" dirty="0" smtClean="0">
                          <a:solidFill>
                            <a:schemeClr val="tx1"/>
                          </a:solidFill>
                          <a:latin typeface="+mn-lt"/>
                          <a:ea typeface="+mn-ea"/>
                          <a:cs typeface="+mn-cs"/>
                          <a:sym typeface="Arial"/>
                        </a:rPr>
                        <a:t>Emergency Care: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smtClean="0">
                          <a:solidFill>
                            <a:schemeClr val="tx1"/>
                          </a:solidFill>
                          <a:latin typeface="+mn-lt"/>
                          <a:ea typeface="+mn-ea"/>
                          <a:cs typeface="+mn-cs"/>
                          <a:sym typeface="Arial"/>
                        </a:rPr>
                        <a:t>Immediately begin positive pressure ventilation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341970"/>
                  </a:ext>
                </a:extLst>
              </a:tr>
              <a:tr h="0">
                <a:tc>
                  <a:txBody>
                    <a:bodyPr/>
                    <a:lstStyle/>
                    <a:p>
                      <a:r>
                        <a:rPr lang="en-US" sz="1800" b="0" i="0" u="none" strike="noStrike" cap="none" baseline="0" dirty="0" smtClean="0">
                          <a:solidFill>
                            <a:schemeClr val="tx1"/>
                          </a:solidFill>
                          <a:latin typeface="+mn-lt"/>
                          <a:ea typeface="+mn-ea"/>
                          <a:cs typeface="+mn-cs"/>
                          <a:sym typeface="Arial"/>
                        </a:rPr>
                        <a:t>Assessment: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smtClean="0">
                          <a:solidFill>
                            <a:schemeClr val="tx1"/>
                          </a:solidFill>
                          <a:latin typeface="+mn-lt"/>
                          <a:ea typeface="+mn-ea"/>
                          <a:cs typeface="+mn-cs"/>
                          <a:sym typeface="Arial"/>
                        </a:rPr>
                        <a:t>Adequate respiratory rate + </a:t>
                      </a:r>
                      <a:r>
                        <a:rPr lang="en-US" sz="1800" b="1" i="0" u="none" strike="noStrike" cap="none" baseline="0" dirty="0" smtClean="0">
                          <a:solidFill>
                            <a:schemeClr val="tx1"/>
                          </a:solidFill>
                          <a:latin typeface="+mn-lt"/>
                          <a:ea typeface="+mn-ea"/>
                          <a:cs typeface="+mn-cs"/>
                          <a:sym typeface="Arial"/>
                        </a:rPr>
                        <a:t>inadequate</a:t>
                      </a:r>
                      <a:r>
                        <a:rPr lang="en-US" sz="1800" b="0" i="0" u="none" strike="noStrike" cap="none" baseline="0" dirty="0" smtClean="0">
                          <a:solidFill>
                            <a:schemeClr val="tx1"/>
                          </a:solidFill>
                          <a:latin typeface="+mn-lt"/>
                          <a:ea typeface="+mn-ea"/>
                          <a:cs typeface="+mn-cs"/>
                          <a:sym typeface="Arial"/>
                        </a:rPr>
                        <a:t> tidal volume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7040795"/>
                  </a:ext>
                </a:extLst>
              </a:tr>
              <a:tr h="0">
                <a:tc>
                  <a:txBody>
                    <a:bodyPr/>
                    <a:lstStyle/>
                    <a:p>
                      <a:r>
                        <a:rPr lang="en-US" sz="1800" b="0" i="0" u="none" strike="noStrike" cap="none" baseline="0" dirty="0" smtClean="0">
                          <a:solidFill>
                            <a:schemeClr val="tx1"/>
                          </a:solidFill>
                          <a:latin typeface="+mn-lt"/>
                          <a:ea typeface="+mn-ea"/>
                          <a:cs typeface="+mn-cs"/>
                          <a:sym typeface="Arial"/>
                        </a:rPr>
                        <a:t>Conclusion: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smtClean="0">
                          <a:solidFill>
                            <a:schemeClr val="tx1"/>
                          </a:solidFill>
                          <a:latin typeface="+mn-lt"/>
                          <a:ea typeface="+mn-ea"/>
                          <a:cs typeface="+mn-cs"/>
                          <a:sym typeface="Arial"/>
                        </a:rPr>
                        <a:t>Inadequate</a:t>
                      </a:r>
                      <a:r>
                        <a:rPr lang="en-US" sz="1800" b="0" i="0" u="none" strike="noStrike" cap="none" baseline="0" dirty="0" smtClean="0">
                          <a:solidFill>
                            <a:schemeClr val="tx1"/>
                          </a:solidFill>
                          <a:latin typeface="+mn-lt"/>
                          <a:ea typeface="+mn-ea"/>
                          <a:cs typeface="+mn-cs"/>
                          <a:sym typeface="Arial"/>
                        </a:rPr>
                        <a:t> breathing</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133391"/>
                  </a:ext>
                </a:extLst>
              </a:tr>
              <a:tr h="0">
                <a:tc>
                  <a:txBody>
                    <a:bodyPr/>
                    <a:lstStyle/>
                    <a:p>
                      <a:r>
                        <a:rPr lang="en-US" sz="1800" b="0" i="0" u="none" strike="noStrike" cap="none" baseline="0" dirty="0" smtClean="0">
                          <a:solidFill>
                            <a:schemeClr val="tx1"/>
                          </a:solidFill>
                          <a:latin typeface="+mn-lt"/>
                          <a:ea typeface="+mn-ea"/>
                          <a:cs typeface="+mn-cs"/>
                          <a:sym typeface="Arial"/>
                        </a:rPr>
                        <a:t>Emergency Care: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smtClean="0">
                          <a:solidFill>
                            <a:schemeClr val="tx1"/>
                          </a:solidFill>
                          <a:latin typeface="+mn-lt"/>
                          <a:ea typeface="+mn-ea"/>
                          <a:cs typeface="+mn-cs"/>
                          <a:sym typeface="Arial"/>
                        </a:rPr>
                        <a:t>Immediately begin positive pressure ventilation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997469"/>
                  </a:ext>
                </a:extLst>
              </a:tr>
            </a:tbl>
          </a:graphicData>
        </a:graphic>
      </p:graphicFrame>
    </p:spTree>
    <p:extLst>
      <p:ext uri="{BB962C8B-B14F-4D97-AF65-F5344CB8AC3E}">
        <p14:creationId xmlns:p14="http://schemas.microsoft.com/office/powerpoint/2010/main" val="25488706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15338" cy="210823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Differences Between Normal Spontaneous Ventilation and Positive Pressure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There are significant physiological differences between spontaneous breathing and positive pressure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248589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 </a:t>
            </a:r>
            <a:r>
              <a:rPr lang="en-US" sz="2000" b="0" dirty="0">
                <a:latin typeface="Times New Roman" panose="02020603050405020304" pitchFamily="18" charset="0"/>
                <a:ea typeface="ＭＳ Ｐゴシック"/>
                <a:cs typeface="ＭＳ Ｐゴシック" pitchFamily="-1" charset="-128"/>
              </a:rPr>
              <a:t>of 39)</a:t>
            </a:r>
            <a:endParaRPr lang="en-US" dirty="0"/>
          </a:p>
        </p:txBody>
      </p:sp>
      <p:sp>
        <p:nvSpPr>
          <p:cNvPr id="3" name="Text Placeholder 2"/>
          <p:cNvSpPr>
            <a:spLocks noGrp="1"/>
          </p:cNvSpPr>
          <p:nvPr>
            <p:ph type="body" idx="1"/>
          </p:nvPr>
        </p:nvSpPr>
        <p:spPr/>
        <p:txBody>
          <a:bodyPr/>
          <a:lstStyle/>
          <a:p>
            <a:pPr marL="255600" lvl="1" indent="-255600">
              <a:spcBef>
                <a:spcPts val="1500"/>
              </a:spcBef>
              <a:buFont typeface="Arial" panose="020B0604020202020204" pitchFamily="34" charset="0"/>
              <a:buChar char="•"/>
            </a:pPr>
            <a:r>
              <a:rPr lang="en-US" altLang="en-US" sz="2400" dirty="0">
                <a:solidFill>
                  <a:srgbClr val="000000"/>
                </a:solidFill>
                <a:latin typeface="+mn-lt"/>
                <a:ea typeface="ＭＳ Ｐゴシック"/>
              </a:rPr>
              <a:t>Differences Between Normal Spontaneous Ventilation and Positive Pressure </a:t>
            </a:r>
            <a:r>
              <a:rPr lang="en-US" altLang="en-US" sz="2400" dirty="0" smtClean="0">
                <a:solidFill>
                  <a:srgbClr val="000000"/>
                </a:solidFill>
                <a:latin typeface="+mn-lt"/>
                <a:ea typeface="ＭＳ Ｐゴシック"/>
              </a:rPr>
              <a:t>Ventilation</a:t>
            </a:r>
            <a:endParaRPr lang="en-US" altLang="en-US" sz="2400" dirty="0" smtClean="0">
              <a:latin typeface="+mn-lt"/>
            </a:endParaRPr>
          </a:p>
          <a:p>
            <a:pPr lvl="1"/>
            <a:r>
              <a:rPr lang="en-US" altLang="en-US" sz="2400" dirty="0" smtClean="0">
                <a:latin typeface="+mn-lt"/>
              </a:rPr>
              <a:t>Air </a:t>
            </a:r>
            <a:r>
              <a:rPr lang="en-US" altLang="en-US" sz="2400" dirty="0">
                <a:latin typeface="+mn-lt"/>
              </a:rPr>
              <a:t>Movement</a:t>
            </a:r>
          </a:p>
          <a:p>
            <a:pPr lvl="1"/>
            <a:r>
              <a:rPr lang="en-US" altLang="en-US" sz="2400" dirty="0">
                <a:latin typeface="+mn-lt"/>
              </a:rPr>
              <a:t>Airway Wall Pressure</a:t>
            </a:r>
          </a:p>
          <a:p>
            <a:pPr lvl="1"/>
            <a:r>
              <a:rPr lang="en-US" altLang="en-US" sz="2400" dirty="0">
                <a:latin typeface="+mn-lt"/>
              </a:rPr>
              <a:t>Esophageal Opening Pressure</a:t>
            </a:r>
          </a:p>
          <a:p>
            <a:pPr lvl="1"/>
            <a:r>
              <a:rPr lang="en-US" altLang="en-US" sz="2400" dirty="0">
                <a:latin typeface="+mn-lt"/>
              </a:rPr>
              <a:t>Cardiac Output (cardiothoracic pump effect)</a:t>
            </a:r>
          </a:p>
        </p:txBody>
      </p:sp>
    </p:spTree>
    <p:extLst>
      <p:ext uri="{BB962C8B-B14F-4D97-AF65-F5344CB8AC3E}">
        <p14:creationId xmlns:p14="http://schemas.microsoft.com/office/powerpoint/2010/main" val="21003350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Basic Considerations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You must be able to maintain a good mask seal.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device must deliver an adequate volume of air to inflate the lungs.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There must be a connection to allow oxygen delivery while artificially ventilating.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11248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8996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Basic </a:t>
            </a:r>
            <a:r>
              <a:rPr lang="en-US" altLang="en-US" sz="2400" dirty="0" smtClean="0">
                <a:solidFill>
                  <a:srgbClr val="000000"/>
                </a:solidFill>
                <a:latin typeface="Arial (Body)"/>
                <a:ea typeface="ＭＳ Ｐゴシック"/>
              </a:rPr>
              <a:t>Considerations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Standard Precautions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Gloves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Eyewear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Face mask, for large amounts of blood or secretions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 or N-95 respirator for suspected tuberculosis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818823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00764"/>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Basic </a:t>
            </a:r>
            <a:r>
              <a:rPr lang="en-US" altLang="en-US" sz="2400" dirty="0" smtClean="0">
                <a:solidFill>
                  <a:srgbClr val="000000"/>
                </a:solidFill>
                <a:latin typeface="Arial (Body)"/>
                <a:ea typeface="ＭＳ Ｐゴシック"/>
              </a:rPr>
              <a:t>Considerations</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Adequate Ventilation - Indications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Sufficient rate (deliver ventilations over 1 second).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Sufficient and consistent tidal volume.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patient’s heart rate returns to normal.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Color improves.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997199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Basic </a:t>
            </a:r>
            <a:r>
              <a:rPr lang="en-US" altLang="en-US" sz="2400" dirty="0" smtClean="0">
                <a:solidFill>
                  <a:srgbClr val="000000"/>
                </a:solidFill>
                <a:latin typeface="Arial (Body)"/>
                <a:ea typeface="ＭＳ Ｐゴシック"/>
              </a:rPr>
              <a:t>Considerations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Inadequate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Ventilation rate is too fast or too slow.</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chest does not rise and fall.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heart rate does not return to normal.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Color does not improve.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022971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Cricoid Pressure, B</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U</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R</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and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L</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Cricoid pressure is not recommended for routine use, but can be used in some situations.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Adult intubation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Pediatric patient when an extra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is available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13763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86775" cy="420624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Cricoid Pressure, B</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U</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R</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P, and E</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L</a:t>
            </a:r>
            <a:r>
              <a:rPr lang="en-IN" altLang="en-US" sz="100" dirty="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Basic Ventilation Considerations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When forced backward, the cricoid cartilage may collapse the esophagus preventing air from inflating the stomach.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patient regurgitates, release the cricoid, B</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U</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R</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or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L</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 pressure.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Proper positioning of the airway with the head-tilt, chin-lift maneuver will reduce airway resistance.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53789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Anatomy of the Upper Airway</a:t>
            </a:r>
            <a:endParaRPr lang="en-US" altLang="en-US" dirty="0">
              <a:latin typeface="Times New Roman" panose="02020603050405020304" pitchFamily="18" charset="0"/>
              <a:ea typeface="ＭＳ Ｐゴシック"/>
            </a:endParaRPr>
          </a:p>
        </p:txBody>
      </p:sp>
      <p:pic>
        <p:nvPicPr>
          <p:cNvPr id="4" name="Picture 2" descr="Sagittal cross section of the front of the head showing anatomy of the upper airway. Anatomical parts from top to bottom are as follows. Nasal cavity includes superior, middle, and inferior turbinates, hard and soft palates. Nasopharynx includes tonsils slash adenoids, uvula. Oropharynx includes the tongue. Laryngopharynx, hypopharynx, includes the vallecula and epiglottis. Larynx includes the esophagus and trachea. At the middle of the throat are the glottic opening, vocal cords, thyroid cartilage, cricothyroid membrane, cricoid cartilage, thyroid gl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2711" y="1676524"/>
            <a:ext cx="4198579"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233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Cricoid Pressure</a:t>
            </a:r>
            <a:endParaRPr lang="en-US" altLang="en-US" dirty="0">
              <a:latin typeface="Times New Roman" panose="02020603050405020304" pitchFamily="18" charset="0"/>
              <a:ea typeface="ＭＳ Ｐゴシック"/>
            </a:endParaRPr>
          </a:p>
        </p:txBody>
      </p:sp>
      <p:pic>
        <p:nvPicPr>
          <p:cNvPr id="5" name="Picture 4" descr="Illustrated and in situ cricoid pressure, respectively labeled A and b. A, illustration of closing pressure applied between the index finger and thumb, on the throat under the cricoid cartilage occluding esophagus and above the trachea. Thyroid cartilage and cricothyroid membrane is above the point of pressure. B, technique is shown in situ, with E M T’s index finger and thumb around the supine patient’s Adam’s app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95" y="2021286"/>
            <a:ext cx="7846610" cy="2985115"/>
          </a:xfrm>
          <a:prstGeom prst="rect">
            <a:avLst/>
          </a:prstGeom>
        </p:spPr>
      </p:pic>
    </p:spTree>
    <p:extLst>
      <p:ext uri="{BB962C8B-B14F-4D97-AF65-F5344CB8AC3E}">
        <p14:creationId xmlns:p14="http://schemas.microsoft.com/office/powerpoint/2010/main" val="8514713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Mouth-to-Mouth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Mouth-to-Mouth and Mouth-to-Nose Technique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Allows delivery of 16 percent oxygen.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 barrier device must be used.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Form a seal around the patient’s mouth and pinch the nose.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Mouth-to-nose ventilation can be used if the patient’s mouth cannot be opened.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460212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Mouth-to-Mask and Bag-Valve Ventilation: General Considerations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Ventilation Volumes and Duration of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Adjust the rate and volume based 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The patient’s age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Whether the patient has a pulse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Advanced airway in place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Avoid overventilation.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826737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Mouth-to-Mask and Bag-Valve Ventilation: General </a:t>
            </a:r>
            <a:r>
              <a:rPr lang="en-IN" altLang="en-US" sz="2400" dirty="0" smtClean="0">
                <a:solidFill>
                  <a:srgbClr val="000000"/>
                </a:solidFill>
                <a:latin typeface="Arial (Body)"/>
                <a:ea typeface="ＭＳ Ｐゴシック"/>
              </a:rPr>
              <a:t>Considerations</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Gastric Inflation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Leads to regurgitation and aspiration, and impaired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Reduce the tidal volume delivered and use supplemental oxygen to maintain oxygenation with a smaller tidal 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395980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Mouth-to-Mask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Advantages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 single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can maintain a good seal.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Eliminates direct contact with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One-way valve.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Provides adequate tidal volume.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Supplemental oxygen can be administered.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752697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Pocket Mask with One-Way Valve and Ventilation Port</a:t>
            </a:r>
            <a:endParaRPr lang="en-US" altLang="en-US" dirty="0">
              <a:latin typeface="Times New Roman" panose="02020603050405020304" pitchFamily="18" charset="0"/>
              <a:ea typeface="ＭＳ Ｐゴシック"/>
            </a:endParaRPr>
          </a:p>
        </p:txBody>
      </p:sp>
      <p:pic>
        <p:nvPicPr>
          <p:cNvPr id="3" name="Picture 2" descr="A handheld oxygen mask, with an open hole connected to a short tube, and its carry ca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576" y="1698513"/>
            <a:ext cx="6442849" cy="4314414"/>
          </a:xfrm>
          <a:prstGeom prst="rect">
            <a:avLst/>
          </a:prstGeom>
        </p:spPr>
      </p:pic>
    </p:spTree>
    <p:extLst>
      <p:ext uri="{BB962C8B-B14F-4D97-AF65-F5344CB8AC3E}">
        <p14:creationId xmlns:p14="http://schemas.microsoft.com/office/powerpoint/2010/main" val="17248495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Mouth-to-Mask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Disadvantages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mask is perceived by some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as having an increased risk of infection.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providing ventilation may fatigue.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Doesn’t allow for the highest possible concentration of oxygen to be delivered.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Required characteristics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76976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70096"/>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Mouth-to-Mask </a:t>
            </a:r>
            <a:r>
              <a:rPr lang="en-US" altLang="en-US" sz="2400" dirty="0" smtClean="0">
                <a:solidFill>
                  <a:srgbClr val="000000"/>
                </a:solidFill>
                <a:latin typeface="Arial (Body)"/>
                <a:ea typeface="ＭＳ Ｐゴシック"/>
              </a:rPr>
              <a:t>Ventilation</a:t>
            </a:r>
            <a:endParaRPr lang="en-IN" altLang="en-US" sz="2400" dirty="0" smtClean="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Mouth-to-Mask Technique—No Suspected Spinal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Connect mask to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Position yourself at the patient’s head.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a “C–E” technique to seal the mask and perform a head-tilt, chin-lift.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Blow into the ventilation 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395345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5635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Mouth-To-Mask Ventilation. The Mask Should be Connected to Oxygen at a Flow of 15 Liters Per Minute (L</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p</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m)</a:t>
            </a:r>
            <a:endParaRPr lang="en-US" altLang="en-US" sz="3000" dirty="0">
              <a:latin typeface="Times New Roman" panose="02020603050405020304" pitchFamily="18" charset="0"/>
              <a:ea typeface="ＭＳ Ｐゴシック"/>
            </a:endParaRPr>
          </a:p>
        </p:txBody>
      </p:sp>
      <p:pic>
        <p:nvPicPr>
          <p:cNvPr id="3" name="Picture 2" descr="An E M T kneels over a patient’s head and blows into a supine patient’s mouth using a pocket mask, circling her hands around the mask to create a se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52" y="1948474"/>
            <a:ext cx="6610297" cy="4315059"/>
          </a:xfrm>
          <a:prstGeom prst="rect">
            <a:avLst/>
          </a:prstGeom>
        </p:spPr>
      </p:pic>
    </p:spTree>
    <p:extLst>
      <p:ext uri="{BB962C8B-B14F-4D97-AF65-F5344CB8AC3E}">
        <p14:creationId xmlns:p14="http://schemas.microsoft.com/office/powerpoint/2010/main" val="7059869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Mouth-to-Mask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Mouth-to-Mask Technique—Suspected Spinal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Modify technique for suspected spinal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person is pulseless and cannot be ventilated, It may be necessary to reposition the head, the airway is your priority.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18640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96514"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Larynx: (a) Anterior View (b) Posterior View</a:t>
            </a:r>
            <a:endParaRPr lang="en-US" altLang="en-US" dirty="0">
              <a:latin typeface="Times New Roman" panose="02020603050405020304" pitchFamily="18" charset="0"/>
              <a:ea typeface="ＭＳ Ｐゴシック"/>
            </a:endParaRPr>
          </a:p>
        </p:txBody>
      </p:sp>
      <p:pic>
        <p:nvPicPr>
          <p:cNvPr id="4" name="Picture 2" descr="The larynx in anterior view, labeled A, and posterior view, labeled b. Anatomical components of the larynx and trachea are as follows. The epiglottis is above the larynx. The larynx consists of the lesser cornu, hyoid bone, extrinsic ligament, ventricular fold, vocal cords, thyroid cartilage, arytenoid cartilage, pyriform fossae, cricothyroid ligament, cricoid cartilage. The trachea, below the larynx, includes the extrinsic ligament and tracheal cartilag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052" y="1983584"/>
            <a:ext cx="7675896"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9598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Mouth-to-Mask </a:t>
            </a:r>
            <a:r>
              <a:rPr lang="en-US" altLang="en-US" sz="2400" dirty="0" smtClean="0">
                <a:solidFill>
                  <a:srgbClr val="000000"/>
                </a:solidFill>
                <a:latin typeface="Arial (Body)"/>
                <a:ea typeface="ＭＳ Ｐゴシック"/>
              </a:rPr>
              <a:t>Ventilation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Ineffective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Recognize and correct ineffective ventilations.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 ventilations are ineffective, it is necessary to immediately identify and correct the problem.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601205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Bag-Valve-Mask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Select the appropriate size and use only enough volume to cause the chest to rise.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Two-person technique is preferred.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Can deliver close to 100 percent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May allow medication administration.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May allow end-tidal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sampling.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694277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
            <a:ext cx="8515350" cy="1295399"/>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 </a:t>
            </a:r>
            <a:r>
              <a:rPr lang="en-US" altLang="en-US" sz="2800" dirty="0">
                <a:latin typeface="Times New Roman" panose="02020603050405020304" pitchFamily="18" charset="0"/>
                <a:ea typeface="ＭＳ Ｐゴシック"/>
              </a:rPr>
              <a:t>Bag-Valve-Mask Unit with Oxygen Bag Reservoir. Tubing-Type Reservoirs </a:t>
            </a:r>
            <a:r>
              <a:rPr lang="en-US" altLang="en-US" sz="2800" dirty="0" smtClean="0">
                <a:latin typeface="Times New Roman" panose="02020603050405020304" pitchFamily="18" charset="0"/>
                <a:ea typeface="ＭＳ Ｐゴシック"/>
              </a:rPr>
              <a:t>are </a:t>
            </a:r>
            <a:r>
              <a:rPr lang="en-US" altLang="en-US" sz="2800" dirty="0">
                <a:latin typeface="Times New Roman" panose="02020603050405020304" pitchFamily="18" charset="0"/>
                <a:ea typeface="ＭＳ Ｐゴシック"/>
              </a:rPr>
              <a:t>a</a:t>
            </a:r>
            <a:r>
              <a:rPr lang="en-US" altLang="en-US" sz="2800" dirty="0" smtClean="0">
                <a:latin typeface="Times New Roman" panose="02020603050405020304" pitchFamily="18" charset="0"/>
                <a:ea typeface="ＭＳ Ｐゴシック"/>
              </a:rPr>
              <a:t>lso </a:t>
            </a:r>
            <a:r>
              <a:rPr lang="en-US" altLang="en-US" sz="2800" dirty="0">
                <a:latin typeface="Times New Roman" panose="02020603050405020304" pitchFamily="18" charset="0"/>
                <a:ea typeface="ＭＳ Ｐゴシック"/>
              </a:rPr>
              <a:t>Available. </a:t>
            </a:r>
            <a:r>
              <a:rPr lang="en-US" altLang="en-US" sz="2800" dirty="0" smtClean="0">
                <a:latin typeface="Times New Roman" panose="02020603050405020304" pitchFamily="18" charset="0"/>
                <a:ea typeface="ＭＳ Ｐゴシック"/>
              </a:rPr>
              <a:t>(b) </a:t>
            </a:r>
            <a:r>
              <a:rPr lang="en-US" altLang="en-US" sz="2800" dirty="0">
                <a:latin typeface="Times New Roman" panose="02020603050405020304" pitchFamily="18" charset="0"/>
                <a:ea typeface="ＭＳ Ｐゴシック"/>
              </a:rPr>
              <a:t>Adult, Child, and Infant Bag-Valve-Mask Units</a:t>
            </a:r>
          </a:p>
        </p:txBody>
      </p:sp>
      <p:pic>
        <p:nvPicPr>
          <p:cNvPr id="4" name="Picture 2" descr="Bag valve masks components, labeled A and b. A, a bag valve mask is composed of the face mask, exhalation port, non-rebreathing valve, ventilation bag, oxygen supply inlet connection, air or oxygen intake valve, oxygen reservoir, and oxygen supply tubing. B, bag valve masks for an infant, smallest, child, middle size, adult, largest siz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547" y="2099344"/>
            <a:ext cx="7752655" cy="370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00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
            <a:ext cx="8229600" cy="137159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Always use the Proper Size Mask. It Should Fit Securely over the Bridge of the Nose and in the Cleft above the Chin</a:t>
            </a:r>
            <a:endParaRPr lang="en-US" altLang="en-US" sz="3000" dirty="0">
              <a:latin typeface="Times New Roman" panose="02020603050405020304" pitchFamily="18" charset="0"/>
              <a:ea typeface="ＭＳ Ｐゴシック"/>
            </a:endParaRPr>
          </a:p>
        </p:txBody>
      </p:sp>
      <p:pic>
        <p:nvPicPr>
          <p:cNvPr id="4" name="Picture 2" descr="A properly sized mask, which when placed over the face, starts at the top of the nose and ends below the lower 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4448" y="2028091"/>
            <a:ext cx="4955105" cy="389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6682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Bag-Valve-Mask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Bag-Valve-Mask Technique—No Suspected Spinal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a head-tilt, chin-lift.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Select the correct-size mask and bag-valve device. </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Position the mask, use an “E–C” technique.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 second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squeezes the bag.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149370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Adequate Artificial Ventilation with Good Alveolar Ventilation</a:t>
            </a:r>
            <a:endParaRPr lang="en-US" altLang="en-US" dirty="0">
              <a:latin typeface="Times New Roman" panose="02020603050405020304" pitchFamily="18" charset="0"/>
              <a:ea typeface="ＭＳ Ｐゴシック"/>
            </a:endParaRPr>
          </a:p>
        </p:txBody>
      </p:sp>
      <p:pic>
        <p:nvPicPr>
          <p:cNvPr id="4" name="Picture 2" descr="a 2 person B V M technique, with 1 person using 2 hands to create a firm seal around the patient’s mouth, the other person using 2 hands to squeeze the b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501" y="1803686"/>
            <a:ext cx="6908997" cy="419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8440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(19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Bag-Valve-Mask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Bag-Valve-Mask Technique—Suspected Spinal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Modify technique for suspected spinal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Recognize and correct ineffective ventilations.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289100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10-5</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In-Line Stabilization During Bag-Valve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786029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
            <a:ext cx="8229600" cy="137159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Technique for One E</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T to Maintain In-Line Stabilization While Performing One-Person Bag-Valve-Mask Ventilation</a:t>
            </a:r>
            <a:endParaRPr lang="en-US" altLang="en-US" sz="3000" dirty="0">
              <a:latin typeface="Times New Roman" panose="02020603050405020304" pitchFamily="18" charset="0"/>
              <a:ea typeface="ＭＳ Ｐゴシック"/>
            </a:endParaRPr>
          </a:p>
        </p:txBody>
      </p:sp>
      <p:pic>
        <p:nvPicPr>
          <p:cNvPr id="4" name="Picture 1" descr="An E M T kneels, with a supine patient’s head between his knees. The E M T uses 1 hand to seal the mask, and his other hand to squeeze the b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261" y="1984258"/>
            <a:ext cx="6033477" cy="401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4047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111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Technique for Two E</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T</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s to Maintain In-Line Stabilization While Performing Bag-Valve-Mask Ventilation</a:t>
            </a:r>
            <a:endParaRPr lang="en-US" altLang="en-US" sz="3000" dirty="0">
              <a:latin typeface="Times New Roman" panose="02020603050405020304" pitchFamily="18" charset="0"/>
              <a:ea typeface="ＭＳ Ｐゴシック"/>
            </a:endParaRPr>
          </a:p>
        </p:txBody>
      </p:sp>
      <p:pic>
        <p:nvPicPr>
          <p:cNvPr id="4" name="Picture 1" descr="2 kneeling E M Ts apply a bag valve mask to a supine unconscious patient. 1 E M T places his hands flat on either side of the patient’s head, restricting spine motion. The other E M T presses the mask to the patient's mouth and squeezes the ventilation b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2637" y="1880922"/>
            <a:ext cx="6598726" cy="439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55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(2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Anatomy of 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Lower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lower airway extends from the cricoid cartilage to alveoli.</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223027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7640"/>
            <a:ext cx="8558214" cy="137159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Alternative Technique for Two E</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T</a:t>
            </a:r>
            <a:r>
              <a:rPr lang="en-IN" altLang="en-US" sz="100" dirty="0" smtClean="0">
                <a:latin typeface="Times New Roman" panose="02020603050405020304" pitchFamily="18" charset="0"/>
                <a:ea typeface="ＭＳ Ｐゴシック"/>
              </a:rPr>
              <a:t> </a:t>
            </a:r>
            <a:r>
              <a:rPr lang="en-IN" altLang="en-US" sz="3000" dirty="0" smtClean="0">
                <a:latin typeface="Times New Roman" panose="02020603050405020304" pitchFamily="18" charset="0"/>
                <a:ea typeface="ＭＳ Ｐゴシック"/>
              </a:rPr>
              <a:t>s to Maintain In-Line Stabilization While Performing Bag-Valve-Mask Ventilation</a:t>
            </a:r>
            <a:endParaRPr lang="en-US" altLang="en-US" sz="3000" dirty="0">
              <a:latin typeface="Times New Roman" panose="02020603050405020304" pitchFamily="18" charset="0"/>
              <a:ea typeface="ＭＳ Ｐゴシック"/>
            </a:endParaRPr>
          </a:p>
        </p:txBody>
      </p:sp>
      <p:pic>
        <p:nvPicPr>
          <p:cNvPr id="4" name="Picture 2" descr="2 E M Ts kneel at an unconscious supine patient’s head. 1 E M T secures the patient’s head between his knees, and seals the face mask by circling it with his hands. The other E M T squeezes the ventilation bag with both han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3358" y="1828753"/>
            <a:ext cx="6705896" cy="44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417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863840" cy="307773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Flow-Restricted, Oxygen-Powered Ventilation Device (F</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R</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V</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manually triggered ventilation device.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Delivers 100 percent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Can be used by one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using a two-handed technique to seal the mask.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Only for adult patients.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4044438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913802"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Flow-Restricted, Oxygen-Powered Ventilation Device (F</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R</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O</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P</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V</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D</a:t>
            </a:r>
            <a:r>
              <a:rPr lang="en-IN" altLang="en-US" sz="2400" dirty="0" smtClean="0">
                <a:solidFill>
                  <a:srgbClr val="000000"/>
                </a:solidFill>
                <a:latin typeface="Arial (Body)"/>
                <a:ea typeface="ＭＳ Ｐゴシック"/>
              </a:rPr>
              <a:t>)</a:t>
            </a:r>
            <a:endParaRPr lang="pt-BR"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pt-BR" altLang="en-US" sz="2400" dirty="0" smtClean="0">
                <a:solidFill>
                  <a:srgbClr val="000000"/>
                </a:solidFill>
                <a:latin typeface="Arial (Body)"/>
                <a:ea typeface="ＭＳ Ｐゴシック"/>
              </a:rPr>
              <a:t>F</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O</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V</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D Techniques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Check the unit and oxygen source.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Open the airway and establish a seal with the mask.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Depress the trigger; release it as the chest begins to rise.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167198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 A Flow-Restricted, Oxygen-Powered Ventilation Device on a Patient with no Suspected Spine Injury</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22960"/>
          </a:xfrm>
        </p:spPr>
        <p:txBody>
          <a:bodyPr/>
          <a:lstStyle/>
          <a:p>
            <a:pPr marL="0" indent="0">
              <a:buNone/>
            </a:pPr>
            <a:r>
              <a:rPr lang="en-US" altLang="en-US" sz="2000" dirty="0">
                <a:latin typeface="+mn-lt"/>
              </a:rPr>
              <a:t>(b) A flow-restricted, oxygen-powered ventilation device on a patient with a suspected spine injury.</a:t>
            </a:r>
            <a:endParaRPr lang="en-US" sz="2000" dirty="0">
              <a:latin typeface="+mn-lt"/>
            </a:endParaRPr>
          </a:p>
        </p:txBody>
      </p:sp>
      <p:pic>
        <p:nvPicPr>
          <p:cNvPr id="5" name="Picture 4" descr="A, the patient’s head has been tilted back, lengthening the space between his chin and chest, with the F R O P V D held to the patient’s mouth. A, the patient’s head has been tilted back, lengthening the space between his chin and chest, with the F R O P V D held to the patient’s mouth."/>
          <p:cNvPicPr>
            <a:picLocks noChangeAspect="1"/>
          </p:cNvPicPr>
          <p:nvPr/>
        </p:nvPicPr>
        <p:blipFill>
          <a:blip r:embed="rId3"/>
          <a:stretch>
            <a:fillRect/>
          </a:stretch>
        </p:blipFill>
        <p:spPr>
          <a:xfrm>
            <a:off x="757451" y="2567145"/>
            <a:ext cx="3530159" cy="3517460"/>
          </a:xfrm>
          <a:prstGeom prst="rect">
            <a:avLst/>
          </a:prstGeom>
        </p:spPr>
      </p:pic>
      <p:pic>
        <p:nvPicPr>
          <p:cNvPr id="6" name="Picture 5" descr="B, the patient’s head remains flat against the floor, the F R O P V D held to the patient’s mouth."/>
          <p:cNvPicPr>
            <a:picLocks noChangeAspect="1"/>
          </p:cNvPicPr>
          <p:nvPr/>
        </p:nvPicPr>
        <p:blipFill>
          <a:blip r:embed="rId4"/>
          <a:stretch>
            <a:fillRect/>
          </a:stretch>
        </p:blipFill>
        <p:spPr>
          <a:xfrm>
            <a:off x="4944444" y="2567145"/>
            <a:ext cx="3517460" cy="3517460"/>
          </a:xfrm>
          <a:prstGeom prst="rect">
            <a:avLst/>
          </a:prstGeom>
        </p:spPr>
      </p:pic>
    </p:spTree>
    <p:extLst>
      <p:ext uri="{BB962C8B-B14F-4D97-AF65-F5344CB8AC3E}">
        <p14:creationId xmlns:p14="http://schemas.microsoft.com/office/powerpoint/2010/main" val="228714987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Automatic Transport Ventilator (A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Advantages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Can deliver consistent rate and tidal volume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Delivers 100 percent oxygen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Lower risk of gastric distention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152266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86962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Automatic Transport Ventilator (A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V</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V Recommended Features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Simple and time- or volume-cycled</a:t>
            </a: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 </a:t>
            </a:r>
            <a:endParaRPr lang="en-US" altLang="en-US" sz="2400" dirty="0">
              <a:solidFill>
                <a:srgbClr val="000000"/>
              </a:solidFill>
              <a:latin typeface="Arial (Body)"/>
              <a:ea typeface="ＭＳ Ｐゴシック"/>
            </a:endParaRPr>
          </a:p>
        </p:txBody>
      </p:sp>
      <p:graphicFrame>
        <p:nvGraphicFramePr>
          <p:cNvPr id="5" name="Object 4" descr="start fraction 15 over 12 end fraction"/>
          <p:cNvGraphicFramePr>
            <a:graphicFrameLocks noChangeAspect="1"/>
          </p:cNvGraphicFramePr>
          <p:nvPr>
            <p:extLst>
              <p:ext uri="{D42A27DB-BD31-4B8C-83A1-F6EECF244321}">
                <p14:modId xmlns:p14="http://schemas.microsoft.com/office/powerpoint/2010/main" val="163766586"/>
              </p:ext>
            </p:extLst>
          </p:nvPr>
        </p:nvGraphicFramePr>
        <p:xfrm>
          <a:off x="1685818" y="2915656"/>
          <a:ext cx="399093" cy="687321"/>
        </p:xfrm>
        <a:graphic>
          <a:graphicData uri="http://schemas.openxmlformats.org/presentationml/2006/ole">
            <mc:AlternateContent xmlns:mc="http://schemas.openxmlformats.org/markup-compatibility/2006">
              <mc:Choice xmlns:v="urn:schemas-microsoft-com:vml" Requires="v">
                <p:oleObj spid="_x0000_s3089" name="Equation" r:id="rId4" imgW="228600" imgH="393480" progId="Equation.DSMT4">
                  <p:embed/>
                </p:oleObj>
              </mc:Choice>
              <mc:Fallback>
                <p:oleObj name="Equation" r:id="rId4" imgW="228600" imgH="393480" progId="Equation.DSMT4">
                  <p:embed/>
                  <p:pic>
                    <p:nvPicPr>
                      <p:cNvPr id="0" name=""/>
                      <p:cNvPicPr/>
                      <p:nvPr/>
                    </p:nvPicPr>
                    <p:blipFill>
                      <a:blip r:embed="rId5"/>
                      <a:stretch>
                        <a:fillRect/>
                      </a:stretch>
                    </p:blipFill>
                    <p:spPr>
                      <a:xfrm>
                        <a:off x="1685818" y="2915656"/>
                        <a:ext cx="399093" cy="687321"/>
                      </a:xfrm>
                      <a:prstGeom prst="rect">
                        <a:avLst/>
                      </a:prstGeom>
                    </p:spPr>
                  </p:pic>
                </p:oleObj>
              </mc:Fallback>
            </mc:AlternateContent>
          </a:graphicData>
        </a:graphic>
      </p:graphicFrame>
      <p:sp>
        <p:nvSpPr>
          <p:cNvPr id="4" name="Text Placeholder 3"/>
          <p:cNvSpPr>
            <a:spLocks noGrp="1"/>
          </p:cNvSpPr>
          <p:nvPr>
            <p:ph type="body" idx="2"/>
          </p:nvPr>
        </p:nvSpPr>
        <p:spPr>
          <a:xfrm>
            <a:off x="457200" y="2997723"/>
            <a:ext cx="8229600" cy="3090733"/>
          </a:xfrm>
        </p:spPr>
        <p:txBody>
          <a:bodyPr/>
          <a:lstStyle/>
          <a:p>
            <a:pPr marL="914400" lvl="2" indent="696913" eaLnBrk="0" fontAlgn="base" hangingPunct="0">
              <a:spcAft>
                <a:spcPct val="0"/>
              </a:spcAft>
              <a:buSzPts val="2400"/>
              <a:buNone/>
            </a:pPr>
            <a:r>
              <a:rPr lang="en-IN" altLang="en-US" sz="2400" dirty="0">
                <a:solidFill>
                  <a:srgbClr val="000000"/>
                </a:solidFill>
                <a:latin typeface="Arial (Body)"/>
                <a:ea typeface="ＭＳ Ｐゴシック"/>
              </a:rPr>
              <a:t>-</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illi</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etre</a:t>
            </a:r>
            <a:r>
              <a:rPr lang="en-IN" altLang="en-US" sz="2400" dirty="0" smtClean="0">
                <a:solidFill>
                  <a:srgbClr val="000000"/>
                </a:solidFill>
                <a:latin typeface="Arial (Body)"/>
                <a:ea typeface="ＭＳ Ｐゴシック"/>
              </a:rPr>
              <a:t> connector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a:solidFill>
                  <a:srgbClr val="000000"/>
                </a:solidFill>
                <a:latin typeface="Arial (Body)"/>
                <a:ea typeface="ＭＳ Ｐゴシック"/>
              </a:rPr>
              <a:t>Lightweight and rugged in design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a:solidFill>
                  <a:srgbClr val="000000"/>
                </a:solidFill>
                <a:latin typeface="Arial (Body)"/>
                <a:ea typeface="ＭＳ Ｐゴシック"/>
              </a:rPr>
              <a:t>60 cm H₂O inspiratory pressure limit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a:solidFill>
                  <a:srgbClr val="000000"/>
                </a:solidFill>
                <a:latin typeface="Arial (Body)"/>
                <a:ea typeface="ＭＳ Ｐゴシック"/>
              </a:rPr>
              <a:t>Adjustable from 20–80 c</a:t>
            </a:r>
            <a:r>
              <a:rPr lang="en-IN" altLang="en-US" sz="100" dirty="0">
                <a:solidFill>
                  <a:schemeClr val="bg1"/>
                </a:solidFill>
                <a:latin typeface="Arial (Body)"/>
                <a:ea typeface="ＭＳ Ｐゴシック"/>
              </a:rPr>
              <a:t>enti</a:t>
            </a:r>
            <a:r>
              <a:rPr lang="en-IN" altLang="en-US" sz="2400" dirty="0">
                <a:solidFill>
                  <a:srgbClr val="000000"/>
                </a:solidFill>
                <a:latin typeface="Arial (Body)"/>
                <a:ea typeface="ＭＳ Ｐゴシック"/>
              </a:rPr>
              <a:t>m</a:t>
            </a:r>
            <a:r>
              <a:rPr lang="en-IN" altLang="en-US" sz="100" dirty="0">
                <a:solidFill>
                  <a:schemeClr val="bg1"/>
                </a:solidFill>
                <a:latin typeface="Arial (Body)"/>
                <a:ea typeface="ＭＳ Ｐゴシック"/>
              </a:rPr>
              <a:t>etre</a:t>
            </a:r>
            <a:r>
              <a:rPr lang="en-IN" altLang="en-US" sz="2400" dirty="0">
                <a:solidFill>
                  <a:srgbClr val="000000"/>
                </a:solidFill>
                <a:latin typeface="Arial (Body)"/>
                <a:ea typeface="ＭＳ Ｐゴシック"/>
              </a:rPr>
              <a:t> H₂O</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a:solidFill>
                  <a:srgbClr val="000000"/>
                </a:solidFill>
                <a:latin typeface="Arial (Body)"/>
                <a:ea typeface="ＭＳ Ｐゴシック"/>
              </a:rPr>
              <a:t>Can deliver 50-100 percent H₂O</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One second inspiratory </a:t>
            </a:r>
            <a:r>
              <a:rPr lang="en-US" altLang="en-US" sz="2400" dirty="0" smtClean="0">
                <a:solidFill>
                  <a:srgbClr val="000000"/>
                </a:solidFill>
                <a:latin typeface="Arial (Body)"/>
                <a:ea typeface="ＭＳ Ｐゴシック"/>
              </a:rPr>
              <a:t>time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2277662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Automatic Transport Ventilator</a:t>
            </a:r>
            <a:endParaRPr lang="en-US" altLang="en-US" dirty="0">
              <a:latin typeface="Times New Roman" panose="02020603050405020304" pitchFamily="18" charset="0"/>
              <a:ea typeface="ＭＳ Ｐゴシック"/>
            </a:endParaRPr>
          </a:p>
        </p:txBody>
      </p:sp>
      <p:pic>
        <p:nvPicPr>
          <p:cNvPr id="4" name="Picture 2" descr="A rectangular instrument with 3 front knobs, 1 connection on the left side, and 2 connection on the right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26" y="1926403"/>
            <a:ext cx="7450149" cy="408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3312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 Techniques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Check the device.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Seal the mask to the face.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Select the tidal volume and rate.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Observe for adequate chest rise and fall.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Recognize and correct ineffective ventilations.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967875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72488" cy="307773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Ventilation of the Patient Who Is Breathing Spontaneously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Recognize the need to ventilate.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Realize complications.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Explain the procedure to the patient.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Ventilate to achieve the normal rate and/or tidal 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495584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Continuous Positive Airway Pressure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form of noninvasive positive pressure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Used in awake, spontaneously breathing patients who need ventilatory support.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5356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a:latin typeface="Times New Roman" panose="02020603050405020304" pitchFamily="18" charset="0"/>
                <a:ea typeface="ＭＳ Ｐゴシック"/>
              </a:rPr>
              <a:t>Anatomy of the Lower Airway</a:t>
            </a:r>
            <a:endParaRPr lang="en-US" altLang="en-US" dirty="0">
              <a:latin typeface="Times New Roman" panose="02020603050405020304" pitchFamily="18" charset="0"/>
              <a:ea typeface="ＭＳ Ｐゴシック"/>
            </a:endParaRPr>
          </a:p>
        </p:txBody>
      </p:sp>
      <p:pic>
        <p:nvPicPr>
          <p:cNvPr id="4" name="Picture 2" descr="The lower airway from above the larynx to the top of the lung, and a cross section from the superior view of the trachea. Anatomical parts from top to bottom are the hyoid, larynx, trachea, primary bronchi branching off from the trachea at the carina, and left and right mainstem bronchus into the lung tissue. Parts of the trachea shown in cross section from the outside in are as follows. Smooth muscle at the posterior, tracheal cartilage, mucous cartilage, respiratory mucosa which is composed of the respiratory epithelium and lamina propr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8794" y="1658341"/>
            <a:ext cx="6306413"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40060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1"/>
            <a:ext cx="8229600" cy="1312650"/>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C</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P</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A</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P is a Form of Noninvasive Positive Pressure Ventilation Used in the Awake and Spontaneously Breathing Patient Who Needs Ventilatory Support</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76401"/>
            <a:ext cx="8229600" cy="381000"/>
          </a:xfrm>
        </p:spPr>
        <p:txBody>
          <a:bodyPr anchor="ctr"/>
          <a:lstStyle/>
          <a:p>
            <a:pPr marL="0" indent="0">
              <a:buNone/>
            </a:pPr>
            <a:r>
              <a:rPr lang="en-US" altLang="en-US" sz="2400" dirty="0" smtClean="0">
                <a:latin typeface="+mn-lt"/>
              </a:rPr>
              <a:t>C</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P </a:t>
            </a:r>
            <a:r>
              <a:rPr lang="en-US" altLang="en-US" sz="2400" dirty="0">
                <a:latin typeface="+mn-lt"/>
              </a:rPr>
              <a:t>on an adult.</a:t>
            </a:r>
            <a:endParaRPr lang="en-US" sz="2400" dirty="0">
              <a:latin typeface="+mn-lt"/>
            </a:endParaRPr>
          </a:p>
        </p:txBody>
      </p:sp>
      <p:pic>
        <p:nvPicPr>
          <p:cNvPr id="4" name="Picture 1" descr="A, an E M T listens to the heartbeat of a conscious patient wearing a C pap mask, secured to a stretcher sitting up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297" y="2288319"/>
            <a:ext cx="5997606" cy="399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89139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P</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A</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P on a Child</a:t>
            </a:r>
            <a:endParaRPr lang="en-US" altLang="en-US" dirty="0">
              <a:latin typeface="Times New Roman" panose="02020603050405020304" pitchFamily="18" charset="0"/>
              <a:ea typeface="ＭＳ Ｐゴシック"/>
            </a:endParaRPr>
          </a:p>
        </p:txBody>
      </p:sp>
      <p:pic>
        <p:nvPicPr>
          <p:cNvPr id="4" name="Picture 2" descr="B, a conscious child secured to a stretcher sitting upright, wearing a C pap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9042" y="1702205"/>
            <a:ext cx="2865916" cy="430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8430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Continuous Positive Airway Pressure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How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Improves Ventilation and Oxygenation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can help avoid the need for endotracheal intubation in some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Oxygen should be titrated to the patient’s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reading, and signs and symptoms.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3769273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Positive pressure is measured in c</a:t>
            </a:r>
            <a:r>
              <a:rPr lang="en-IN" altLang="en-US" sz="100" dirty="0" smtClean="0">
                <a:solidFill>
                  <a:schemeClr val="bg1"/>
                </a:solidFill>
                <a:latin typeface="Arial (Body)"/>
                <a:ea typeface="ＭＳ Ｐゴシック"/>
              </a:rPr>
              <a:t>enti</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etre</a:t>
            </a:r>
            <a:r>
              <a:rPr lang="en-IN" altLang="en-US" sz="2400" dirty="0" smtClean="0">
                <a:solidFill>
                  <a:srgbClr val="000000"/>
                </a:solidFill>
                <a:latin typeface="Arial (Body)"/>
                <a:ea typeface="ＭＳ Ｐゴシック"/>
              </a:rPr>
              <a:t>H</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O.</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Positive pressure helps inflate collapsed alveoli and improve oxygenation.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Decreases the work of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Helps displace fluid in alveoli in left ventricular failure.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662042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(29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Delivered at 2 to 20 c</a:t>
            </a:r>
            <a:r>
              <a:rPr lang="en-IN" altLang="en-US" sz="100" dirty="0" smtClean="0">
                <a:solidFill>
                  <a:schemeClr val="bg1"/>
                </a:solidFill>
                <a:latin typeface="Arial (Body)"/>
                <a:ea typeface="ＭＳ Ｐゴシック"/>
              </a:rPr>
              <a:t>enti</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etre</a:t>
            </a:r>
            <a:r>
              <a:rPr lang="en-IN" altLang="en-US" sz="2400" dirty="0" smtClean="0">
                <a:solidFill>
                  <a:srgbClr val="000000"/>
                </a:solidFill>
                <a:latin typeface="Arial (Body)"/>
                <a:ea typeface="ＭＳ Ｐゴシック"/>
              </a:rPr>
              <a:t>H</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O, but most orders do not exceed 10 c</a:t>
            </a:r>
            <a:r>
              <a:rPr lang="en-IN" altLang="en-US" sz="100" dirty="0" smtClean="0">
                <a:solidFill>
                  <a:srgbClr val="000000"/>
                </a:solidFill>
                <a:latin typeface="Arial (Body)"/>
                <a:ea typeface="ＭＳ Ｐゴシック"/>
              </a:rPr>
              <a:t>enti</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etre</a:t>
            </a:r>
            <a:r>
              <a:rPr lang="en-IN" altLang="en-US" sz="2400" dirty="0" smtClean="0">
                <a:solidFill>
                  <a:srgbClr val="000000"/>
                </a:solidFill>
                <a:latin typeface="Arial (Body)"/>
                <a:ea typeface="ＭＳ Ｐゴシック"/>
              </a:rPr>
              <a:t>H</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O.</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Begin at the lowest setting and titrate.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8867227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and Children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Many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protocols restrict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to patients over the age of 12.</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1820272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Criteria and Indications for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Awake and can obey commands.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Can maintain his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Breathing with a respiratory rate &gt;25/min.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Moderate to severe respiratory distress, or early respiratory failure.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4168134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Criteria and Indications for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Indications include: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Congestive heart failure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Pulmonary edema</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Asthma</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Pneumonia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531230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Contraindications for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should be used with caution in patients with hypotension and hypovolemia.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creates an increase in intrathoracic pressure that may result in a decrease in cardiac output, worsening the state of hypotension or hypoperfusion.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002084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Administration Procedure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Inform and coach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Minimize the patient’s anxiety.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Obtain vital signs and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a:t>
            </a:r>
            <a:endParaRPr lang="en-US" altLang="en-US" sz="2400" baseline="-250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Have an adequate oxygen supply.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Place the patient in seated or semi-Fowler’s position.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52134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11771"/>
          </a:xfrm>
        </p:spPr>
        <p:txBody>
          <a:bodyPr anchor="b"/>
          <a:lstStyle/>
          <a:p>
            <a:r>
              <a:rPr lang="en-IN" sz="2800" dirty="0">
                <a:latin typeface="Times New Roman" panose="02020603050405020304" pitchFamily="18" charset="0"/>
                <a:ea typeface="ＭＳ Ｐゴシック"/>
                <a:cs typeface="ＭＳ Ｐゴシック" pitchFamily="-1" charset="-128"/>
              </a:rPr>
              <a:t>Click to Indicate Which Process Below Involves the Exchange of Gases between the Capillaries and Tissue Cells of the Body</a:t>
            </a:r>
            <a:endParaRPr lang="en-US" sz="2800" dirty="0"/>
          </a:p>
        </p:txBody>
      </p:sp>
      <p:sp>
        <p:nvSpPr>
          <p:cNvPr id="3" name="Text Placeholder 2"/>
          <p:cNvSpPr>
            <a:spLocks noGrp="1"/>
          </p:cNvSpPr>
          <p:nvPr>
            <p:ph type="body" idx="1"/>
          </p:nvPr>
        </p:nvSpPr>
        <p:spPr/>
        <p:txBody>
          <a:bodyPr/>
          <a:lstStyle/>
          <a:p>
            <a:pPr marL="0" indent="0">
              <a:buNone/>
            </a:pPr>
            <a:r>
              <a:rPr lang="en-US" altLang="en-US" sz="2400" dirty="0">
                <a:solidFill>
                  <a:schemeClr val="tx1"/>
                </a:solidFill>
                <a:latin typeface="+mn-lt"/>
                <a:hlinkClick r:id="rId2" action="ppaction://hlinksldjump"/>
              </a:rPr>
              <a:t>Pulmonary </a:t>
            </a:r>
            <a:r>
              <a:rPr lang="en-US" altLang="en-US" sz="2400" dirty="0" smtClean="0">
                <a:solidFill>
                  <a:schemeClr val="tx1"/>
                </a:solidFill>
                <a:latin typeface="+mn-lt"/>
                <a:hlinkClick r:id="rId2" action="ppaction://hlinksldjump"/>
              </a:rPr>
              <a:t>ventilation</a:t>
            </a:r>
            <a:endParaRPr lang="en-US" altLang="en-US" sz="2400" dirty="0" smtClean="0">
              <a:solidFill>
                <a:schemeClr val="tx1"/>
              </a:solidFill>
              <a:latin typeface="+mn-lt"/>
            </a:endParaRPr>
          </a:p>
          <a:p>
            <a:pPr marL="0" indent="0">
              <a:buNone/>
            </a:pPr>
            <a:r>
              <a:rPr lang="en-US" altLang="en-US" sz="2400" dirty="0">
                <a:solidFill>
                  <a:schemeClr val="tx1"/>
                </a:solidFill>
                <a:latin typeface="+mn-lt"/>
                <a:hlinkClick r:id="rId3" action="ppaction://hlinksldjump"/>
              </a:rPr>
              <a:t>External </a:t>
            </a:r>
            <a:r>
              <a:rPr lang="en-US" altLang="en-US" sz="2400" dirty="0" smtClean="0">
                <a:solidFill>
                  <a:schemeClr val="tx1"/>
                </a:solidFill>
                <a:latin typeface="+mn-lt"/>
                <a:hlinkClick r:id="rId3" action="ppaction://hlinksldjump"/>
              </a:rPr>
              <a:t>respiration</a:t>
            </a:r>
            <a:endParaRPr lang="en-US" altLang="en-US" sz="2400" dirty="0" smtClean="0">
              <a:solidFill>
                <a:schemeClr val="tx1"/>
              </a:solidFill>
              <a:latin typeface="+mn-lt"/>
            </a:endParaRPr>
          </a:p>
          <a:p>
            <a:pPr marL="0" indent="0">
              <a:buNone/>
            </a:pPr>
            <a:r>
              <a:rPr lang="en-US" altLang="en-US" sz="2400" dirty="0">
                <a:solidFill>
                  <a:schemeClr val="tx1"/>
                </a:solidFill>
                <a:latin typeface="+mn-lt"/>
                <a:hlinkClick r:id="rId4" action="ppaction://hlinksldjump"/>
              </a:rPr>
              <a:t>Internal </a:t>
            </a:r>
            <a:r>
              <a:rPr lang="en-US" altLang="en-US" sz="2400" dirty="0" smtClean="0">
                <a:solidFill>
                  <a:schemeClr val="tx1"/>
                </a:solidFill>
                <a:latin typeface="+mn-lt"/>
                <a:hlinkClick r:id="rId4" action="ppaction://hlinksldjump"/>
              </a:rPr>
              <a:t>respiration</a:t>
            </a:r>
            <a:endParaRPr lang="en-US" altLang="en-US" sz="2400" dirty="0" smtClean="0">
              <a:solidFill>
                <a:schemeClr val="tx1"/>
              </a:solidFill>
              <a:latin typeface="+mn-lt"/>
            </a:endParaRPr>
          </a:p>
          <a:p>
            <a:pPr marL="0" indent="0">
              <a:buNone/>
            </a:pPr>
            <a:r>
              <a:rPr lang="en-US" altLang="en-US" sz="2400" dirty="0" smtClean="0">
                <a:solidFill>
                  <a:schemeClr val="tx1"/>
                </a:solidFill>
                <a:latin typeface="+mn-lt"/>
                <a:hlinkClick r:id="rId5" action="ppaction://hlinksldjump"/>
              </a:rPr>
              <a:t>Metabolism</a:t>
            </a:r>
            <a:endParaRPr lang="en-US" altLang="en-US" sz="2400" dirty="0">
              <a:solidFill>
                <a:schemeClr val="tx1"/>
              </a:solidFill>
              <a:latin typeface="+mn-lt"/>
            </a:endParaRPr>
          </a:p>
        </p:txBody>
      </p:sp>
    </p:spTree>
    <p:extLst>
      <p:ext uri="{BB962C8B-B14F-4D97-AF65-F5344CB8AC3E}">
        <p14:creationId xmlns:p14="http://schemas.microsoft.com/office/powerpoint/2010/main" val="38404191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Administration </a:t>
            </a:r>
            <a:r>
              <a:rPr lang="en-US" altLang="en-US" sz="2400" dirty="0" smtClean="0">
                <a:solidFill>
                  <a:srgbClr val="000000"/>
                </a:solidFill>
                <a:latin typeface="Arial (Body)"/>
                <a:ea typeface="ＭＳ Ｐゴシック"/>
              </a:rPr>
              <a:t>Procedure</a:t>
            </a:r>
            <a:endParaRPr lang="en-IN" altLang="en-US" sz="2400" dirty="0" smtClean="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Assemble and check the device.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Secure the mask with straps.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Increase pressure in increments of 2 c</a:t>
            </a:r>
            <a:r>
              <a:rPr lang="en-IN" altLang="en-US" sz="100" dirty="0" smtClean="0">
                <a:solidFill>
                  <a:schemeClr val="bg1"/>
                </a:solidFill>
                <a:latin typeface="Arial (Body)"/>
                <a:ea typeface="ＭＳ Ｐゴシック"/>
              </a:rPr>
              <a:t>enti</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etre</a:t>
            </a:r>
            <a:r>
              <a:rPr lang="en-IN" altLang="en-US" sz="2400" dirty="0" smtClean="0">
                <a:solidFill>
                  <a:srgbClr val="000000"/>
                </a:solidFill>
                <a:latin typeface="Arial (Body)"/>
                <a:ea typeface="ＭＳ Ｐゴシック"/>
              </a:rPr>
              <a:t>H</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O.</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Continue to coach the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3777127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Assessing the Patient’s Response to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Respiratory and heart rates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Systolic blood pressure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Oxygen saturation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End-tidal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endParaRPr lang="en-US" altLang="en-US" sz="2400" baseline="-250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Complaint of dyspnea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365187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2400" dirty="0" smtClean="0">
                <a:solidFill>
                  <a:srgbClr val="000000"/>
                </a:solidFill>
                <a:latin typeface="Arial (Body)"/>
                <a:ea typeface="ＭＳ Ｐゴシック"/>
              </a:rPr>
              <a:t>)</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Assessing the Patient’s Response to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 Monitor for: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Pneumothorax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Gastric distention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Vomiting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Increased respiratory distress or failure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Decreased mental status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Intolerance of the device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8874497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743371" cy="255451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Continuous Positive Airway Pressure (C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2400" dirty="0">
                <a:solidFill>
                  <a:srgbClr val="000000"/>
                </a:solidFill>
                <a:latin typeface="Arial (Body)"/>
                <a:ea typeface="ＭＳ Ｐゴシック"/>
              </a:rPr>
              <a:t>)</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Bilevel (or biphasic) positive airway pressure (Bi</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is like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but it allows you to set different airway pressures for inspiration and expiration.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724230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Techniques of Artificial Ventilation </a:t>
            </a:r>
            <a:r>
              <a:rPr lang="en-US" sz="2000" b="0" dirty="0" smtClean="0">
                <a:latin typeface="Times New Roman" panose="02020603050405020304" pitchFamily="18" charset="0"/>
                <a:ea typeface="ＭＳ Ｐゴシック"/>
                <a:cs typeface="ＭＳ Ｐゴシック" pitchFamily="-1" charset="-128"/>
              </a:rPr>
              <a:t>(39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Hazards of Overventilation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Overinflation leads to serious complications.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 cardiac arrest, perfusion is decreased.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 spontaneously breathing patients, return to the left ventricle can be reduced.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0648934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6748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Patient with a Stoma or Tracheostomy Tube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stoma may indicate a tracheostomy, which may be temporary.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tracheostomy tube may be placed in the stoma.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stoma also may indicate a partial or total laryngectomy.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620102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Stoma is a Surgical Opening in the Front of the Neck</a:t>
            </a:r>
            <a:endParaRPr lang="en-US" altLang="en-US" dirty="0">
              <a:latin typeface="Times New Roman" panose="02020603050405020304" pitchFamily="18" charset="0"/>
              <a:ea typeface="ＭＳ Ｐゴシック"/>
            </a:endParaRPr>
          </a:p>
        </p:txBody>
      </p:sp>
      <p:pic>
        <p:nvPicPr>
          <p:cNvPr id="4" name="Picture 2" descr="A patient with a healed surgical hole between clavicles at the stern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098" y="1964391"/>
            <a:ext cx="6705805" cy="401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76875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The Neck </a:t>
            </a:r>
            <a:r>
              <a:rPr lang="en-US" altLang="en-US" dirty="0" smtClean="0">
                <a:latin typeface="Times New Roman" panose="02020603050405020304" pitchFamily="18" charset="0"/>
                <a:ea typeface="ＭＳ Ｐゴシック"/>
              </a:rPr>
              <a:t>Breather’s </a:t>
            </a:r>
            <a:r>
              <a:rPr lang="en-US" altLang="en-US" dirty="0">
                <a:latin typeface="Times New Roman" panose="02020603050405020304" pitchFamily="18" charset="0"/>
                <a:ea typeface="ＭＳ Ｐゴシック"/>
              </a:rPr>
              <a:t>Airway </a:t>
            </a:r>
            <a:r>
              <a:rPr lang="en-US" altLang="en-US" dirty="0" smtClean="0">
                <a:latin typeface="Times New Roman" panose="02020603050405020304" pitchFamily="18" charset="0"/>
                <a:ea typeface="ＭＳ Ｐゴシック"/>
              </a:rPr>
              <a:t>has </a:t>
            </a:r>
            <a:r>
              <a:rPr lang="en-US" altLang="en-US" dirty="0">
                <a:latin typeface="Times New Roman" panose="02020603050405020304" pitchFamily="18" charset="0"/>
                <a:ea typeface="ＭＳ Ｐゴシック"/>
              </a:rPr>
              <a:t>b</a:t>
            </a:r>
            <a:r>
              <a:rPr lang="en-US" altLang="en-US" dirty="0" smtClean="0">
                <a:latin typeface="Times New Roman" panose="02020603050405020304" pitchFamily="18" charset="0"/>
                <a:ea typeface="ＭＳ Ｐゴシック"/>
              </a:rPr>
              <a:t>een </a:t>
            </a:r>
            <a:r>
              <a:rPr lang="en-US" altLang="en-US" dirty="0">
                <a:latin typeface="Times New Roman" panose="02020603050405020304" pitchFamily="18" charset="0"/>
                <a:ea typeface="ＭＳ Ｐゴシック"/>
              </a:rPr>
              <a:t>Changed by Surgery</a:t>
            </a:r>
          </a:p>
        </p:txBody>
      </p:sp>
      <p:pic>
        <p:nvPicPr>
          <p:cNvPr id="4" name="Picture 2" descr="In a laryngectomy, the larynx is removed, a tube is placed in the stoma or opening, and air flows in the tube. In a partial laryngectomy, part of the larynx is removed, and air flows in the tube and partially through the no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085" y="1919871"/>
            <a:ext cx="7631831" cy="395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51932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96514"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Patient with a Stoma or Tracheostomy Tube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Bag-Valve-Mask-to-Tracheostomy-Tube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 bag-valve device can connect to a tracheostomy tube.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there is not a tracheostomy tube, place a mask over the stoma to provide bag-valve ventilations.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552135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5"/>
            <a:ext cx="8229600" cy="1280884"/>
          </a:xfrm>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Artificial Ventilation </a:t>
            </a:r>
            <a:r>
              <a:rPr lang="en-IN" altLang="en-US" sz="2800" dirty="0">
                <a:latin typeface="Times New Roman" panose="02020603050405020304" pitchFamily="18" charset="0"/>
                <a:ea typeface="ＭＳ Ｐゴシック"/>
              </a:rPr>
              <a:t>c</a:t>
            </a:r>
            <a:r>
              <a:rPr lang="en-IN" altLang="en-US" sz="2800" dirty="0" smtClean="0">
                <a:latin typeface="Times New Roman" panose="02020603050405020304" pitchFamily="18" charset="0"/>
                <a:ea typeface="ＭＳ Ｐゴシック"/>
              </a:rPr>
              <a:t>an be Accomplished in the Patient with a Tracheostomy Tube by Attaching the Bag-Valve-Mask Device Directly to the Tube</a:t>
            </a:r>
            <a:endParaRPr lang="en-US" altLang="en-US" sz="2800" dirty="0">
              <a:latin typeface="Times New Roman" panose="02020603050405020304" pitchFamily="18" charset="0"/>
              <a:ea typeface="ＭＳ Ｐゴシック"/>
            </a:endParaRPr>
          </a:p>
        </p:txBody>
      </p:sp>
      <p:pic>
        <p:nvPicPr>
          <p:cNvPr id="4" name="Picture 2" descr="An E M T applying a bag valve mask, with mask removed, directly to a patient’s stoma, squeezing the ba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07" y="1898047"/>
            <a:ext cx="6508786"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432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(3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5344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Mechanics of Ventilation Review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Inhalation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Active process.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pt-BR" altLang="en-US" sz="2400" dirty="0" smtClean="0">
                <a:solidFill>
                  <a:srgbClr val="000000"/>
                </a:solidFill>
                <a:latin typeface="Arial (Body)"/>
                <a:ea typeface="ＭＳ Ｐゴシック"/>
              </a:rPr>
              <a:t>External intercostal muscles and diaphragm contract.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Chest cavity increases in size.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Pressure in the chest cavity decreases.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Air is drawn in through the nose and mouth.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3036366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Patient with a Stoma or Tracheostomy Tube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Bag-Valve-Mask-to-Stoma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It may be necessary to suction the stoma.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It may be necessary to seal the mouth and nose.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400708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A Patient with a Stoma or Tracheostomy </a:t>
            </a:r>
            <a:r>
              <a:rPr lang="en-IN" altLang="en-US" sz="2400" dirty="0" smtClean="0">
                <a:solidFill>
                  <a:srgbClr val="000000"/>
                </a:solidFill>
                <a:latin typeface="Arial (Body)"/>
                <a:ea typeface="ＭＳ Ｐゴシック"/>
              </a:rPr>
              <a:t>Tube</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Mouth-to-Stoma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Not recommended because it exposes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to respiratory secretions and droplets.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You must use a barrier device over the stoma before you perform mouth-to-stoma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70017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Infants and Children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Place the head in a neutral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Avoid excessive volumes and pressures.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a B</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V</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 with 450 to 500 m</a:t>
            </a:r>
            <a:r>
              <a:rPr lang="en-IN" altLang="en-US" sz="100" dirty="0" smtClean="0">
                <a:solidFill>
                  <a:schemeClr val="bg1"/>
                </a:solidFill>
                <a:latin typeface="Arial (Body)"/>
                <a:ea typeface="ＭＳ Ｐゴシック"/>
              </a:rPr>
              <a:t>illi</a:t>
            </a:r>
            <a:r>
              <a:rPr lang="en-IN" altLang="en-US" sz="2400" dirty="0" smtClean="0">
                <a:solidFill>
                  <a:srgbClr val="000000"/>
                </a:solidFill>
                <a:latin typeface="Arial (Body)"/>
                <a:ea typeface="ＭＳ Ｐゴシック"/>
              </a:rPr>
              <a:t>L</a:t>
            </a:r>
            <a:r>
              <a:rPr lang="en-IN" altLang="en-US" sz="100" dirty="0" smtClean="0">
                <a:solidFill>
                  <a:schemeClr val="bg1"/>
                </a:solidFill>
                <a:latin typeface="Arial (Body)"/>
                <a:ea typeface="ＭＳ Ｐゴシック"/>
              </a:rPr>
              <a:t>itre</a:t>
            </a:r>
            <a:r>
              <a:rPr lang="en-IN" altLang="en-US" sz="2400" dirty="0" smtClean="0">
                <a:solidFill>
                  <a:srgbClr val="000000"/>
                </a:solidFill>
                <a:latin typeface="Arial (Body)"/>
                <a:ea typeface="ＭＳ Ｐゴシック"/>
              </a:rPr>
              <a:t> volume and without a pop-off valve.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an oropharyngeal ornasopharyngeal airway if required.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Ventilate at 12 to 20/min., or once every three to five seconds.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7738721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5725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Patients with Facial Injuries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Swelling can occlude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an airway adjunct if needed.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Avoid a nasopharyngeal airway in patients with mid-face trauma.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Bleeding may require frequent suctioning.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9936353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6748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67486"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Foreign Body Airway Obstruction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If the patient is effectively moving air, instruct him to cough; administer 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If air exchange is poor, manage as for a complete airway obstruction.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For a child or adult, perform abdominal thrusts.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For an infant, perform chest thrusts and back blows.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1977473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6748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in Airway Management and Ventilation </a:t>
            </a:r>
            <a:r>
              <a:rPr lang="en-IN"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Dental Appliances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Manage in place when dentures are secure.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If dentures are loose, remove them.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960937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548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100% oxygen is stored in cylinders.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Oxygen Cylinders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Cylinder volume varies.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Pressure in a full cylinder is 2,000 psi.</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Duration of Flow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only way to truly determine the amount of oxygen in the tank is to apply the gauge and identify the psi of pressure remaining in the tank.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7733830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anose="02020603050405020304" pitchFamily="18" charset="0"/>
                <a:ea typeface="ＭＳ Ｐゴシック"/>
              </a:rPr>
              <a:t>Table 10-8 Oxygen Duration </a:t>
            </a:r>
            <a:r>
              <a:rPr lang="en-US" altLang="en-US" sz="2000" b="0" dirty="0" smtClean="0">
                <a:latin typeface="Times New Roman" panose="02020603050405020304" pitchFamily="18" charset="0"/>
                <a:ea typeface="ＭＳ Ｐゴシック"/>
              </a:rPr>
              <a:t>(1 of 2)</a:t>
            </a:r>
            <a:endParaRPr lang="en-US" sz="2000" b="0" dirty="0"/>
          </a:p>
        </p:txBody>
      </p:sp>
      <p:sp>
        <p:nvSpPr>
          <p:cNvPr id="3" name="Text Placeholder 2"/>
          <p:cNvSpPr>
            <a:spLocks noGrp="1"/>
          </p:cNvSpPr>
          <p:nvPr>
            <p:ph type="body" idx="1"/>
          </p:nvPr>
        </p:nvSpPr>
        <p:spPr>
          <a:xfrm>
            <a:off x="457200" y="1600200"/>
            <a:ext cx="8229600" cy="3301738"/>
          </a:xfrm>
        </p:spPr>
        <p:txBody>
          <a:bodyPr/>
          <a:lstStyle/>
          <a:p>
            <a:pPr marL="0" indent="0">
              <a:spcBef>
                <a:spcPts val="600"/>
              </a:spcBef>
              <a:buNone/>
            </a:pPr>
            <a:r>
              <a:rPr lang="en-US" sz="2200" b="1" dirty="0">
                <a:latin typeface="+mn-lt"/>
              </a:rPr>
              <a:t>Formula to Calculate Oxygen Tank </a:t>
            </a:r>
            <a:r>
              <a:rPr lang="en-US" sz="2200" b="1" dirty="0" smtClean="0">
                <a:latin typeface="+mn-lt"/>
              </a:rPr>
              <a:t>Duration</a:t>
            </a:r>
          </a:p>
          <a:p>
            <a:pPr marL="0" indent="0">
              <a:spcBef>
                <a:spcPts val="600"/>
              </a:spcBef>
              <a:buNone/>
            </a:pPr>
            <a:r>
              <a:rPr lang="en-US" sz="2200" dirty="0">
                <a:latin typeface="+mn-lt"/>
              </a:rPr>
              <a:t>Take the tank pressure measured by the gauge in psi </a:t>
            </a:r>
            <a:r>
              <a:rPr lang="en-US" sz="2200" dirty="0" smtClean="0">
                <a:latin typeface="+mn-lt"/>
              </a:rPr>
              <a:t>minus the </a:t>
            </a:r>
            <a:r>
              <a:rPr lang="en-US" sz="2200" dirty="0">
                <a:latin typeface="+mn-lt"/>
              </a:rPr>
              <a:t>safe residual pressure that is always set at 200 psi </a:t>
            </a:r>
            <a:r>
              <a:rPr lang="en-US" sz="2200" dirty="0" smtClean="0">
                <a:latin typeface="+mn-lt"/>
              </a:rPr>
              <a:t>times the </a:t>
            </a:r>
            <a:r>
              <a:rPr lang="en-US" sz="2200" dirty="0">
                <a:latin typeface="+mn-lt"/>
              </a:rPr>
              <a:t>constant (see the tank constant listed below) divided </a:t>
            </a:r>
            <a:r>
              <a:rPr lang="en-US" sz="2200" dirty="0" smtClean="0">
                <a:latin typeface="+mn-lt"/>
              </a:rPr>
              <a:t>by the </a:t>
            </a:r>
            <a:r>
              <a:rPr lang="en-US" sz="2200" dirty="0">
                <a:latin typeface="+mn-lt"/>
              </a:rPr>
              <a:t>flow rate expected to be delivered or being delivered </a:t>
            </a:r>
            <a:r>
              <a:rPr lang="en-US" sz="2200" dirty="0" smtClean="0">
                <a:latin typeface="+mn-lt"/>
              </a:rPr>
              <a:t>to the </a:t>
            </a:r>
            <a:r>
              <a:rPr lang="en-US" sz="2200" dirty="0">
                <a:latin typeface="+mn-lt"/>
              </a:rPr>
              <a:t>patient in liters per minute. This will provide you with </a:t>
            </a:r>
            <a:r>
              <a:rPr lang="en-US" sz="2200" dirty="0" smtClean="0">
                <a:latin typeface="+mn-lt"/>
              </a:rPr>
              <a:t>how long </a:t>
            </a:r>
            <a:r>
              <a:rPr lang="en-US" sz="2200" dirty="0">
                <a:latin typeface="+mn-lt"/>
              </a:rPr>
              <a:t>the oxygen will last at a desired flow rate for the </a:t>
            </a:r>
            <a:r>
              <a:rPr lang="en-US" sz="2200" dirty="0" smtClean="0">
                <a:latin typeface="+mn-lt"/>
              </a:rPr>
              <a:t>specified tank </a:t>
            </a:r>
            <a:r>
              <a:rPr lang="en-US" sz="2200" dirty="0">
                <a:latin typeface="+mn-lt"/>
              </a:rPr>
              <a:t>(E tank, for example</a:t>
            </a:r>
            <a:r>
              <a:rPr lang="en-US" sz="2200" dirty="0" smtClean="0">
                <a:latin typeface="+mn-lt"/>
              </a:rPr>
              <a:t>).</a:t>
            </a:r>
          </a:p>
          <a:p>
            <a:pPr marL="0" indent="0">
              <a:spcBef>
                <a:spcPts val="600"/>
              </a:spcBef>
              <a:buNone/>
            </a:pPr>
            <a:r>
              <a:rPr lang="en-US" sz="2200" b="1" dirty="0">
                <a:latin typeface="+mn-lt"/>
              </a:rPr>
              <a:t>Cylinder Constant</a:t>
            </a:r>
          </a:p>
        </p:txBody>
      </p:sp>
      <p:graphicFrame>
        <p:nvGraphicFramePr>
          <p:cNvPr id="4" name="Table 3"/>
          <p:cNvGraphicFramePr>
            <a:graphicFrameLocks noGrp="1"/>
          </p:cNvGraphicFramePr>
          <p:nvPr>
            <p:extLst>
              <p:ext uri="{D42A27DB-BD31-4B8C-83A1-F6EECF244321}">
                <p14:modId xmlns:p14="http://schemas.microsoft.com/office/powerpoint/2010/main" val="988344143"/>
              </p:ext>
            </p:extLst>
          </p:nvPr>
        </p:nvGraphicFramePr>
        <p:xfrm>
          <a:off x="2339769" y="5110517"/>
          <a:ext cx="4466384" cy="1097280"/>
        </p:xfrm>
        <a:graphic>
          <a:graphicData uri="http://schemas.openxmlformats.org/drawingml/2006/table">
            <a:tbl>
              <a:tblPr firstRow="1" bandRow="1">
                <a:tableStyleId>{5940675A-B579-460E-94D1-54222C63F5DA}</a:tableStyleId>
              </a:tblPr>
              <a:tblGrid>
                <a:gridCol w="2203951">
                  <a:extLst>
                    <a:ext uri="{9D8B030D-6E8A-4147-A177-3AD203B41FA5}">
                      <a16:colId xmlns:a16="http://schemas.microsoft.com/office/drawing/2014/main" val="3443825697"/>
                    </a:ext>
                  </a:extLst>
                </a:gridCol>
                <a:gridCol w="2262433">
                  <a:extLst>
                    <a:ext uri="{9D8B030D-6E8A-4147-A177-3AD203B41FA5}">
                      <a16:colId xmlns:a16="http://schemas.microsoft.com/office/drawing/2014/main" val="2638263339"/>
                    </a:ext>
                  </a:extLst>
                </a:gridCol>
              </a:tblGrid>
              <a:tr h="0">
                <a:tc>
                  <a:txBody>
                    <a:bodyPr/>
                    <a:lstStyle/>
                    <a:p>
                      <a:r>
                        <a:rPr lang="en-US" sz="1800" b="0" i="0" u="none" strike="noStrike" cap="none" baseline="0" dirty="0" smtClean="0">
                          <a:solidFill>
                            <a:schemeClr val="tx1"/>
                          </a:solidFill>
                          <a:latin typeface="+mn-lt"/>
                          <a:ea typeface="+mn-ea"/>
                          <a:cs typeface="+mn-cs"/>
                          <a:sym typeface="Arial"/>
                        </a:rPr>
                        <a:t>D = 0.16</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G = 2.41</a:t>
                      </a:r>
                      <a:endParaRPr lang="en-US" sz="1800" dirty="0"/>
                    </a:p>
                  </a:txBody>
                  <a:tcPr/>
                </a:tc>
                <a:extLst>
                  <a:ext uri="{0D108BD9-81ED-4DB2-BD59-A6C34878D82A}">
                    <a16:rowId xmlns:a16="http://schemas.microsoft.com/office/drawing/2014/main" val="3772538531"/>
                  </a:ext>
                </a:extLst>
              </a:tr>
              <a:tr h="0">
                <a:tc>
                  <a:txBody>
                    <a:bodyPr/>
                    <a:lstStyle/>
                    <a:p>
                      <a:r>
                        <a:rPr lang="en-US" sz="1800" b="0" i="0" u="none" strike="noStrike" cap="none" baseline="0" dirty="0" smtClean="0">
                          <a:solidFill>
                            <a:schemeClr val="tx1"/>
                          </a:solidFill>
                          <a:latin typeface="+mn-lt"/>
                          <a:ea typeface="+mn-ea"/>
                          <a:cs typeface="+mn-cs"/>
                          <a:sym typeface="Arial"/>
                        </a:rPr>
                        <a:t>E = 0.28</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H = 3.14</a:t>
                      </a:r>
                      <a:endParaRPr lang="en-US" sz="1800" dirty="0"/>
                    </a:p>
                  </a:txBody>
                  <a:tcPr/>
                </a:tc>
                <a:extLst>
                  <a:ext uri="{0D108BD9-81ED-4DB2-BD59-A6C34878D82A}">
                    <a16:rowId xmlns:a16="http://schemas.microsoft.com/office/drawing/2014/main" val="2264658546"/>
                  </a:ext>
                </a:extLst>
              </a:tr>
              <a:tr h="0">
                <a:tc>
                  <a:txBody>
                    <a:bodyPr/>
                    <a:lstStyle/>
                    <a:p>
                      <a:r>
                        <a:rPr lang="en-US" sz="1800" b="0" i="0" u="none" strike="noStrike" cap="none" baseline="0" dirty="0" smtClean="0">
                          <a:solidFill>
                            <a:schemeClr val="tx1"/>
                          </a:solidFill>
                          <a:latin typeface="+mn-lt"/>
                          <a:ea typeface="+mn-ea"/>
                          <a:cs typeface="+mn-cs"/>
                          <a:sym typeface="Arial"/>
                        </a:rPr>
                        <a:t>M = 1.56</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K = 3.14</a:t>
                      </a:r>
                      <a:endParaRPr lang="en-US" sz="1800" dirty="0"/>
                    </a:p>
                  </a:txBody>
                  <a:tcPr/>
                </a:tc>
                <a:extLst>
                  <a:ext uri="{0D108BD9-81ED-4DB2-BD59-A6C34878D82A}">
                    <a16:rowId xmlns:a16="http://schemas.microsoft.com/office/drawing/2014/main" val="3500538451"/>
                  </a:ext>
                </a:extLst>
              </a:tr>
            </a:tbl>
          </a:graphicData>
        </a:graphic>
      </p:graphicFrame>
    </p:spTree>
    <p:extLst>
      <p:ext uri="{BB962C8B-B14F-4D97-AF65-F5344CB8AC3E}">
        <p14:creationId xmlns:p14="http://schemas.microsoft.com/office/powerpoint/2010/main" val="1759878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anose="02020603050405020304" pitchFamily="18" charset="0"/>
                <a:ea typeface="ＭＳ Ｐゴシック"/>
              </a:rPr>
              <a:t>Table 10-8 Oxygen Duration </a:t>
            </a:r>
            <a:r>
              <a:rPr lang="en-US" altLang="en-US" sz="2000" b="0" dirty="0" smtClean="0">
                <a:latin typeface="Times New Roman" panose="02020603050405020304" pitchFamily="18" charset="0"/>
                <a:ea typeface="ＭＳ Ｐゴシック"/>
              </a:rPr>
              <a:t>(2 of 2)</a:t>
            </a:r>
            <a:endParaRPr lang="en-US" dirty="0"/>
          </a:p>
        </p:txBody>
      </p:sp>
      <p:sp>
        <p:nvSpPr>
          <p:cNvPr id="3" name="Text Placeholder 2"/>
          <p:cNvSpPr>
            <a:spLocks noGrp="1"/>
          </p:cNvSpPr>
          <p:nvPr>
            <p:ph type="body" idx="1"/>
          </p:nvPr>
        </p:nvSpPr>
        <p:spPr>
          <a:xfrm>
            <a:off x="457200" y="1600201"/>
            <a:ext cx="8229600" cy="1014412"/>
          </a:xfrm>
        </p:spPr>
        <p:txBody>
          <a:bodyPr anchor="ctr"/>
          <a:lstStyle/>
          <a:p>
            <a:pPr marL="0" indent="0">
              <a:buNone/>
            </a:pPr>
            <a:r>
              <a:rPr lang="en-US" sz="2400" dirty="0">
                <a:latin typeface="+mn-lt"/>
              </a:rPr>
              <a:t>As an example, to determine how long the full (2,000 psi) </a:t>
            </a:r>
            <a:r>
              <a:rPr lang="en-US" sz="2400" dirty="0" smtClean="0">
                <a:latin typeface="+mn-lt"/>
              </a:rPr>
              <a:t>E cylinder </a:t>
            </a:r>
            <a:r>
              <a:rPr lang="en-US" sz="2400" dirty="0">
                <a:latin typeface="+mn-lt"/>
              </a:rPr>
              <a:t>will last with a patient on a nonrebreather mask </a:t>
            </a:r>
            <a:r>
              <a:rPr lang="en-US" sz="2400" dirty="0" smtClean="0">
                <a:latin typeface="+mn-lt"/>
              </a:rPr>
              <a:t>at 15 l</a:t>
            </a:r>
            <a:r>
              <a:rPr lang="en-US" sz="100" dirty="0" smtClean="0">
                <a:solidFill>
                  <a:schemeClr val="bg1"/>
                </a:solidFill>
                <a:latin typeface="+mn-lt"/>
              </a:rPr>
              <a:t>iters</a:t>
            </a:r>
            <a:r>
              <a:rPr lang="en-US" sz="2400" dirty="0" smtClean="0">
                <a:latin typeface="+mn-lt"/>
              </a:rPr>
              <a:t>p</a:t>
            </a:r>
            <a:r>
              <a:rPr lang="en-US" sz="100" dirty="0" smtClean="0">
                <a:solidFill>
                  <a:schemeClr val="bg1"/>
                </a:solidFill>
                <a:latin typeface="+mn-lt"/>
              </a:rPr>
              <a:t>er</a:t>
            </a:r>
            <a:r>
              <a:rPr lang="en-US" sz="2400" dirty="0" smtClean="0">
                <a:latin typeface="+mn-lt"/>
              </a:rPr>
              <a:t>m</a:t>
            </a:r>
            <a:r>
              <a:rPr lang="en-US" sz="100" dirty="0" smtClean="0">
                <a:solidFill>
                  <a:schemeClr val="bg1"/>
                </a:solidFill>
                <a:latin typeface="+mn-lt"/>
              </a:rPr>
              <a:t>inute</a:t>
            </a:r>
            <a:r>
              <a:rPr lang="en-US" sz="2400" dirty="0" smtClean="0">
                <a:latin typeface="+mn-lt"/>
              </a:rPr>
              <a:t>, </a:t>
            </a:r>
            <a:r>
              <a:rPr lang="en-US" sz="2400" dirty="0">
                <a:latin typeface="+mn-lt"/>
              </a:rPr>
              <a:t>you would calculate the following:</a:t>
            </a:r>
          </a:p>
        </p:txBody>
      </p:sp>
      <p:graphicFrame>
        <p:nvGraphicFramePr>
          <p:cNvPr id="5" name="Object 4" descr="start fraction left parenthesis 2,000 minus 200 right parenthesis times 0.2 8 over 15 wnd fraction = start fraction 504 over 15 end fraction = 33.6 minutes"/>
          <p:cNvGraphicFramePr>
            <a:graphicFrameLocks noChangeAspect="1"/>
          </p:cNvGraphicFramePr>
          <p:nvPr>
            <p:extLst>
              <p:ext uri="{D42A27DB-BD31-4B8C-83A1-F6EECF244321}">
                <p14:modId xmlns:p14="http://schemas.microsoft.com/office/powerpoint/2010/main" val="655504310"/>
              </p:ext>
            </p:extLst>
          </p:nvPr>
        </p:nvGraphicFramePr>
        <p:xfrm>
          <a:off x="1750648" y="2922544"/>
          <a:ext cx="5642705" cy="841457"/>
        </p:xfrm>
        <a:graphic>
          <a:graphicData uri="http://schemas.openxmlformats.org/presentationml/2006/ole">
            <mc:AlternateContent xmlns:mc="http://schemas.openxmlformats.org/markup-compatibility/2006">
              <mc:Choice xmlns:v="urn:schemas-microsoft-com:vml" Requires="v">
                <p:oleObj spid="_x0000_s1111" name="Equation" r:id="rId3" imgW="2895480" imgH="431640" progId="Equation.DSMT4">
                  <p:embed/>
                </p:oleObj>
              </mc:Choice>
              <mc:Fallback>
                <p:oleObj name="Equation" r:id="rId3" imgW="2895480" imgH="431640" progId="Equation.DSMT4">
                  <p:embed/>
                  <p:pic>
                    <p:nvPicPr>
                      <p:cNvPr id="0" name=""/>
                      <p:cNvPicPr/>
                      <p:nvPr/>
                    </p:nvPicPr>
                    <p:blipFill>
                      <a:blip r:embed="rId4"/>
                      <a:stretch>
                        <a:fillRect/>
                      </a:stretch>
                    </p:blipFill>
                    <p:spPr>
                      <a:xfrm>
                        <a:off x="1750648" y="2922544"/>
                        <a:ext cx="5642705" cy="841457"/>
                      </a:xfrm>
                      <a:prstGeom prst="rect">
                        <a:avLst/>
                      </a:prstGeom>
                    </p:spPr>
                  </p:pic>
                </p:oleObj>
              </mc:Fallback>
            </mc:AlternateContent>
          </a:graphicData>
        </a:graphic>
      </p:graphicFrame>
      <p:sp>
        <p:nvSpPr>
          <p:cNvPr id="4" name="Text Placeholder 3"/>
          <p:cNvSpPr>
            <a:spLocks noGrp="1"/>
          </p:cNvSpPr>
          <p:nvPr>
            <p:ph type="body" idx="2"/>
          </p:nvPr>
        </p:nvSpPr>
        <p:spPr>
          <a:xfrm>
            <a:off x="457200" y="3948110"/>
            <a:ext cx="8229600" cy="723900"/>
          </a:xfrm>
        </p:spPr>
        <p:txBody>
          <a:bodyPr anchor="ctr"/>
          <a:lstStyle/>
          <a:p>
            <a:pPr marL="0" indent="0">
              <a:buNone/>
            </a:pPr>
            <a:r>
              <a:rPr lang="en-US" sz="2400" dirty="0">
                <a:latin typeface="+mn-lt"/>
              </a:rPr>
              <a:t>The oxygen tank will provide oxygen at 15 </a:t>
            </a:r>
            <a:r>
              <a:rPr lang="en-US" sz="2400" dirty="0" smtClean="0">
                <a:latin typeface="+mn-lt"/>
              </a:rPr>
              <a:t>l</a:t>
            </a:r>
            <a:r>
              <a:rPr lang="en-US" sz="100" dirty="0" smtClean="0">
                <a:solidFill>
                  <a:schemeClr val="bg1"/>
                </a:solidFill>
                <a:latin typeface="+mn-lt"/>
              </a:rPr>
              <a:t>iters</a:t>
            </a:r>
            <a:r>
              <a:rPr lang="en-US" sz="2400" dirty="0" smtClean="0">
                <a:latin typeface="+mn-lt"/>
              </a:rPr>
              <a:t>p</a:t>
            </a:r>
            <a:r>
              <a:rPr lang="en-US" sz="100" dirty="0" smtClean="0">
                <a:solidFill>
                  <a:schemeClr val="bg1"/>
                </a:solidFill>
                <a:latin typeface="+mn-lt"/>
              </a:rPr>
              <a:t>er</a:t>
            </a:r>
            <a:r>
              <a:rPr lang="en-US" sz="2400" dirty="0" smtClean="0">
                <a:latin typeface="+mn-lt"/>
              </a:rPr>
              <a:t>m</a:t>
            </a:r>
            <a:r>
              <a:rPr lang="en-US" sz="100" dirty="0" smtClean="0">
                <a:solidFill>
                  <a:schemeClr val="bg1"/>
                </a:solidFill>
                <a:latin typeface="+mn-lt"/>
              </a:rPr>
              <a:t>inute</a:t>
            </a:r>
            <a:r>
              <a:rPr lang="en-US" sz="2400" dirty="0" smtClean="0">
                <a:latin typeface="+mn-lt"/>
              </a:rPr>
              <a:t> </a:t>
            </a:r>
            <a:r>
              <a:rPr lang="en-US" sz="2400" dirty="0">
                <a:latin typeface="+mn-lt"/>
              </a:rPr>
              <a:t>to the </a:t>
            </a:r>
            <a:r>
              <a:rPr lang="en-US" sz="2400" dirty="0" smtClean="0">
                <a:latin typeface="+mn-lt"/>
              </a:rPr>
              <a:t>patient for </a:t>
            </a:r>
            <a:r>
              <a:rPr lang="en-US" sz="2400" dirty="0">
                <a:latin typeface="+mn-lt"/>
              </a:rPr>
              <a:t>a period of 33.6 minutes.</a:t>
            </a:r>
          </a:p>
        </p:txBody>
      </p:sp>
    </p:spTree>
    <p:extLst>
      <p:ext uri="{BB962C8B-B14F-4D97-AF65-F5344CB8AC3E}">
        <p14:creationId xmlns:p14="http://schemas.microsoft.com/office/powerpoint/2010/main" val="121066746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mn-lt"/>
                <a:ea typeface="ＭＳ Ｐゴシック"/>
              </a:rPr>
              <a:t>Safety Precautions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mn-lt"/>
                <a:ea typeface="ＭＳ Ｐゴシック"/>
              </a:rPr>
              <a:t>No combustible materials contacting cylinder or components.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mn-lt"/>
                <a:ea typeface="ＭＳ Ｐゴシック"/>
              </a:rPr>
              <a:t>No smoking near oxygen cylinders.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Store cylinders below </a:t>
            </a:r>
            <a:r>
              <a:rPr lang="en-US" altLang="en-US" sz="2400" dirty="0">
                <a:latin typeface="+mn-lt"/>
              </a:rPr>
              <a:t>125</a:t>
            </a:r>
            <a:r>
              <a:rPr lang="en-US" altLang="en-US" sz="2400" dirty="0" smtClean="0">
                <a:latin typeface="+mn-lt"/>
              </a:rPr>
              <a:t>° </a:t>
            </a:r>
            <a:r>
              <a:rPr lang="en-US" altLang="en-US" sz="2400" dirty="0" smtClean="0">
                <a:solidFill>
                  <a:srgbClr val="000000"/>
                </a:solidFill>
                <a:latin typeface="+mn-lt"/>
                <a:ea typeface="ＭＳ Ｐゴシック"/>
              </a:rPr>
              <a:t>F.</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mn-lt"/>
                <a:ea typeface="ＭＳ Ｐゴシック"/>
              </a:rPr>
              <a:t>Use with a properly fitting regulator.</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mn-lt"/>
                <a:ea typeface="ＭＳ Ｐゴシック"/>
              </a:rPr>
              <a:t>Keep all valves closed when not in use.</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Keep cylinders secured.</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mn-lt"/>
                <a:ea typeface="ＭＳ Ｐゴシック"/>
              </a:rPr>
              <a:t>Do not place your body over the valve.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941614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(4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Mechanics of Ventilation </a:t>
            </a:r>
            <a:r>
              <a:rPr lang="en-US" altLang="en-US" sz="2400" dirty="0" smtClean="0">
                <a:solidFill>
                  <a:srgbClr val="000000"/>
                </a:solidFill>
                <a:latin typeface="Arial (Body)"/>
                <a:ea typeface="ＭＳ Ｐゴシック"/>
              </a:rPr>
              <a:t>Review</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Exhalation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Passive process.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pt-BR" altLang="en-US" sz="2400" dirty="0" smtClean="0">
                <a:solidFill>
                  <a:srgbClr val="000000"/>
                </a:solidFill>
                <a:latin typeface="Arial (Body)"/>
                <a:ea typeface="ＭＳ Ｐゴシック"/>
              </a:rPr>
              <a:t>External intercostal muscles and diaphragm relax.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Chest cavity decreases in size.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Pressure in the chest cavity increases.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Air is forced out through the nose and mouth.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1021000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7668705" cy="213281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Pressure Regulators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Reduce the pressure in the cylinder to a safe range and control the flow of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therapy regulator delivers oxygen from 0.5 to 25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9328792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Oxygen Humidifiers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Oxygen leaving the cylinder is dry, which can be irritating to the respiratory tract.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An oxygen humidifier can add moisture to the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Generally used for long-term therapy.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369810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Oxygen Humidifier</a:t>
            </a:r>
            <a:endParaRPr lang="en-US" altLang="en-US" dirty="0">
              <a:latin typeface="Times New Roman" panose="02020603050405020304" pitchFamily="18" charset="0"/>
              <a:ea typeface="ＭＳ Ｐゴシック"/>
            </a:endParaRPr>
          </a:p>
        </p:txBody>
      </p:sp>
      <p:pic>
        <p:nvPicPr>
          <p:cNvPr id="4" name="Picture 1" descr="A plastic water jug attached to an oxygen port, with tubing connection extending from the j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537" y="1730593"/>
            <a:ext cx="2842925" cy="42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61165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Clinical Decision Making Regarding Oxygen Administration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Too much oxygen can worsen conditions such as ischemic stroke and acute coronary syndrome.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Such patients should only receive oxygen if they have evidence of hypoxia or dyspnea, or an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O₂ &lt;94%.</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Begin administration at 2 to 4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 by nasal cannula.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Always follow protocols.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1037868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Clinical Decision Making Regarding Oxygen </a:t>
            </a:r>
            <a:r>
              <a:rPr lang="en-IN" altLang="en-US" sz="2400" dirty="0" smtClean="0">
                <a:solidFill>
                  <a:srgbClr val="000000"/>
                </a:solidFill>
                <a:latin typeface="Arial (Body)"/>
                <a:ea typeface="ＭＳ Ｐゴシック"/>
              </a:rPr>
              <a:t>Administration</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Administer supplemental oxygen if any of the following are present: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O₂ &lt;94%</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Dyspnea or respiratory distress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of poor perfusion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of heart failure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1720451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(7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Indications for Oxygen Administration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Cardiac or respiratory arrest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Any patient receiving positive pressure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Signs of hypoxia and adequate respirations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2400" baseline="-25000" dirty="0" smtClean="0">
                <a:solidFill>
                  <a:srgbClr val="000000"/>
                </a:solidFill>
                <a:latin typeface="Arial (Body)"/>
                <a:ea typeface="ＭＳ Ｐゴシック"/>
              </a:rPr>
              <a:t>2</a:t>
            </a:r>
            <a:r>
              <a:rPr lang="en-IN" altLang="en-US" sz="2400" dirty="0" smtClean="0">
                <a:solidFill>
                  <a:srgbClr val="000000"/>
                </a:solidFill>
                <a:latin typeface="Arial (Body)"/>
                <a:ea typeface="ＭＳ Ｐゴシック"/>
              </a:rPr>
              <a:t> of less than 94 percent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455378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(8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Indications for Oxygen </a:t>
            </a:r>
            <a:r>
              <a:rPr lang="en-US" altLang="en-US" sz="2400" dirty="0" smtClean="0">
                <a:solidFill>
                  <a:srgbClr val="000000"/>
                </a:solidFill>
                <a:latin typeface="Arial (Body)"/>
                <a:ea typeface="ＭＳ Ｐゴシック"/>
              </a:rPr>
              <a:t>Administration</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Any medical condition that may cause hypoxia.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An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O₂ reading of &lt;94% or the oxygen saturation level is unknown.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Dyspnea or respiratory distress.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of poor perfusion.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of heart failure.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Suspected shock.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6205235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(9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Variations in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O₂ Goals for Medical, Trauma, and Other Special Consideration Patients.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Medical condition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Trauma condition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Pregnant patient &gt;20 weeks gestation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Inhaled poisoning or toxic exposure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Chronic obstructive pulmonary disease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9852723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(10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986713"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Hazards of Oxygen Administration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Oxygen toxicity is rare, but can happen over long periods of time.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Damage to the retina can occur in premature newborns with excessive oxygen administration.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Respiratory depression may occur in some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patients.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9465430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a:latin typeface="Times New Roman" panose="02020603050405020304" pitchFamily="18" charset="0"/>
                <a:ea typeface="ＭＳ Ｐゴシック"/>
                <a:cs typeface="ＭＳ Ｐゴシック" pitchFamily="-1" charset="-128"/>
              </a:rPr>
              <a:t>Click on the Condition t</a:t>
            </a:r>
            <a:r>
              <a:rPr lang="en-US" sz="3000" dirty="0" smtClean="0">
                <a:latin typeface="Times New Roman" panose="02020603050405020304" pitchFamily="18" charset="0"/>
                <a:ea typeface="ＭＳ Ｐゴシック"/>
                <a:cs typeface="ＭＳ Ｐゴシック" pitchFamily="-1" charset="-128"/>
              </a:rPr>
              <a:t>hat is </a:t>
            </a:r>
            <a:r>
              <a:rPr lang="en-US" sz="3000" dirty="0">
                <a:latin typeface="Times New Roman" panose="02020603050405020304" pitchFamily="18" charset="0"/>
                <a:ea typeface="ＭＳ Ｐゴシック"/>
                <a:cs typeface="ＭＳ Ｐゴシック" pitchFamily="-1" charset="-128"/>
              </a:rPr>
              <a:t>n</a:t>
            </a:r>
            <a:r>
              <a:rPr lang="en-US" sz="3000" dirty="0" smtClean="0">
                <a:latin typeface="Times New Roman" panose="02020603050405020304" pitchFamily="18" charset="0"/>
                <a:ea typeface="ＭＳ Ｐゴシック"/>
                <a:cs typeface="ＭＳ Ｐゴシック" pitchFamily="-1" charset="-128"/>
              </a:rPr>
              <a:t>ot </a:t>
            </a:r>
            <a:r>
              <a:rPr lang="en-US" sz="3000" dirty="0">
                <a:latin typeface="Times New Roman" panose="02020603050405020304" pitchFamily="18" charset="0"/>
                <a:ea typeface="ＭＳ Ｐゴシック"/>
                <a:cs typeface="ＭＳ Ｐゴシック" pitchFamily="-1" charset="-128"/>
              </a:rPr>
              <a:t>an Indication for the Administration of Supplemental Oxygen</a:t>
            </a:r>
          </a:p>
        </p:txBody>
      </p:sp>
      <p:sp>
        <p:nvSpPr>
          <p:cNvPr id="3" name="Content Placeholder 2"/>
          <p:cNvSpPr>
            <a:spLocks noGrp="1"/>
          </p:cNvSpPr>
          <p:nvPr>
            <p:ph idx="1"/>
          </p:nvPr>
        </p:nvSpPr>
        <p:spPr/>
        <p:txBody>
          <a:bodyPr wrap="square" lIns="91425" tIns="91425" rIns="91425" bIns="91425">
            <a:noAutofit/>
          </a:bodyPr>
          <a:lstStyle/>
          <a:p>
            <a:pPr marL="0" lvl="0" indent="0" fontAlgn="base">
              <a:spcBef>
                <a:spcPct val="0"/>
              </a:spcBef>
              <a:spcAft>
                <a:spcPct val="0"/>
              </a:spcAft>
              <a:buSzPts val="2400"/>
              <a:buNone/>
            </a:pPr>
            <a:r>
              <a:rPr lang="en-IN" altLang="en-US" sz="2400" kern="1200" dirty="0" smtClean="0">
                <a:solidFill>
                  <a:srgbClr val="000000"/>
                </a:solidFill>
                <a:latin typeface="Arial (Body)"/>
                <a:ea typeface="ＭＳ Ｐゴシック" panose="020B0600070205080204" pitchFamily="34" charset="-128"/>
                <a:hlinkClick r:id="rId2" action="ppaction://hlinksldjump"/>
              </a:rPr>
              <a:t>Acute coronary syndrome with S</a:t>
            </a:r>
            <a:r>
              <a:rPr lang="en-IN" altLang="en-US" sz="100" kern="1200" dirty="0" smtClean="0">
                <a:solidFill>
                  <a:srgbClr val="000000"/>
                </a:solidFill>
                <a:latin typeface="Arial (Body)"/>
                <a:ea typeface="ＭＳ Ｐゴシック" panose="020B0600070205080204" pitchFamily="34" charset="-128"/>
                <a:hlinkClick r:id="rId2" action="ppaction://hlinksldjump"/>
              </a:rPr>
              <a:t> </a:t>
            </a:r>
            <a:r>
              <a:rPr lang="en-IN" altLang="en-US" sz="2400" kern="1200" dirty="0" smtClean="0">
                <a:solidFill>
                  <a:srgbClr val="000000"/>
                </a:solidFill>
                <a:latin typeface="Arial (Body)"/>
                <a:ea typeface="ＭＳ Ｐゴシック" panose="020B0600070205080204" pitchFamily="34" charset="-128"/>
                <a:hlinkClick r:id="rId2" action="ppaction://hlinksldjump"/>
              </a:rPr>
              <a:t>p</a:t>
            </a:r>
            <a:r>
              <a:rPr lang="en-IN" altLang="en-US" sz="100" kern="1200" dirty="0" smtClean="0">
                <a:solidFill>
                  <a:srgbClr val="000000"/>
                </a:solidFill>
                <a:latin typeface="Arial (Body)"/>
                <a:ea typeface="ＭＳ Ｐゴシック" panose="020B0600070205080204" pitchFamily="34" charset="-128"/>
                <a:hlinkClick r:id="rId2" action="ppaction://hlinksldjump"/>
              </a:rPr>
              <a:t> </a:t>
            </a:r>
            <a:r>
              <a:rPr lang="en-IN" altLang="en-US" sz="2400" kern="1200" dirty="0" smtClean="0">
                <a:solidFill>
                  <a:srgbClr val="000000"/>
                </a:solidFill>
                <a:latin typeface="Arial (Body)"/>
                <a:ea typeface="ＭＳ Ｐゴシック" panose="020B0600070205080204" pitchFamily="34" charset="-128"/>
                <a:hlinkClick r:id="rId2" action="ppaction://hlinksldjump"/>
              </a:rPr>
              <a:t>O₂ of 95%</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73720" y="2380424"/>
            <a:ext cx="8229600" cy="711176"/>
          </a:xfrm>
        </p:spPr>
        <p:txBody>
          <a:bodyPr wrap="square" lIns="91425" tIns="91425" rIns="91425" bIns="91425">
            <a:noAutofit/>
          </a:bodyPr>
          <a:lstStyle/>
          <a:p>
            <a:pPr marL="0" lvl="0" indent="0" fontAlgn="base">
              <a:spcBef>
                <a:spcPct val="0"/>
              </a:spcBef>
              <a:spcAft>
                <a:spcPct val="0"/>
              </a:spcAft>
              <a:buSzPts val="2400"/>
              <a:buNone/>
            </a:pPr>
            <a:r>
              <a:rPr lang="en-IN" altLang="en-US" sz="2400" kern="1200" dirty="0" smtClean="0">
                <a:solidFill>
                  <a:srgbClr val="000000"/>
                </a:solidFill>
                <a:latin typeface="Arial (Body)"/>
                <a:ea typeface="ＭＳ Ｐゴシック" panose="020B0600070205080204" pitchFamily="34" charset="-128"/>
                <a:hlinkClick r:id="rId3" action="ppaction://hlinksldjump"/>
              </a:rPr>
              <a:t>Severe bleeding with altered mental status</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131618"/>
            <a:ext cx="8229600" cy="711176"/>
          </a:xfrm>
        </p:spPr>
        <p:txBody>
          <a:bodyPr wrap="square" lIns="91425" tIns="91425" rIns="91425" bIns="91425">
            <a:noAutofit/>
          </a:bodyPr>
          <a:lstStyle/>
          <a:p>
            <a:pPr marL="0" lvl="0" indent="0" fontAlgn="base">
              <a:spcBef>
                <a:spcPct val="0"/>
              </a:spcBef>
              <a:spcAft>
                <a:spcPct val="0"/>
              </a:spcAft>
              <a:buSzPts val="2400"/>
              <a:buNone/>
            </a:pPr>
            <a:r>
              <a:rPr lang="en-IN" altLang="en-US" sz="2400" kern="1200" dirty="0" smtClean="0">
                <a:solidFill>
                  <a:srgbClr val="000000"/>
                </a:solidFill>
                <a:latin typeface="Arial (Body)"/>
                <a:ea typeface="ＭＳ Ｐゴシック" panose="020B0600070205080204" pitchFamily="34" charset="-128"/>
                <a:hlinkClick r:id="rId3" action="ppaction://hlinksldjump"/>
              </a:rPr>
              <a:t>Dyspnea with S</a:t>
            </a:r>
            <a:r>
              <a:rPr lang="en-IN" altLang="en-US" sz="100" kern="1200" dirty="0" smtClean="0">
                <a:solidFill>
                  <a:srgbClr val="000000"/>
                </a:solidFill>
                <a:latin typeface="Arial (Body)"/>
                <a:ea typeface="ＭＳ Ｐゴシック" panose="020B0600070205080204" pitchFamily="34" charset="-128"/>
                <a:hlinkClick r:id="rId3" action="ppaction://hlinksldjump"/>
              </a:rPr>
              <a:t> </a:t>
            </a:r>
            <a:r>
              <a:rPr lang="en-IN" altLang="en-US" sz="2400" kern="1200" dirty="0" smtClean="0">
                <a:solidFill>
                  <a:srgbClr val="000000"/>
                </a:solidFill>
                <a:latin typeface="Arial (Body)"/>
                <a:ea typeface="ＭＳ Ｐゴシック" panose="020B0600070205080204" pitchFamily="34" charset="-128"/>
                <a:hlinkClick r:id="rId3" action="ppaction://hlinksldjump"/>
              </a:rPr>
              <a:t>p</a:t>
            </a:r>
            <a:r>
              <a:rPr lang="en-IN" altLang="en-US" sz="100" kern="1200" dirty="0" smtClean="0">
                <a:solidFill>
                  <a:srgbClr val="000000"/>
                </a:solidFill>
                <a:latin typeface="Arial (Body)"/>
                <a:ea typeface="ＭＳ Ｐゴシック" panose="020B0600070205080204" pitchFamily="34" charset="-128"/>
                <a:hlinkClick r:id="rId3" action="ppaction://hlinksldjump"/>
              </a:rPr>
              <a:t> </a:t>
            </a:r>
            <a:r>
              <a:rPr lang="en-IN" altLang="en-US" sz="2400" kern="1200" dirty="0" smtClean="0">
                <a:solidFill>
                  <a:srgbClr val="000000"/>
                </a:solidFill>
                <a:latin typeface="Arial (Body)"/>
                <a:ea typeface="ＭＳ Ｐゴシック" panose="020B0600070205080204" pitchFamily="34" charset="-128"/>
                <a:hlinkClick r:id="rId3" action="ppaction://hlinksldjump"/>
              </a:rPr>
              <a:t>O</a:t>
            </a:r>
            <a:r>
              <a:rPr lang="en-IN" altLang="en-US" sz="2400" kern="1200" baseline="-25000" dirty="0" smtClean="0">
                <a:solidFill>
                  <a:srgbClr val="000000"/>
                </a:solidFill>
                <a:latin typeface="Arial (Body)"/>
                <a:ea typeface="ＭＳ Ｐゴシック" panose="020B0600070205080204" pitchFamily="34" charset="-128"/>
                <a:hlinkClick r:id="rId3" action="ppaction://hlinksldjump"/>
              </a:rPr>
              <a:t>2</a:t>
            </a:r>
            <a:r>
              <a:rPr lang="en-IN" altLang="en-US" sz="2400" kern="1200" dirty="0" smtClean="0">
                <a:solidFill>
                  <a:srgbClr val="000000"/>
                </a:solidFill>
                <a:latin typeface="Arial (Body)"/>
                <a:ea typeface="ＭＳ Ｐゴシック" panose="020B0600070205080204" pitchFamily="34" charset="-128"/>
                <a:hlinkClick r:id="rId3" action="ppaction://hlinksldjump"/>
              </a:rPr>
              <a:t> of 90%</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882812"/>
            <a:ext cx="8229600" cy="711176"/>
          </a:xfrm>
        </p:spPr>
        <p:txBody>
          <a:bodyPr wrap="square" lIns="91425" tIns="91425" rIns="91425" bIns="91425">
            <a:noAutofit/>
          </a:bodyPr>
          <a:lstStyle/>
          <a:p>
            <a:pPr marL="0" lvl="0" indent="0" fontAlgn="base">
              <a:spcBef>
                <a:spcPct val="0"/>
              </a:spcBef>
              <a:spcAft>
                <a:spcPct val="0"/>
              </a:spcAft>
              <a:buSzPts val="2400"/>
              <a:buNone/>
            </a:pPr>
            <a:r>
              <a:rPr lang="en-IN" altLang="en-US" sz="2400" kern="1200" dirty="0" smtClean="0">
                <a:solidFill>
                  <a:srgbClr val="000000"/>
                </a:solidFill>
                <a:latin typeface="Arial (Body)"/>
                <a:ea typeface="ＭＳ Ｐゴシック" panose="020B0600070205080204" pitchFamily="34" charset="-128"/>
                <a:hlinkClick r:id="rId3" action="ppaction://hlinksldjump"/>
              </a:rPr>
              <a:t>A patient with a stab wound to the chest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853205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Mechanics of Ventilation: (a) Inhalation; (b) Exhalation</a:t>
            </a:r>
            <a:endParaRPr lang="en-US" altLang="en-US" dirty="0">
              <a:latin typeface="Times New Roman" panose="02020603050405020304" pitchFamily="18" charset="0"/>
              <a:ea typeface="ＭＳ Ｐゴシック"/>
            </a:endParaRPr>
          </a:p>
        </p:txBody>
      </p:sp>
      <p:pic>
        <p:nvPicPr>
          <p:cNvPr id="4" name="Picture 2" descr="The mechanics of inhalation, labeled A, and exhalation, labeled b, at atmospheric pressure of 760 millimeters of mercury. A, external intercostal muscle contracts, intrapleural pressure is 754 millimeters of mercury, intrapulmonary pressure is 757 millimeters of mercury, diaphragm contracts downward. B, external intercostal muscles relax, intrapleural pressure is 759 millimeters of mercury, intrapulmonary pressure is 763 millimeters of mercury, diaphragm relaxes upw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52" y="1867352"/>
            <a:ext cx="7675896" cy="365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37406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Times New Roman" panose="02020603050405020304" pitchFamily="18" charset="0"/>
                <a:ea typeface="ＭＳ Ｐゴシック"/>
                <a:cs typeface="ＭＳ Ｐゴシック" pitchFamily="-1" charset="-128"/>
              </a:rPr>
              <a:t>Oxygen Therapy </a:t>
            </a:r>
            <a:r>
              <a:rPr lang="en-IN" sz="2000" b="0" dirty="0">
                <a:latin typeface="Times New Roman" panose="02020603050405020304" pitchFamily="18" charset="0"/>
                <a:ea typeface="ＭＳ Ｐゴシック"/>
                <a:cs typeface="ＭＳ Ｐゴシック" pitchFamily="-1" charset="-128"/>
              </a:rPr>
              <a:t>(11 of 16)</a:t>
            </a:r>
            <a:endParaRPr lang="en-US" dirty="0"/>
          </a:p>
        </p:txBody>
      </p:sp>
      <p:sp>
        <p:nvSpPr>
          <p:cNvPr id="3" name="Content Placeholder 2"/>
          <p:cNvSpPr>
            <a:spLocks noGrp="1"/>
          </p:cNvSpPr>
          <p:nvPr>
            <p:ph idx="1"/>
          </p:nvPr>
        </p:nvSpPr>
        <p:spPr>
          <a:xfrm>
            <a:off x="457199" y="1600199"/>
            <a:ext cx="8246121" cy="2000251"/>
          </a:xfrm>
        </p:spPr>
        <p:txBody>
          <a:bodyPr anchor="ct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Oxygen Administration Procedures</a:t>
            </a: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Insure the cylinder contains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Open &amp; shut, the valve for 1 second.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Place the yoke of the regulator over the valve and tighten</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Content Placeholder 3"/>
          <p:cNvSpPr>
            <a:spLocks noGrp="1"/>
          </p:cNvSpPr>
          <p:nvPr>
            <p:ph idx="13"/>
          </p:nvPr>
        </p:nvSpPr>
        <p:spPr>
          <a:xfrm>
            <a:off x="473720" y="3698959"/>
            <a:ext cx="3041005" cy="330303"/>
          </a:xfrm>
        </p:spPr>
        <p:txBody>
          <a:bodyPr anchor="ctr"/>
          <a:lstStyle/>
          <a:p>
            <a:pPr marL="741553" lvl="1" indent="-284353" eaLnBrk="0" fontAlgn="base" hangingPunct="0">
              <a:spcAft>
                <a:spcPct val="0"/>
              </a:spcAft>
              <a:buSzPts val="2400"/>
            </a:pPr>
            <a:r>
              <a:rPr lang="en-IN" altLang="en-US" sz="2400" dirty="0">
                <a:solidFill>
                  <a:srgbClr val="000000"/>
                </a:solidFill>
                <a:latin typeface="Arial (Body)"/>
                <a:ea typeface="ＭＳ Ｐゴシック"/>
              </a:rPr>
              <a:t>Open the valve</a:t>
            </a:r>
            <a:endParaRPr lang="en-US" sz="2400" dirty="0">
              <a:solidFill>
                <a:srgbClr val="000000"/>
              </a:solidFill>
              <a:latin typeface="Arial (Body)"/>
              <a:ea typeface="ＭＳ Ｐゴシック"/>
            </a:endParaRPr>
          </a:p>
        </p:txBody>
      </p:sp>
      <p:graphicFrame>
        <p:nvGraphicFramePr>
          <p:cNvPr id="7" name="Object 6" descr="one half"/>
          <p:cNvGraphicFramePr>
            <a:graphicFrameLocks noChangeAspect="1"/>
          </p:cNvGraphicFramePr>
          <p:nvPr>
            <p:extLst>
              <p:ext uri="{D42A27DB-BD31-4B8C-83A1-F6EECF244321}">
                <p14:modId xmlns:p14="http://schemas.microsoft.com/office/powerpoint/2010/main" val="2194718701"/>
              </p:ext>
            </p:extLst>
          </p:nvPr>
        </p:nvGraphicFramePr>
        <p:xfrm>
          <a:off x="3427581" y="3638481"/>
          <a:ext cx="202844" cy="524015"/>
        </p:xfrm>
        <a:graphic>
          <a:graphicData uri="http://schemas.openxmlformats.org/presentationml/2006/ole">
            <mc:AlternateContent xmlns:mc="http://schemas.openxmlformats.org/markup-compatibility/2006">
              <mc:Choice xmlns:v="urn:schemas-microsoft-com:vml" Requires="v">
                <p:oleObj spid="_x0000_s2119" name="Equation" r:id="rId5" imgW="152280" imgH="393480" progId="Equation.DSMT4">
                  <p:embed/>
                </p:oleObj>
              </mc:Choice>
              <mc:Fallback>
                <p:oleObj name="Equation" r:id="rId5" imgW="152280" imgH="393480" progId="Equation.DSMT4">
                  <p:embed/>
                  <p:pic>
                    <p:nvPicPr>
                      <p:cNvPr id="0" name=""/>
                      <p:cNvPicPr/>
                      <p:nvPr/>
                    </p:nvPicPr>
                    <p:blipFill>
                      <a:blip r:embed="rId6"/>
                      <a:stretch>
                        <a:fillRect/>
                      </a:stretch>
                    </p:blipFill>
                    <p:spPr>
                      <a:xfrm>
                        <a:off x="3427581" y="3638481"/>
                        <a:ext cx="202844" cy="524015"/>
                      </a:xfrm>
                      <a:prstGeom prst="rect">
                        <a:avLst/>
                      </a:prstGeom>
                    </p:spPr>
                  </p:pic>
                </p:oleObj>
              </mc:Fallback>
            </mc:AlternateContent>
          </a:graphicData>
        </a:graphic>
      </p:graphicFrame>
      <p:sp>
        <p:nvSpPr>
          <p:cNvPr id="5" name="Content Placeholder 4"/>
          <p:cNvSpPr>
            <a:spLocks noGrp="1"/>
          </p:cNvSpPr>
          <p:nvPr>
            <p:ph idx="14"/>
          </p:nvPr>
        </p:nvSpPr>
        <p:spPr>
          <a:xfrm>
            <a:off x="3514718" y="3711730"/>
            <a:ext cx="3486150" cy="330303"/>
          </a:xfrm>
        </p:spPr>
        <p:txBody>
          <a:bodyPr anchor="ctr"/>
          <a:lstStyle/>
          <a:p>
            <a:pPr marL="101600" indent="0">
              <a:buNone/>
            </a:pPr>
            <a:r>
              <a:rPr lang="en-US" altLang="en-US" sz="2400" dirty="0">
                <a:latin typeface="+mn-lt"/>
              </a:rPr>
              <a:t>turn to check pressure</a:t>
            </a:r>
            <a:endParaRPr lang="en-US" sz="2400" dirty="0">
              <a:latin typeface="+mn-lt"/>
            </a:endParaRPr>
          </a:p>
        </p:txBody>
      </p:sp>
      <p:sp>
        <p:nvSpPr>
          <p:cNvPr id="6" name="Content Placeholder 5"/>
          <p:cNvSpPr>
            <a:spLocks noGrp="1"/>
          </p:cNvSpPr>
          <p:nvPr>
            <p:ph idx="15"/>
          </p:nvPr>
        </p:nvSpPr>
        <p:spPr>
          <a:xfrm>
            <a:off x="457200" y="4153130"/>
            <a:ext cx="8229600" cy="1190390"/>
          </a:xfrm>
        </p:spPr>
        <p:txBody>
          <a:bodyPr anchor="ctr"/>
          <a:lstStyle/>
          <a:p>
            <a:pPr marL="741553" lvl="1" indent="-284353" eaLnBrk="0" fontAlgn="base" hangingPunct="0">
              <a:spcAft>
                <a:spcPct val="0"/>
              </a:spcAft>
              <a:buSzPts val="2400"/>
            </a:pPr>
            <a:r>
              <a:rPr lang="en-IN" altLang="en-US" sz="2400" dirty="0">
                <a:solidFill>
                  <a:srgbClr val="000000"/>
                </a:solidFill>
                <a:latin typeface="Arial (Body)"/>
                <a:ea typeface="ＭＳ Ｐゴシック"/>
              </a:rPr>
              <a:t>Attach tubing to the regulator.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Set the flow rate.</a:t>
            </a: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Apply the device to the patient</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37298065"/>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10-7</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Initiating Oxygen Administration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6835196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01063"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Identify the Cylinder as Oxygen and Remove the Protective Seal</a:t>
            </a:r>
            <a:endParaRPr lang="en-US" altLang="en-US" dirty="0">
              <a:latin typeface="Times New Roman" panose="02020603050405020304" pitchFamily="18" charset="0"/>
              <a:ea typeface="ＭＳ Ｐゴシック"/>
            </a:endParaRPr>
          </a:p>
        </p:txBody>
      </p:sp>
      <p:pic>
        <p:nvPicPr>
          <p:cNvPr id="4" name="Picture 1" descr="An EMT’s gloved hands hold a cylinder upright, pulling at a wrapped se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404" y="1683650"/>
            <a:ext cx="6703193"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57260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Crack the Main Cylinder for 1 Second to Remove Dust and Debris</a:t>
            </a:r>
            <a:endParaRPr lang="en-US" altLang="en-US" dirty="0">
              <a:latin typeface="Times New Roman" panose="02020603050405020304" pitchFamily="18" charset="0"/>
              <a:ea typeface="ＭＳ Ｐゴシック"/>
            </a:endParaRPr>
          </a:p>
        </p:txBody>
      </p:sp>
      <p:pic>
        <p:nvPicPr>
          <p:cNvPr id="4" name="Picture 1" descr="The E M T turns the cylinder’s valve while keeping the tank stea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404" y="1625590"/>
            <a:ext cx="6703193"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80846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Place the Yoke of the Regulator over the Cylinder Valve and Align the Pins</a:t>
            </a:r>
            <a:endParaRPr lang="en-US" altLang="en-US" dirty="0">
              <a:latin typeface="Times New Roman" panose="02020603050405020304" pitchFamily="18" charset="0"/>
              <a:ea typeface="ＭＳ Ｐゴシック"/>
            </a:endParaRPr>
          </a:p>
        </p:txBody>
      </p:sp>
      <p:pic>
        <p:nvPicPr>
          <p:cNvPr id="4" name="Picture 1" descr="The E MT slides a regulator bar with pressure gauge over the tank’s valve, lining up the horizontal pins of the T shaped scre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944" y="1601519"/>
            <a:ext cx="6912113"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85223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1066799"/>
          </a:xfrm>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Hand-Tighten the T-Screw on the </a:t>
            </a:r>
            <a:r>
              <a:rPr lang="en-US" altLang="en-US" dirty="0" smtClean="0">
                <a:latin typeface="Times New Roman" panose="02020603050405020304" pitchFamily="18" charset="0"/>
                <a:cs typeface="Times New Roman" panose="02020603050405020304" pitchFamily="18" charset="0"/>
              </a:rPr>
              <a:t>Regulator</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turns the T screw, tightening the pins and securing the regulator to the valv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00" y="1609762"/>
            <a:ext cx="6840800"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01589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15338"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Open the Main Cylinder Valve to Check the Pressure</a:t>
            </a:r>
            <a:endParaRPr lang="en-US" altLang="en-US" dirty="0">
              <a:latin typeface="Times New Roman" panose="02020603050405020304" pitchFamily="18" charset="0"/>
              <a:ea typeface="ＭＳ Ｐゴシック"/>
            </a:endParaRPr>
          </a:p>
        </p:txBody>
      </p:sp>
      <p:pic>
        <p:nvPicPr>
          <p:cNvPr id="4" name="Picture 1" descr="The E M T turns the valve again while holding the regulator, resulting in a reading on the pressure gau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850" y="1549491"/>
            <a:ext cx="6978300"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55509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Attach the Oxygen Delivery Device to the Regulator</a:t>
            </a:r>
            <a:endParaRPr lang="en-US" altLang="en-US" dirty="0">
              <a:latin typeface="Times New Roman" panose="02020603050405020304" pitchFamily="18" charset="0"/>
              <a:ea typeface="ＭＳ Ｐゴシック"/>
            </a:endParaRPr>
          </a:p>
        </p:txBody>
      </p:sp>
      <p:pic>
        <p:nvPicPr>
          <p:cNvPr id="4" name="Picture 1" descr="The E M T attaches a tube to a port on the underside of the regulat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396" y="1601515"/>
            <a:ext cx="6909208"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1349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Adjust the Flowmeter to the Appropriate Liter Flow</a:t>
            </a:r>
            <a:endParaRPr lang="en-US" altLang="en-US" dirty="0">
              <a:latin typeface="Times New Roman" panose="02020603050405020304" pitchFamily="18" charset="0"/>
              <a:ea typeface="ＭＳ Ｐゴシック"/>
            </a:endParaRPr>
          </a:p>
        </p:txBody>
      </p:sp>
      <p:pic>
        <p:nvPicPr>
          <p:cNvPr id="4" name="Picture 1" descr="The E M T turns a knob at the end of the regulator, while holding a bag attached with tubing to the regulator, as the bag fills with ga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00" y="1609763"/>
            <a:ext cx="6840800"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74411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Apply an Oxygen Device to the Patient</a:t>
            </a:r>
            <a:endParaRPr lang="en-US" altLang="en-US" dirty="0">
              <a:latin typeface="Times New Roman" panose="02020603050405020304" pitchFamily="18" charset="0"/>
              <a:ea typeface="ＭＳ Ｐゴシック"/>
            </a:endParaRPr>
          </a:p>
        </p:txBody>
      </p:sp>
      <p:pic>
        <p:nvPicPr>
          <p:cNvPr id="4" name="Picture 1" descr="The E M T applies the oxygen mask, with bag attached, to an unconscious supine patient, stretching straps around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850" y="1578523"/>
            <a:ext cx="6978300"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918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(5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50826"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Mechanics of Ventilation Review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Control of respiration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Respiratory centers in the brainstem receive input from chemoreceptors about the levels of oxygen, carbon dioxide and 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primary stimulus to breathe is increased carbon dioxide in arterial blood.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Some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patients rely on a hypoxic drive.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84958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029575" cy="173890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Terminating Oxygen Therapy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When terminating oxygen therapy, first remove the mask from the patient before turning off the oxygen or disconnecting the oxygen tubing.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6634538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1" cy="210823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Transferring the Oxygen Source: Portable to On-Board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When transferring from one oxygen source to another, first remove the mask from the patient before turning off the oxygen or disconnecting the oxygen tubing.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766501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Oxygen Delivery 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Nonrebreather Mask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 nonrebreather mask is used to deliver a high concentration of oxygen.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flow rate is usually 15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Always keep the reservoir bag inflated.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909060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Nonrebreather Mask</a:t>
            </a:r>
            <a:endParaRPr lang="en-US" altLang="en-US" dirty="0">
              <a:latin typeface="Times New Roman" panose="02020603050405020304" pitchFamily="18" charset="0"/>
              <a:ea typeface="ＭＳ Ｐゴシック"/>
            </a:endParaRPr>
          </a:p>
        </p:txBody>
      </p:sp>
      <p:pic>
        <p:nvPicPr>
          <p:cNvPr id="4" name="Picture 2" descr="An E M T secures a conscious elderly patient with an oxygen mask, with an oxygen reservoir attached directly to the mask and tubing attach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46" y="1845742"/>
            <a:ext cx="6218909" cy="41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890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Cutaway View of Nonrebreather Mask</a:t>
            </a:r>
            <a:endParaRPr lang="en-US" altLang="en-US" dirty="0">
              <a:latin typeface="Times New Roman" panose="02020603050405020304" pitchFamily="18" charset="0"/>
              <a:ea typeface="ＭＳ Ｐゴシック"/>
            </a:endParaRPr>
          </a:p>
        </p:txBody>
      </p:sp>
      <p:pic>
        <p:nvPicPr>
          <p:cNvPr id="4" name="Picture 2" descr="Sagittal cross section of upper airway during nonrebreather mask use. 100 percent oxygen flows in through the tubing into the reservoir, delivered concentration is approximately 90% oxygen, ambient air is sealed o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9496" y="1881288"/>
            <a:ext cx="4885007" cy="418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8601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1" cy="227076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Nasal Cannula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nasal cannula is used to deliver a lower concentration of oxygen.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flow rate is between 1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 and 6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6927348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Nasal Cannula</a:t>
            </a:r>
            <a:endParaRPr lang="en-US" altLang="en-US" dirty="0">
              <a:latin typeface="Times New Roman" panose="02020603050405020304" pitchFamily="18" charset="0"/>
              <a:ea typeface="ＭＳ Ｐゴシック"/>
            </a:endParaRPr>
          </a:p>
        </p:txBody>
      </p:sp>
      <p:pic>
        <p:nvPicPr>
          <p:cNvPr id="4" name="Picture 2" descr="An E M T inserts a nasal cannula on a patient, the clear plastic tubing in the nostrils and around the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194" y="1691226"/>
            <a:ext cx="6639613"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76752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Cutaway View of Nasal Cannula</a:t>
            </a:r>
            <a:endParaRPr lang="en-US" altLang="en-US" dirty="0">
              <a:latin typeface="Times New Roman" panose="02020603050405020304" pitchFamily="18" charset="0"/>
              <a:ea typeface="ＭＳ Ｐゴシック"/>
            </a:endParaRPr>
          </a:p>
        </p:txBody>
      </p:sp>
      <p:pic>
        <p:nvPicPr>
          <p:cNvPr id="4" name="Picture 2" descr="Sagittal cross section of airways with nasal cannula inserted. 100 percent oxygen is delivered through the cannula, with ambient air through the nostril and mouth containing 21 percent oxygen. 24 percent to 44 percent total oxygen concentration is deliver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8923" y="1903476"/>
            <a:ext cx="4246155" cy="42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16467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Oxygen Therapy </a:t>
            </a:r>
            <a:r>
              <a:rPr lang="en-IN" sz="2000" b="0" dirty="0" smtClean="0">
                <a:latin typeface="Times New Roman" panose="02020603050405020304" pitchFamily="18" charset="0"/>
                <a:ea typeface="ＭＳ Ｐゴシック"/>
                <a:cs typeface="ＭＳ Ｐゴシック" pitchFamily="-1" charset="-128"/>
              </a:rPr>
              <a:t>(16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Other Oxygen Delivery Devices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Simple face mask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Partial rebreather mask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Tracheostomy mask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Venturi mask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437489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Simple Face Mask</a:t>
            </a:r>
            <a:endParaRPr lang="en-US" altLang="en-US" dirty="0">
              <a:latin typeface="Times New Roman" panose="02020603050405020304" pitchFamily="18" charset="0"/>
              <a:ea typeface="ＭＳ Ｐゴシック"/>
            </a:endParaRPr>
          </a:p>
        </p:txBody>
      </p:sp>
      <p:pic>
        <p:nvPicPr>
          <p:cNvPr id="4" name="Picture 2" descr="An E M T secures a mask, with 1 thin tube extending down, to a conscious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556" y="1672271"/>
            <a:ext cx="6888887"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02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a:t>
            </a:r>
            <a:r>
              <a:rPr lang="en-US" dirty="0">
                <a:solidFill>
                  <a:srgbClr val="007FA3"/>
                </a:solidFill>
                <a:latin typeface="Times New Roman" panose="02020603050405020304" pitchFamily="18" charset="0"/>
                <a:ea typeface="ＭＳ Ｐゴシック"/>
                <a:cs typeface="ＭＳ Ｐゴシック" pitchFamily="-1" charset="-128"/>
              </a:rPr>
              <a:t>Readiness</a:t>
            </a: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Education Standards, text p. 216.</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p. 216-217.</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b="1" dirty="0" smtClean="0">
                <a:solidFill>
                  <a:srgbClr val="000000"/>
                </a:solidFill>
                <a:latin typeface="Arial (Body)"/>
                <a:ea typeface="ＭＳ Ｐゴシック"/>
              </a:rPr>
              <a:t>Key Terms, </a:t>
            </a:r>
            <a:r>
              <a:rPr lang="en-IN" altLang="en-US" sz="2400" dirty="0" smtClean="0">
                <a:solidFill>
                  <a:srgbClr val="000000"/>
                </a:solidFill>
                <a:latin typeface="Arial (Body)"/>
                <a:ea typeface="ＭＳ Ｐゴシック"/>
              </a:rPr>
              <a:t>text p. 217.</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4792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(6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Respiratory Physiology Review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Oxygenation is the process in which oxygen saturates the blood and cells.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Ventilation is the mechanical process of moving air in and out of the lungs.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Respiration is the process of gas exchange.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1160342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Partial Rebreather Mask</a:t>
            </a:r>
            <a:endParaRPr lang="en-US" altLang="en-US" dirty="0">
              <a:latin typeface="Times New Roman" panose="02020603050405020304" pitchFamily="18" charset="0"/>
              <a:ea typeface="ＭＳ Ｐゴシック"/>
            </a:endParaRPr>
          </a:p>
        </p:txBody>
      </p:sp>
      <p:pic>
        <p:nvPicPr>
          <p:cNvPr id="4" name="Picture 2" descr="A simple face mask, with a rebreather bag attached between the nose and the mouth, secured to a conscious patient’s fa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976" y="1853564"/>
            <a:ext cx="6270048" cy="426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54790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Venturi Mask</a:t>
            </a:r>
            <a:endParaRPr lang="en-US" altLang="en-US" dirty="0">
              <a:latin typeface="Times New Roman" panose="02020603050405020304" pitchFamily="18" charset="0"/>
              <a:ea typeface="ＭＳ Ｐゴシック"/>
            </a:endParaRPr>
          </a:p>
        </p:txBody>
      </p:sp>
      <p:pic>
        <p:nvPicPr>
          <p:cNvPr id="4" name="Picture 2" descr="A conscious patient wearing a face mask with a thick accordion style tube extending from the no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089" y="1775117"/>
            <a:ext cx="6543823" cy="42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6955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Introduction </a:t>
            </a:r>
            <a:r>
              <a:rPr lang="en-IN"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Carlos Rivera and Alan Abrams are caring for Mrs. Elena Diaz, who is 63 years old. Mrs. Diaz has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and presents today with shortness of breath. She can speak only a few words at time before gasping for breath.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0314537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determine the severity of patient’s difficulty breathing? What will they be looking for? </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decide what interventions the patient requires?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0747777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1"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Mrs. Diaz is appears fatigued and drowsy. She has cyanosis of her lips and nail beds, and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can hear wheezing when she breathes, even without using a stethoscope. Mrs. Diaz is breathing about 30 times per minute, but she is not moving very much air with each breath and she is using accessory muscles.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9865428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Is Mrs. Diaz breathing adequately or inadequately? Explain your answer.</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intervention should Mrs. Diaz receive?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569194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quickly decide to assist Mrs. Diaz’s ventilations with a bag-valve-mask device. Alan explains to her what they are going to do as Carlos prepares the equipment.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9953442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should be the goals for the depth and rate of ventilation for Mrs. Diaz?</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complications should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anticipate?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know if the assisted ventilations are effective?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6438863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19155"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Carlos attaches supplemental oxygen to the bag-valve-mask device at a flow rate of 15 l</a:t>
            </a:r>
            <a:r>
              <a:rPr lang="en-IN" altLang="en-US" sz="100" dirty="0" smtClean="0">
                <a:solidFill>
                  <a:schemeClr val="bg1"/>
                </a:solidFill>
                <a:latin typeface="Arial (Body)"/>
                <a:ea typeface="ＭＳ Ｐゴシック"/>
              </a:rPr>
              <a:t>iters</a:t>
            </a:r>
            <a:r>
              <a:rPr lang="en-IN" altLang="en-US" sz="2400" dirty="0" smtClean="0">
                <a:solidFill>
                  <a:srgbClr val="000000"/>
                </a:solidFill>
                <a:latin typeface="Arial (Body)"/>
                <a:ea typeface="ＭＳ Ｐゴシック"/>
              </a:rPr>
              <a:t>p</a:t>
            </a:r>
            <a:r>
              <a:rPr lang="en-IN" altLang="en-US" sz="100" dirty="0" smtClean="0">
                <a:solidFill>
                  <a:schemeClr val="bg1"/>
                </a:solidFill>
                <a:latin typeface="Arial (Body)"/>
                <a:ea typeface="ＭＳ Ｐゴシック"/>
              </a:rPr>
              <a:t>er</a:t>
            </a:r>
            <a:r>
              <a:rPr lang="en-IN" altLang="en-US" sz="2400" dirty="0" smtClean="0">
                <a:solidFill>
                  <a:srgbClr val="000000"/>
                </a:solidFill>
                <a:latin typeface="Arial (Body)"/>
                <a:ea typeface="ＭＳ Ｐゴシック"/>
              </a:rPr>
              <a:t>m</a:t>
            </a:r>
            <a:r>
              <a:rPr lang="en-IN" altLang="en-US" sz="100" dirty="0" smtClean="0">
                <a:solidFill>
                  <a:schemeClr val="bg1"/>
                </a:solidFill>
                <a:latin typeface="Arial (Body)"/>
                <a:ea typeface="ＭＳ Ｐゴシック"/>
              </a:rPr>
              <a:t>inute</a:t>
            </a:r>
            <a:r>
              <a:rPr lang="en-IN" altLang="en-US" sz="2400" dirty="0" smtClean="0">
                <a:solidFill>
                  <a:srgbClr val="000000"/>
                </a:solidFill>
                <a:latin typeface="Arial (Body)"/>
                <a:ea typeface="ＭＳ Ｐゴシック"/>
              </a:rPr>
              <a:t>. He assists Mrs. Diaz’s respirations 16 times per minute, assisting every other breath with a tidal volume of approximately 600 m</a:t>
            </a:r>
            <a:r>
              <a:rPr lang="en-IN" altLang="en-US" sz="100" dirty="0" smtClean="0">
                <a:solidFill>
                  <a:schemeClr val="bg1"/>
                </a:solidFill>
                <a:latin typeface="Arial (Body)"/>
                <a:ea typeface="ＭＳ Ｐゴシック"/>
              </a:rPr>
              <a:t>illi</a:t>
            </a:r>
            <a:r>
              <a:rPr lang="en-IN" altLang="en-US" sz="2400" dirty="0" smtClean="0">
                <a:solidFill>
                  <a:srgbClr val="000000"/>
                </a:solidFill>
                <a:latin typeface="Arial (Body)"/>
                <a:ea typeface="ＭＳ Ｐゴシック"/>
              </a:rPr>
              <a:t>L</a:t>
            </a:r>
            <a:r>
              <a:rPr lang="en-IN" altLang="en-US" sz="100" dirty="0" smtClean="0">
                <a:solidFill>
                  <a:schemeClr val="bg1"/>
                </a:solidFill>
                <a:latin typeface="Arial (Body)"/>
                <a:ea typeface="ＭＳ Ｐゴシック"/>
              </a:rPr>
              <a:t>itre</a:t>
            </a:r>
            <a:r>
              <a:rPr lang="en-IN" altLang="en-US" sz="2400" dirty="0" smtClean="0">
                <a:solidFill>
                  <a:srgbClr val="000000"/>
                </a:solidFill>
                <a:latin typeface="Arial (Body)"/>
                <a:ea typeface="ＭＳ Ｐゴシック"/>
              </a:rPr>
              <a:t>. En route to the hospital, Mrs. Diaz’s respiratory rate and heart rate decrease, and her 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O₂ increases from 88% to 94%.</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3148248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1" cy="2474493"/>
          </a:xfrm>
        </p:spPr>
        <p:txBody>
          <a:bodyPr wrap="square" lIns="91425" tIns="91425" rIns="91425" bIns="91425">
            <a:noAutofit/>
          </a:bodyPr>
          <a:lstStyle/>
          <a:p>
            <a:pPr marL="0" lvl="0" indent="0" eaLnBrk="0" fontAlgn="base" hangingPunct="0">
              <a:spcBef>
                <a:spcPts val="600"/>
              </a:spcBef>
              <a:spcAft>
                <a:spcPct val="0"/>
              </a:spcAft>
              <a:buSzPts val="2400"/>
              <a:buNone/>
              <a:tabLst/>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release Mrs. Diaz to the care of the emergency department staff. Following stabilization in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Mrs. Diaz is admitted to the hospital for treatment of the exacerbation of her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0" lvl="0" indent="0" eaLnBrk="0" fontAlgn="base" hangingPunct="0">
              <a:spcBef>
                <a:spcPts val="600"/>
              </a:spcBef>
              <a:spcAft>
                <a:spcPct val="0"/>
              </a:spcAft>
              <a:buSzPts val="2400"/>
              <a:buNone/>
              <a:tabLst/>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write their report, clean the ambulance, and replace supplies in preparation for the next call.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67055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(7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Respiratory Physiology </a:t>
            </a:r>
            <a:r>
              <a:rPr lang="en-US" altLang="en-US" sz="2400" dirty="0" smtClean="0">
                <a:solidFill>
                  <a:srgbClr val="000000"/>
                </a:solidFill>
                <a:latin typeface="Arial (Body)"/>
                <a:ea typeface="ＭＳ Ｐゴシック"/>
              </a:rPr>
              <a:t>Review</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Hypoxemia is a low oxygen content in arterial blood that may occur from: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Inadequate ventilation of alveoli despite adequate lung perfusion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Inadequate lung perfusion despite adequate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Combination of poor ventilation and perfusion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773142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Without an open airway and adequate ventilation, patients rapidly deteriorate and die.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Ts must quickly recognize an inadequate airway and breathing and immediately intervene.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Oxygen therapy is used to reduce, eliminate, or prevent hypoxia from occurring in the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1107542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10771"/>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Pulmonary ventilation is the mechanical process of moving air into and out of the lungs.</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199" y="2808958"/>
            <a:ext cx="8229601" cy="580571"/>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01775840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200"/>
            <a:ext cx="8229600" cy="968829"/>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External respiration is the exchange of oxygen and carbon dioxide between the alveoli and the pulmonary capillaries.</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723238"/>
            <a:ext cx="8229600" cy="566057"/>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91726279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939800"/>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Metabolism is the process by which cells break down glucose in the presence of oxygen to produce A</a:t>
            </a:r>
            <a:r>
              <a:rPr lang="en-IN" altLang="en-US" sz="100" kern="1200" dirty="0" smtClean="0">
                <a:solidFill>
                  <a:srgbClr val="000000"/>
                </a:solidFill>
                <a:latin typeface="Arial (Body)"/>
                <a:ea typeface="ＭＳ Ｐゴシック" panose="020B0600070205080204" pitchFamily="34" charset="-128"/>
              </a:rPr>
              <a:t> </a:t>
            </a:r>
            <a:r>
              <a:rPr lang="en-IN" altLang="en-US" sz="2400" kern="1200" dirty="0" smtClean="0">
                <a:solidFill>
                  <a:srgbClr val="000000"/>
                </a:solidFill>
                <a:latin typeface="Arial (Body)"/>
                <a:ea typeface="ＭＳ Ｐゴシック" panose="020B0600070205080204" pitchFamily="34" charset="-128"/>
              </a:rPr>
              <a:t>T</a:t>
            </a:r>
            <a:r>
              <a:rPr lang="en-IN" altLang="en-US" sz="100" kern="1200" dirty="0" smtClean="0">
                <a:solidFill>
                  <a:srgbClr val="000000"/>
                </a:solidFill>
                <a:latin typeface="Arial (Body)"/>
                <a:ea typeface="ＭＳ Ｐゴシック" panose="020B0600070205080204" pitchFamily="34" charset="-128"/>
              </a:rPr>
              <a:t> </a:t>
            </a:r>
            <a:r>
              <a:rPr lang="en-IN" altLang="en-US" sz="2400" kern="1200" dirty="0" smtClean="0">
                <a:solidFill>
                  <a:srgbClr val="000000"/>
                </a:solidFill>
                <a:latin typeface="Arial (Body)"/>
                <a:ea typeface="ＭＳ Ｐゴシック" panose="020B0600070205080204" pitchFamily="34" charset="-128"/>
              </a:rPr>
              <a:t>P.</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2708948"/>
            <a:ext cx="8229600" cy="551543"/>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06679844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230086"/>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Internal respiration is the process of oxygen and carbon dioxide exchange between the blood in the systemic capillaries and the cells.</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051849"/>
            <a:ext cx="8229600" cy="638629"/>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08371426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3584"/>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Not all patients require supplemental oxygen therapy. In fact, high oxygen concentrations can be harmful in some conditions, including acute coronary syndrome and ischemic stroke in patients with no indications of hypoxia or respiratory distress.</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199" y="3869455"/>
            <a:ext cx="8229601" cy="537029"/>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01989117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201"/>
            <a:ext cx="8229600" cy="800100"/>
          </a:xfrm>
        </p:spPr>
        <p:txBody>
          <a:bodyPr wrap="square" lIns="91425" tIns="91425" rIns="91425" bIns="91425">
            <a:noAutofit/>
          </a:bodyPr>
          <a:lstStyle/>
          <a:p>
            <a:pPr marL="0" lvl="0" indent="0" fontAlgn="base">
              <a:spcBef>
                <a:spcPct val="0"/>
              </a:spcBef>
              <a:spcAft>
                <a:spcPct val="0"/>
              </a:spcAft>
              <a:buSzPts val="2400"/>
              <a:buNone/>
              <a:tabLst/>
            </a:pPr>
            <a:r>
              <a:rPr lang="en-IN" altLang="en-US" sz="2400" kern="1200" dirty="0" smtClean="0">
                <a:solidFill>
                  <a:srgbClr val="000000"/>
                </a:solidFill>
                <a:latin typeface="Arial (Body)"/>
                <a:ea typeface="ＭＳ Ｐゴシック" panose="020B0600070205080204" pitchFamily="34" charset="-128"/>
              </a:rPr>
              <a:t>Patients with this condition should receive supplemental oxygen therapy.</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651124"/>
            <a:ext cx="8229600" cy="522514"/>
          </a:xfrm>
        </p:spPr>
        <p:txBody>
          <a:bodyPr/>
          <a:lstStyle/>
          <a:p>
            <a:pPr marL="0" lvl="0" indent="0" fontAlgn="base">
              <a:spcBef>
                <a:spcPct val="0"/>
              </a:spcBef>
              <a:spcAft>
                <a:spcPct val="0"/>
              </a:spcAft>
              <a:buSzPts val="2400"/>
              <a:buNone/>
              <a:tabLst/>
            </a:pPr>
            <a:r>
              <a:rPr lang="en-IN"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703401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(8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Respiratory Physiology </a:t>
            </a:r>
            <a:r>
              <a:rPr lang="en-US" altLang="en-US" sz="2400" dirty="0" smtClean="0">
                <a:solidFill>
                  <a:srgbClr val="000000"/>
                </a:solidFill>
                <a:latin typeface="Arial (Body)"/>
                <a:ea typeface="ＭＳ Ｐゴシック"/>
              </a:rPr>
              <a:t>Review</a:t>
            </a:r>
            <a:endParaRPr lang="en-IN"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Hypoxia means inadequate oxygen is being delivered to the cells. It may occur from: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Airway obstruction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Inadequate breathing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Shock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It is critical that you recognize signs of mild and severe hypoxia.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08631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06581" cy="1066799"/>
          </a:xfrm>
        </p:spPr>
        <p:txBody>
          <a:bodyPr tIns="91425" anchor="b">
            <a:noAutofit/>
          </a:bodyPr>
          <a:lstStyle/>
          <a:p>
            <a:pPr lvl="0" eaLnBrk="0" fontAlgn="base" hangingPunct="0">
              <a:spcBef>
                <a:spcPct val="0"/>
              </a:spcBef>
              <a:spcAft>
                <a:spcPct val="0"/>
              </a:spcAft>
              <a:buClrTx/>
            </a:pPr>
            <a:r>
              <a:rPr lang="en-IN" altLang="en-US" dirty="0">
                <a:latin typeface="Times New Roman" panose="02020603050405020304" pitchFamily="18" charset="0"/>
                <a:ea typeface="ＭＳ Ｐゴシック"/>
              </a:rPr>
              <a:t>Cyanosis at the (a) Conjunctiva, </a:t>
            </a:r>
            <a:r>
              <a:rPr lang="en-IN" altLang="en-US" dirty="0" smtClean="0">
                <a:latin typeface="Times New Roman" panose="02020603050405020304" pitchFamily="18" charset="0"/>
                <a:ea typeface="ＭＳ Ｐゴシック"/>
              </a:rPr>
              <a:t>(b) </a:t>
            </a:r>
            <a:r>
              <a:rPr lang="en-IN" altLang="en-US" dirty="0">
                <a:latin typeface="Times New Roman" panose="02020603050405020304" pitchFamily="18" charset="0"/>
                <a:ea typeface="ＭＳ Ｐゴシック"/>
              </a:rPr>
              <a:t>Mucosa, </a:t>
            </a:r>
            <a:r>
              <a:rPr lang="en-IN" altLang="en-US" dirty="0" smtClean="0">
                <a:latin typeface="Times New Roman" panose="02020603050405020304" pitchFamily="18" charset="0"/>
                <a:ea typeface="ＭＳ Ｐゴシック"/>
              </a:rPr>
              <a:t>(c) </a:t>
            </a:r>
            <a:r>
              <a:rPr lang="en-IN" altLang="en-US" dirty="0">
                <a:latin typeface="Times New Roman" panose="02020603050405020304" pitchFamily="18" charset="0"/>
                <a:ea typeface="ＭＳ Ｐゴシック"/>
              </a:rPr>
              <a:t>Fingernail Beds, </a:t>
            </a:r>
            <a:r>
              <a:rPr lang="en-IN" altLang="en-US" dirty="0" smtClean="0">
                <a:latin typeface="Times New Roman" panose="02020603050405020304" pitchFamily="18" charset="0"/>
                <a:ea typeface="ＭＳ Ｐゴシック"/>
              </a:rPr>
              <a:t>(d) </a:t>
            </a:r>
            <a:r>
              <a:rPr lang="en-IN" altLang="en-US" dirty="0">
                <a:latin typeface="Times New Roman" panose="02020603050405020304" pitchFamily="18" charset="0"/>
                <a:ea typeface="ＭＳ Ｐゴシック"/>
              </a:rPr>
              <a:t>Circumoral Area</a:t>
            </a:r>
            <a:endParaRPr lang="en-US" altLang="en-US" dirty="0">
              <a:latin typeface="Times New Roman" panose="02020603050405020304" pitchFamily="18" charset="0"/>
              <a:ea typeface="ＭＳ Ｐゴシック"/>
            </a:endParaRPr>
          </a:p>
        </p:txBody>
      </p:sp>
      <p:pic>
        <p:nvPicPr>
          <p:cNvPr id="4" name="Picture 2" descr="Cyanosis, a blue discoloration, presenting at the A, eye waterline, b, lips, c, fingernail, d, skin around the li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673" y="2543525"/>
            <a:ext cx="7752655" cy="207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823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(9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Respiratory Physiology Review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of severe hypoxia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In infants and children, hypoxia may result in bradycardia, instead of tachycardia.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86262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(10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Respiratory Physiology </a:t>
            </a:r>
            <a:r>
              <a:rPr lang="en-US" altLang="en-US" sz="2400" dirty="0" smtClean="0">
                <a:solidFill>
                  <a:srgbClr val="000000"/>
                </a:solidFill>
                <a:latin typeface="Arial (Body)"/>
                <a:ea typeface="ＭＳ Ｐゴシック"/>
              </a:rPr>
              <a:t>Review</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Alveolar/Capillary Exchange (External Respiration)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Gases move from areas of higher concentration to areas of lower concentration.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Carbon dioxide diffuses from the capillaries into the alveoli.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Oxygen diffuses from the alveoli into the blood and is bound to hemoglobin.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61214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(11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Respiratory Physiology </a:t>
            </a:r>
            <a:r>
              <a:rPr lang="en-US" altLang="en-US" sz="2400" dirty="0" smtClean="0">
                <a:solidFill>
                  <a:srgbClr val="000000"/>
                </a:solidFill>
                <a:latin typeface="Arial (Body)"/>
                <a:ea typeface="ＭＳ Ｐゴシック"/>
              </a:rPr>
              <a:t>Review</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Capillary/Cellular Exchange (Internal Respiration)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Blood entering capillaries is high in oxygen, which diffuses into cells.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Cells are high in carbon dioxide, which diffuses into the blood.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58826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Alveolar/Capillary and Capillary/Cell Gas Exchange</a:t>
            </a:r>
            <a:endParaRPr lang="en-US" altLang="en-US" dirty="0">
              <a:latin typeface="Times New Roman" panose="02020603050405020304" pitchFamily="18" charset="0"/>
              <a:ea typeface="ＭＳ Ｐゴシック"/>
            </a:endParaRPr>
          </a:p>
        </p:txBody>
      </p:sp>
      <p:pic>
        <p:nvPicPr>
          <p:cNvPr id="4" name="Picture 2" descr="Examples of gas exchange labeled A, alveolus to capillary, and b, capillary to cell. A, oxygen enters the lung alveolus, deoxygenated blood enters from the pulmonary arteriole to capillaries. Carbon dioxide leaves the alveolus, oxygenated blood leaves the capillaries through the pulmonary venule. In the capillary, oxygen enters the blood cells and carbon dioxide leaves the blood cells, on its shared surface with the lung alveolus. B, blood cells in capillaries share a surface with tissue cells, depositing oxygen and nutrients and attracting carbon dioxide and wastes. Oxygenated blood enters arterioles from an artery, meeting tissue cells in capillaries, then through capillaries leaves through venules and veins as deoxygenated bloo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2781" y="1767174"/>
            <a:ext cx="6758438" cy="44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821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(12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Pathophysiology of Pulmonary Ventilation and External and Internal 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Disturbance in ventilation or respiration can lead to cellular hypoxia.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Anaerobic metabolism results in: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Insufficient energy production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Buildup of lactic acid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Cell dysfunction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7859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(13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Pathophysiology of Pulmonary Ventilation and External and Internal </a:t>
            </a:r>
            <a:r>
              <a:rPr lang="en-IN" altLang="en-US" sz="2400" dirty="0" smtClean="0">
                <a:solidFill>
                  <a:srgbClr val="000000"/>
                </a:solidFill>
                <a:latin typeface="Arial (Body)"/>
                <a:ea typeface="ＭＳ Ｐゴシック"/>
              </a:rPr>
              <a:t>Respiration</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Pulmonary ventilation may be impaired by: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Interruption of nervous control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Damage to thorax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Increased airway resistance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Loss of airway patency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60999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Setting the Stage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System Review</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Airway Assessment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Assessment of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Assessing for Adequate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Deciding Whether or not to Assist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98034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System Review </a:t>
            </a:r>
            <a:r>
              <a:rPr lang="en-IN" sz="2000" b="0" dirty="0" smtClean="0">
                <a:latin typeface="Times New Roman" panose="02020603050405020304" pitchFamily="18" charset="0"/>
                <a:ea typeface="ＭＳ Ｐゴシック"/>
                <a:cs typeface="ＭＳ Ｐゴシック" pitchFamily="-1" charset="-128"/>
              </a:rPr>
              <a:t>(14 of 14)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Pathophysiology of Pulmonary Ventilation and External and Internal </a:t>
            </a:r>
            <a:r>
              <a:rPr lang="en-IN" altLang="en-US" sz="2400" dirty="0" smtClean="0">
                <a:solidFill>
                  <a:srgbClr val="000000"/>
                </a:solidFill>
                <a:latin typeface="Arial (Body)"/>
                <a:ea typeface="ＭＳ Ｐゴシック"/>
              </a:rPr>
              <a:t>Respiration</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Gas exchange may be impaired by: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Decreased ambient oxygen content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Lung disease, drowning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Toxic gases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Obstructed forward movement of blood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Hypovolemia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22849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724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Anatomy in Infants and Children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Airway Anatomy in Infants and Children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Chest wall is pliable.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Increased reliance on diaphragm.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Lungs are easily overinflated in artificial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13072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Comparison of Airways of Adult and Infant or Child</a:t>
            </a:r>
            <a:endParaRPr lang="en-US" altLang="en-US" dirty="0">
              <a:latin typeface="Times New Roman" panose="02020603050405020304" pitchFamily="18" charset="0"/>
              <a:ea typeface="ＭＳ Ｐゴシック"/>
            </a:endParaRPr>
          </a:p>
        </p:txBody>
      </p:sp>
      <p:pic>
        <p:nvPicPr>
          <p:cNvPr id="4" name="Picture 2" descr="Comparing airways in an adult and a child head, in sagittal profile cross sections. Compared to an adult, for a child the nose and mouth are smaller, the tongue takes up more space in the pharynx, the epiglottis is U shaped and protrudes into the pharynx, the cricoid cartilage is less rigid and less developed, the trachea is narrower, softer, and more flexi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051" y="1896369"/>
            <a:ext cx="7675896" cy="393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985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9852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Anatomy in Infants and Children </a:t>
            </a:r>
            <a:r>
              <a:rPr lang="en-IN"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Airway Anatomy in Infants and Children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Limited oxygen reserves.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High metabolic rate and oxygen needs.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Hypoxia is the most common cause of cardiac arrest.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Anatomical features in infants and children that may cause them to deteriorate more rapidly than adults.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41676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Airway Functions and Considerations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Patients with altered mental status are susceptible to airway obstruction and aspiration.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airway may be obstructed by injuries.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94877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Airway can </a:t>
            </a:r>
            <a:r>
              <a:rPr lang="en-IN" altLang="en-US" dirty="0">
                <a:latin typeface="Times New Roman" panose="02020603050405020304" pitchFamily="18" charset="0"/>
                <a:ea typeface="ＭＳ Ｐゴシック"/>
              </a:rPr>
              <a:t>b</a:t>
            </a:r>
            <a:r>
              <a:rPr lang="en-IN" altLang="en-US" dirty="0" smtClean="0">
                <a:latin typeface="Times New Roman" panose="02020603050405020304" pitchFamily="18" charset="0"/>
                <a:ea typeface="ＭＳ Ｐゴシック"/>
              </a:rPr>
              <a:t>e Blocked by Injuries such as Burns or Soft Tissue Trauma</a:t>
            </a:r>
            <a:endParaRPr lang="en-US" altLang="en-US" dirty="0">
              <a:latin typeface="Times New Roman" panose="02020603050405020304" pitchFamily="18" charset="0"/>
              <a:ea typeface="ＭＳ Ｐゴシック"/>
            </a:endParaRPr>
          </a:p>
        </p:txBody>
      </p:sp>
      <p:pic>
        <p:nvPicPr>
          <p:cNvPr id="5" name="Picture 1" descr="A, a patient with burned facial skin wears a bag valve mask while seated on the hospital 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74" y="1756787"/>
            <a:ext cx="3690593" cy="4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 a patient with severely torn and bloodied skin around the mouth and jaw wears an upper neck brace to support the damaged skin, as a gloved hand applies treat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940" y="1761237"/>
            <a:ext cx="2753846" cy="41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897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10-1 Signs of </a:t>
            </a:r>
            <a:r>
              <a:rPr lang="en-IN" altLang="en-US" dirty="0">
                <a:latin typeface="Times New Roman" panose="02020603050405020304" pitchFamily="18" charset="0"/>
                <a:ea typeface="ＭＳ Ｐゴシック"/>
              </a:rPr>
              <a:t>a</a:t>
            </a:r>
            <a:r>
              <a:rPr lang="en-IN" altLang="en-US" dirty="0" smtClean="0">
                <a:latin typeface="Times New Roman" panose="02020603050405020304" pitchFamily="18" charset="0"/>
                <a:ea typeface="ＭＳ Ｐゴシック"/>
              </a:rPr>
              <a:t>n Open Airway</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525963"/>
          </a:xfrm>
        </p:spPr>
        <p:txBody>
          <a:bodyPr/>
          <a:lstStyle/>
          <a:p>
            <a:r>
              <a:rPr lang="en-US" sz="2400" dirty="0" smtClean="0">
                <a:latin typeface="+mn-lt"/>
              </a:rPr>
              <a:t>Air </a:t>
            </a:r>
            <a:r>
              <a:rPr lang="en-US" sz="2400" dirty="0">
                <a:latin typeface="+mn-lt"/>
              </a:rPr>
              <a:t>can be felt and heard moving in and out of the </a:t>
            </a:r>
            <a:r>
              <a:rPr lang="en-US" sz="2400" dirty="0" smtClean="0">
                <a:latin typeface="+mn-lt"/>
              </a:rPr>
              <a:t>mouth and </a:t>
            </a:r>
            <a:r>
              <a:rPr lang="en-US" sz="2400" dirty="0">
                <a:latin typeface="+mn-lt"/>
              </a:rPr>
              <a:t>nose.</a:t>
            </a:r>
          </a:p>
          <a:p>
            <a:r>
              <a:rPr lang="en-US" sz="2400" dirty="0" smtClean="0">
                <a:latin typeface="+mn-lt"/>
              </a:rPr>
              <a:t>The </a:t>
            </a:r>
            <a:r>
              <a:rPr lang="en-US" sz="2400" dirty="0">
                <a:latin typeface="+mn-lt"/>
              </a:rPr>
              <a:t>patient is speaking in full sentences or with little difficulty.</a:t>
            </a:r>
          </a:p>
          <a:p>
            <a:r>
              <a:rPr lang="en-US" sz="2400" dirty="0" smtClean="0">
                <a:latin typeface="+mn-lt"/>
              </a:rPr>
              <a:t>The </a:t>
            </a:r>
            <a:r>
              <a:rPr lang="en-US" sz="2400" dirty="0">
                <a:latin typeface="+mn-lt"/>
              </a:rPr>
              <a:t>sound of the voice is normal for the patient.</a:t>
            </a:r>
          </a:p>
        </p:txBody>
      </p:sp>
    </p:spTree>
    <p:extLst>
      <p:ext uri="{BB962C8B-B14F-4D97-AF65-F5344CB8AC3E}">
        <p14:creationId xmlns:p14="http://schemas.microsoft.com/office/powerpoint/2010/main" val="2787433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15371"/>
            <a:ext cx="8436077" cy="1097279"/>
          </a:xfrm>
        </p:spPr>
        <p:txBody>
          <a:bodyPr anchor="b"/>
          <a:lstStyle/>
          <a:p>
            <a:r>
              <a:rPr lang="en-IN" dirty="0"/>
              <a:t>Table 10-2 Signs of a Blocked or Inadequate Airway</a:t>
            </a:r>
          </a:p>
        </p:txBody>
      </p:sp>
      <p:sp>
        <p:nvSpPr>
          <p:cNvPr id="2" name="Text Placeholder 1"/>
          <p:cNvSpPr>
            <a:spLocks noGrp="1"/>
          </p:cNvSpPr>
          <p:nvPr>
            <p:ph type="body" idx="1"/>
          </p:nvPr>
        </p:nvSpPr>
        <p:spPr>
          <a:xfrm>
            <a:off x="457200" y="1600200"/>
            <a:ext cx="8082116" cy="4525963"/>
          </a:xfrm>
        </p:spPr>
        <p:txBody>
          <a:bodyPr/>
          <a:lstStyle/>
          <a:p>
            <a:r>
              <a:rPr lang="en-US" sz="2400" dirty="0">
                <a:latin typeface="+mn-lt"/>
              </a:rPr>
              <a:t>Abnormal upper airway sound (stridor, snoring, </a:t>
            </a:r>
            <a:r>
              <a:rPr lang="en-US" sz="2400" dirty="0" smtClean="0">
                <a:latin typeface="+mn-lt"/>
              </a:rPr>
              <a:t>crowing, or </a:t>
            </a:r>
            <a:r>
              <a:rPr lang="en-US" sz="2400" dirty="0">
                <a:latin typeface="+mn-lt"/>
              </a:rPr>
              <a:t>gurgling)</a:t>
            </a:r>
          </a:p>
          <a:p>
            <a:r>
              <a:rPr lang="en-US" sz="2400" dirty="0" smtClean="0">
                <a:latin typeface="+mn-lt"/>
              </a:rPr>
              <a:t>An </a:t>
            </a:r>
            <a:r>
              <a:rPr lang="en-US" sz="2400" dirty="0">
                <a:latin typeface="+mn-lt"/>
              </a:rPr>
              <a:t>awake patient who is unable to speak</a:t>
            </a:r>
          </a:p>
          <a:p>
            <a:r>
              <a:rPr lang="en-US" sz="2400" dirty="0" smtClean="0">
                <a:latin typeface="+mn-lt"/>
              </a:rPr>
              <a:t>Evidence </a:t>
            </a:r>
            <a:r>
              <a:rPr lang="en-US" sz="2400" dirty="0">
                <a:latin typeface="+mn-lt"/>
              </a:rPr>
              <a:t>of a foreign body airway obstruction (</a:t>
            </a:r>
            <a:r>
              <a:rPr lang="en-US" sz="2400" dirty="0" smtClean="0">
                <a:latin typeface="+mn-lt"/>
              </a:rPr>
              <a:t>tongue, food</a:t>
            </a:r>
            <a:r>
              <a:rPr lang="en-US" sz="2400" dirty="0">
                <a:latin typeface="+mn-lt"/>
              </a:rPr>
              <a:t>, vomit, blood, or teeth in the upper airway, </a:t>
            </a:r>
            <a:r>
              <a:rPr lang="en-US" sz="2400" dirty="0" smtClean="0">
                <a:latin typeface="+mn-lt"/>
              </a:rPr>
              <a:t>mouth, or </a:t>
            </a:r>
            <a:r>
              <a:rPr lang="en-US" sz="2400" dirty="0">
                <a:latin typeface="+mn-lt"/>
              </a:rPr>
              <a:t>nose)</a:t>
            </a:r>
          </a:p>
          <a:p>
            <a:r>
              <a:rPr lang="en-US" sz="2400" dirty="0" smtClean="0">
                <a:latin typeface="+mn-lt"/>
              </a:rPr>
              <a:t>Swelling </a:t>
            </a:r>
            <a:r>
              <a:rPr lang="en-US" sz="2400" dirty="0">
                <a:latin typeface="+mn-lt"/>
              </a:rPr>
              <a:t>to the mouth, tongue, or oropharynx</a:t>
            </a:r>
          </a:p>
        </p:txBody>
      </p:sp>
    </p:spTree>
    <p:extLst>
      <p:ext uri="{BB962C8B-B14F-4D97-AF65-F5344CB8AC3E}">
        <p14:creationId xmlns:p14="http://schemas.microsoft.com/office/powerpoint/2010/main" val="2968034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(2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Abnormal upper airway sounds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Snoring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Crowing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Gurgling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Stridor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38304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(3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Mouth</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You must open the mouth of an unresponsive patient to assess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the crossed-fingers technique to open the mouth.</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Clear the airway of liquids or foreign bodies.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74124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Setting the Stage </a:t>
            </a:r>
            <a:r>
              <a:rPr lang="en-IN"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Overview of Lesson </a:t>
            </a:r>
            <a:r>
              <a:rPr lang="en-US" altLang="en-US" sz="2400" dirty="0" smtClean="0">
                <a:solidFill>
                  <a:srgbClr val="000000"/>
                </a:solidFill>
                <a:latin typeface="Arial (Body)"/>
                <a:ea typeface="ＭＳ Ｐゴシック"/>
              </a:rPr>
              <a:t>Topics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Techniques of Artificial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Special Considerations in Airway Management and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Oxygen Therapy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Summary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12010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(4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Manual maneuvers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Suction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Mechanical airways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93756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(5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Opening the </a:t>
            </a:r>
            <a:r>
              <a:rPr lang="en-US" altLang="en-US" sz="2400" dirty="0" smtClean="0">
                <a:solidFill>
                  <a:srgbClr val="000000"/>
                </a:solidFill>
                <a:latin typeface="Arial (Body)"/>
                <a:ea typeface="ＭＳ Ｐゴシック"/>
              </a:rPr>
              <a:t>Airway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Head-Tilt, Chin-Lift Maneuver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Used when no spinal injury is suspected.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Used in unresponsive patients, cardiac arrest.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Must be supplemented with a mechanical airway if ineffective on its own.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14825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66041"/>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(c) Head-Tilt, Chin-Lift Maneuver in the Adult: Neutral Starting Position. (d) Head-Tilt, Chin-Lift Maneuver in the Adult: Final Tilted Position</a:t>
            </a:r>
            <a:endParaRPr lang="en-US" altLang="en-US" sz="3000" dirty="0">
              <a:latin typeface="Times New Roman" panose="02020603050405020304" pitchFamily="18" charset="0"/>
              <a:ea typeface="ＭＳ Ｐゴシック"/>
            </a:endParaRPr>
          </a:p>
        </p:txBody>
      </p:sp>
      <p:pic>
        <p:nvPicPr>
          <p:cNvPr id="4" name="Picture 2" descr="C, in situ example of an unconscious patient in neutral supine position. D, an E M T in situ applies the head tile technique illustrated in part 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909" y="2328008"/>
            <a:ext cx="7830182" cy="271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647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(6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Head-Tilt, Chin-Lift Maneuver in Infants and Children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Avoid overextension of the neck.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It may be necessary to pad beneath the shoulders.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538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Head-Tilt, Chin-Lift Maneuver in the Infant. </a:t>
            </a:r>
            <a:r>
              <a:rPr lang="en-IN" altLang="en-US" dirty="0">
                <a:latin typeface="Times New Roman" panose="02020603050405020304" pitchFamily="18" charset="0"/>
                <a:ea typeface="ＭＳ Ｐゴシック"/>
              </a:rPr>
              <a:t>B</a:t>
            </a:r>
            <a:r>
              <a:rPr lang="en-IN" altLang="en-US" dirty="0" smtClean="0">
                <a:latin typeface="Times New Roman" panose="02020603050405020304" pitchFamily="18" charset="0"/>
                <a:ea typeface="ＭＳ Ｐゴシック"/>
              </a:rPr>
              <a:t>e Sure to Avoid Overextension</a:t>
            </a:r>
            <a:endParaRPr lang="en-US" altLang="en-US" dirty="0">
              <a:latin typeface="Times New Roman" panose="02020603050405020304" pitchFamily="18" charset="0"/>
              <a:ea typeface="ＭＳ Ｐゴシック"/>
            </a:endParaRPr>
          </a:p>
        </p:txBody>
      </p:sp>
      <p:pic>
        <p:nvPicPr>
          <p:cNvPr id="4" name="Picture 2" descr="Applying the head tilt chin lift maneuver for an infant patient, illustrated and in situ. The technique from figure 10 11 demonstrated on an infant, illustrated and in situ, with smaller motions to accommodate the smaller size of an infant as compared to an adult. In situ, the E M T holds the infant’s chin with their finger and thumb to tilt the infant’s head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441" y="1754771"/>
            <a:ext cx="515911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459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Child Ear-To-Sternal-Notch Alignment</a:t>
            </a:r>
            <a:endParaRPr lang="en-US" altLang="en-US" dirty="0">
              <a:latin typeface="Times New Roman" panose="02020603050405020304" pitchFamily="18" charset="0"/>
              <a:ea typeface="ＭＳ Ｐゴシック"/>
            </a:endParaRPr>
          </a:p>
        </p:txBody>
      </p:sp>
      <p:pic>
        <p:nvPicPr>
          <p:cNvPr id="4" name="Picture 1" descr="A, a child patient on the floor, with rolled towels behind the head and neck, creating a flat ear to sternal notch alig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35" y="1532163"/>
            <a:ext cx="6884057" cy="46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005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(7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Jaw-Thrust Maneuver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Used when spinal injury is suspected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Allows neck to remain in neutral, in-line position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49425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The Jaw-Thrust Maneuver is Used to Open the Airway in Patients with Suspected Spinal Injury</a:t>
            </a:r>
            <a:endParaRPr lang="en-US" altLang="en-US" sz="3000" dirty="0">
              <a:latin typeface="Times New Roman" panose="02020603050405020304" pitchFamily="18" charset="0"/>
              <a:ea typeface="ＭＳ Ｐゴシック"/>
            </a:endParaRPr>
          </a:p>
        </p:txBody>
      </p:sp>
      <p:pic>
        <p:nvPicPr>
          <p:cNvPr id="4" name="Picture 2" descr="Illustrated and in situ examples of the jaw thrust maneuver. The illustrated and in situ examples show gloved hands on a supine patient’s face, thumbs pressing below the mouth and fingers cradling the jaw and ear. The thumbs move the mandible forward and up, and the head and neck are kept in a neutral in line posi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673" y="2492678"/>
            <a:ext cx="7752655" cy="217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0547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(8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524568"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Jaw-Thrust Maneuver in Infants and Children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Follow the basic procedure just described for adults when performing the jaw-thrust maneuver in infants and children.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59515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Jaw-Thrust Maneuver in an Infant</a:t>
            </a:r>
            <a:endParaRPr lang="en-US" altLang="en-US" dirty="0">
              <a:latin typeface="Times New Roman" panose="02020603050405020304" pitchFamily="18" charset="0"/>
              <a:ea typeface="ＭＳ Ｐゴシック"/>
            </a:endParaRPr>
          </a:p>
        </p:txBody>
      </p:sp>
      <p:pic>
        <p:nvPicPr>
          <p:cNvPr id="4" name="Picture 2" descr="On an infant, the jaw thrust maneuver is modified. The E M T’s thumbs are placed on the infant’s cheekbones, with fingers cradling the jaw and neck.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181" y="1580589"/>
            <a:ext cx="6793639"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971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Introduction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11029" cy="4525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Chris Frost and Brittany Sullivan arrive on the scene of a call for a, “sick person, unknown problem,” where they immediately see a man in his forties lying on his right side on the floor. There is a makeshift tourniquet beneath the man’s arm, and a hypodermic syringe and needle lying next to him.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734633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(9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Opening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Positioning the Patient for Airway Control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Recovery position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Used if a patient has an altered mental status and is at risk of aspiration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IN" altLang="en-US" sz="2400" dirty="0" smtClean="0">
                <a:solidFill>
                  <a:srgbClr val="000000"/>
                </a:solidFill>
                <a:latin typeface="Arial (Body)"/>
                <a:ea typeface="ＭＳ Ｐゴシック"/>
              </a:rPr>
              <a:t>Contraindicated in suspected spinal injury and patients who need positive pressure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84198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09819" cy="1417320"/>
          </a:xfrm>
        </p:spPr>
        <p:txBody>
          <a:bodyPr tIns="91425" anchor="b">
            <a:noAutofit/>
          </a:bodyPr>
          <a:lstStyle/>
          <a:p>
            <a:pPr lvl="0" eaLnBrk="0" fontAlgn="base" hangingPunct="0">
              <a:spcBef>
                <a:spcPct val="0"/>
              </a:spcBef>
              <a:spcAft>
                <a:spcPct val="0"/>
              </a:spcAft>
              <a:buClrTx/>
            </a:pPr>
            <a:r>
              <a:rPr lang="en-US" altLang="en-US" sz="3000" dirty="0">
                <a:latin typeface="Times New Roman" panose="02020603050405020304" pitchFamily="18" charset="0"/>
                <a:ea typeface="ＭＳ Ｐゴシック"/>
              </a:rPr>
              <a:t>The Modified Lateral (Recovery) Position </a:t>
            </a:r>
            <a:r>
              <a:rPr lang="en-US" altLang="en-US" sz="3000" dirty="0" smtClean="0">
                <a:latin typeface="Times New Roman" panose="02020603050405020304" pitchFamily="18" charset="0"/>
                <a:ea typeface="ＭＳ Ｐゴシック"/>
              </a:rPr>
              <a:t>is </a:t>
            </a:r>
            <a:r>
              <a:rPr lang="en-US" altLang="en-US" sz="3000" dirty="0">
                <a:latin typeface="Times New Roman" panose="02020603050405020304" pitchFamily="18" charset="0"/>
                <a:ea typeface="ＭＳ Ｐゴシック"/>
              </a:rPr>
              <a:t>Used to </a:t>
            </a:r>
            <a:r>
              <a:rPr lang="en-US" altLang="en-US" sz="3000" dirty="0" smtClean="0">
                <a:latin typeface="Times New Roman" panose="02020603050405020304" pitchFamily="18" charset="0"/>
                <a:ea typeface="ＭＳ Ｐゴシック"/>
              </a:rPr>
              <a:t>Help </a:t>
            </a:r>
            <a:r>
              <a:rPr lang="en-US" altLang="en-US" sz="3000" dirty="0">
                <a:latin typeface="Times New Roman" panose="02020603050405020304" pitchFamily="18" charset="0"/>
                <a:ea typeface="ＭＳ Ｐゴシック"/>
              </a:rPr>
              <a:t>Prevent Aspiration in Patients Who </a:t>
            </a:r>
            <a:r>
              <a:rPr lang="en-US" altLang="en-US" sz="3000" dirty="0" smtClean="0">
                <a:latin typeface="Times New Roman" panose="02020603050405020304" pitchFamily="18" charset="0"/>
                <a:ea typeface="ＭＳ Ｐゴシック"/>
              </a:rPr>
              <a:t>do not have </a:t>
            </a:r>
            <a:r>
              <a:rPr lang="en-US" altLang="en-US" sz="3000" dirty="0">
                <a:latin typeface="Times New Roman" panose="02020603050405020304" pitchFamily="18" charset="0"/>
                <a:ea typeface="ＭＳ Ｐゴシック"/>
              </a:rPr>
              <a:t>Suspected Spinal Injury</a:t>
            </a:r>
          </a:p>
        </p:txBody>
      </p:sp>
      <p:pic>
        <p:nvPicPr>
          <p:cNvPr id="4" name="Picture 1" descr="An unconscious patient is immobilized on a stretcher in a left lateral recumbent position, with left arm tucked under her n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520" y="2048929"/>
            <a:ext cx="6251177" cy="4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5541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(10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Suctioning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Gurgling indicates liquid in the airway.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Some suction equipment is not effective in removing thick vomitus or solid objects, such as teeth, foreign bodies, or food, from the airway.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143602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(11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205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Suctioning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Standard Precautions During Suctioning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Protective eyewear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Mask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Gloves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N-95 or 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 respirator for suspected tuberculosis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785514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(12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Suctioning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Suction Equipment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May be mounted in the ambulance or portable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Must generate enough vacuum and airflow to clear the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Must have wide-bore, thick tubing, a collection bottle, and water supply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4924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On-Board Suction Unit</a:t>
            </a:r>
            <a:endParaRPr lang="en-US" altLang="en-US" dirty="0">
              <a:latin typeface="Times New Roman" panose="02020603050405020304" pitchFamily="18" charset="0"/>
              <a:ea typeface="ＭＳ Ｐゴシック"/>
            </a:endParaRPr>
          </a:p>
        </p:txBody>
      </p:sp>
      <p:pic>
        <p:nvPicPr>
          <p:cNvPr id="4" name="Picture 1" descr="A suction instrument mounted to a wall, with tubing, a pressure gauge, lidded air vessel, and case to hold the un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99" y="1557014"/>
            <a:ext cx="6740803" cy="465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6105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Portable Suction Unit</a:t>
            </a:r>
            <a:endParaRPr lang="en-US" altLang="en-US" dirty="0">
              <a:latin typeface="Times New Roman" panose="02020603050405020304" pitchFamily="18" charset="0"/>
              <a:ea typeface="ＭＳ Ｐゴシック"/>
            </a:endParaRPr>
          </a:p>
        </p:txBody>
      </p:sp>
      <p:pic>
        <p:nvPicPr>
          <p:cNvPr id="4" name="Picture 2" descr="A suction device a spring-loaded handle, accordion style air vessel, tubing, and ca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295" y="1856704"/>
            <a:ext cx="6639410" cy="396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141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Hand-Powered Suction Device</a:t>
            </a:r>
            <a:endParaRPr lang="en-US" altLang="en-US" dirty="0">
              <a:latin typeface="Times New Roman" panose="02020603050405020304" pitchFamily="18" charset="0"/>
              <a:ea typeface="ＭＳ Ｐゴシック"/>
            </a:endParaRPr>
          </a:p>
        </p:txBody>
      </p:sp>
      <p:pic>
        <p:nvPicPr>
          <p:cNvPr id="4" name="Picture 2" descr="A portable suction instrument with lidded air vessel, tubing, and battery pack with handle, knobs and pressure gau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480" y="1923092"/>
            <a:ext cx="7231041" cy="397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6794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(13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smtClean="0">
                <a:solidFill>
                  <a:srgbClr val="000000"/>
                </a:solidFill>
                <a:latin typeface="Arial (Body)"/>
                <a:ea typeface="ＭＳ Ｐゴシック"/>
              </a:rPr>
              <a:t>Suctioning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Suction Equipment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IN" altLang="en-US" sz="2400" dirty="0" smtClean="0">
                <a:solidFill>
                  <a:srgbClr val="000000"/>
                </a:solidFill>
                <a:latin typeface="Arial (Body)"/>
                <a:ea typeface="ＭＳ Ｐゴシック"/>
              </a:rPr>
              <a:t>Rigid catheter for suctioning the mouth and oropharynx.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IN" altLang="en-US" sz="2400" dirty="0" smtClean="0">
                <a:solidFill>
                  <a:srgbClr val="000000"/>
                </a:solidFill>
                <a:latin typeface="Arial (Body)"/>
                <a:ea typeface="ＭＳ Ｐゴシック"/>
              </a:rPr>
              <a:t>Soft catheter can be used to suction nose or nasopharynx.</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146319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(14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50826" cy="39702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Suctioning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Suctioning Technique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Assemble and turn on the suction unit.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Measure and insert the catheter.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Suction on the way out only.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possible, do not suction for more than 15 seconds at a time (five seconds in infants and children).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Rinse the catheter.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63196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Introduction </a:t>
            </a:r>
            <a:r>
              <a:rPr lang="en-IN"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The patient is pale, with cyanosis of his lips. He has very shallow, slow breathing, and he has vomited.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860587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10-1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Suctioning Technique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74965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Make Sure the Suction Unit is Properly Assembled</a:t>
            </a:r>
            <a:endParaRPr lang="en-US" altLang="en-US" dirty="0">
              <a:latin typeface="Times New Roman" panose="02020603050405020304" pitchFamily="18" charset="0"/>
              <a:ea typeface="ＭＳ Ｐゴシック"/>
            </a:endParaRPr>
          </a:p>
        </p:txBody>
      </p:sp>
      <p:pic>
        <p:nvPicPr>
          <p:cNvPr id="4" name="Picture 2" descr="A kneeling E M T inspects the parts of a portable suction un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246" y="1710076"/>
            <a:ext cx="6445508" cy="435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827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Measure the Catheter from the Corner of the Mouth to the Earlobe</a:t>
            </a:r>
            <a:endParaRPr lang="en-US" altLang="en-US" sz="3200" dirty="0">
              <a:latin typeface="Times New Roman" panose="02020603050405020304" pitchFamily="18" charset="0"/>
              <a:ea typeface="ＭＳ Ｐゴシック"/>
            </a:endParaRPr>
          </a:p>
        </p:txBody>
      </p:sp>
      <p:pic>
        <p:nvPicPr>
          <p:cNvPr id="4" name="Picture 1" descr="The E M T measures the catheter tubing against the unconscious supine patient’s face, from ear lobe to side of the mout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8225" y="1671958"/>
            <a:ext cx="6547551"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3688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Open the Patient’s Mouth and Insert the Catheter</a:t>
            </a:r>
            <a:endParaRPr lang="en-US" altLang="en-US" dirty="0">
              <a:latin typeface="Times New Roman" panose="02020603050405020304" pitchFamily="18" charset="0"/>
              <a:ea typeface="ＭＳ Ｐゴシック"/>
            </a:endParaRPr>
          </a:p>
        </p:txBody>
      </p:sp>
      <p:pic>
        <p:nvPicPr>
          <p:cNvPr id="4" name="Picture 1" descr="The E M T opens the patient’s mouth using the crossed fingers technique, and inserts the end of the catheter above the tong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966" y="1729595"/>
            <a:ext cx="6292068" cy="42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1347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Apply Suction as You Withdraw the Catheter</a:t>
            </a:r>
            <a:endParaRPr lang="en-US" altLang="en-US" dirty="0">
              <a:latin typeface="Times New Roman" panose="02020603050405020304" pitchFamily="18" charset="0"/>
              <a:ea typeface="ＭＳ Ｐゴシック"/>
            </a:endParaRPr>
          </a:p>
        </p:txBody>
      </p:sp>
      <p:pic>
        <p:nvPicPr>
          <p:cNvPr id="4" name="Picture 1" descr="The E M T removes the catheter with 1 hand, suctioning the patient’s mouth with the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5487" y="1621287"/>
            <a:ext cx="6613027"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9387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(15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539316"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Suctioning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Special Considerations When Suctioning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If there is too much to suction quickly, roll the patient onto his side and manually sweep the mouth.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Alternate 15 seconds of suction with two minutes of ventilation for copious, frothy secretions.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396595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Before moving the patient to a supine position, Chris quickly grabs the portable suction unit and uses a rigid suction catheter to clear the patient’s mouth.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log roll the patient, and Chris uses a head-tilt, chin-lift to open the airway. The patient’s respiratory rate is six per minute and his tidal volume is very shallow.</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59186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50826"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As Chris prepares to provide positive-pressure ventilation, what airway adjunct should he consider to assist in keeping the patient’s airway open?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are the advantages and disadvantages of that choice?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872186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(16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Airway Adjuncts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Used in conjunction with manual airway maneuvers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Includes oropharyngeal and nasopharyngeal airways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706628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(17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Airway </a:t>
            </a:r>
            <a:r>
              <a:rPr lang="en-US" altLang="en-US" sz="2400" dirty="0" smtClean="0">
                <a:solidFill>
                  <a:srgbClr val="000000"/>
                </a:solidFill>
                <a:latin typeface="Arial (Body)"/>
                <a:ea typeface="ＭＳ Ｐゴシック"/>
              </a:rPr>
              <a:t>Adjuncts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Oropharyngeal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Oropharyngeal airways are used in patients who are unresponsive, without a gag reflex.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The device must be sized properly.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17007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threats to the patient’s life are apparent so far?</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do Chris and Brittany need to do to intervene in the life threats?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equipment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need to carry out those interventions?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516943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Oropharyngeal (Oral) Airways</a:t>
            </a:r>
            <a:endParaRPr lang="en-US" altLang="en-US" dirty="0">
              <a:latin typeface="Times New Roman" panose="02020603050405020304" pitchFamily="18" charset="0"/>
              <a:ea typeface="ＭＳ Ｐゴシック"/>
            </a:endParaRPr>
          </a:p>
        </p:txBody>
      </p:sp>
      <p:pic>
        <p:nvPicPr>
          <p:cNvPr id="4" name="Picture 2" descr="Various sizes of a plastic C shaped tool, with a straight extended handle, ending in a flan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6084" y="1650971"/>
            <a:ext cx="6051832"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9976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10-2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Inserting an Oropharyngeal Airway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86348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Measure to Ensure Correct Size</a:t>
            </a:r>
            <a:endParaRPr lang="en-US" altLang="en-US" dirty="0">
              <a:latin typeface="Times New Roman" panose="02020603050405020304" pitchFamily="18" charset="0"/>
              <a:ea typeface="ＭＳ Ｐゴシック"/>
            </a:endParaRPr>
          </a:p>
        </p:txBody>
      </p:sp>
      <p:pic>
        <p:nvPicPr>
          <p:cNvPr id="4" name="Picture 1" descr="A kneeling E M T measures the length of an oropharyngeal airway against the unconscious supine patient’s face, from ear lobe to mouth. The airway’s curve points to the patient’s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841" y="1801698"/>
            <a:ext cx="6546024" cy="43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6746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Insert with Tip Pointing up Toward Roof of Mouth</a:t>
            </a:r>
            <a:endParaRPr lang="en-US" altLang="en-US" dirty="0">
              <a:latin typeface="Times New Roman" panose="02020603050405020304" pitchFamily="18" charset="0"/>
              <a:ea typeface="ＭＳ Ｐゴシック"/>
            </a:endParaRPr>
          </a:p>
        </p:txBody>
      </p:sp>
      <p:pic>
        <p:nvPicPr>
          <p:cNvPr id="4" name="Picture 1" descr="The E M T opens the patient’s mouth using the crossed fingers technique, and inserts the airway, with curve pointing towards the roof of the m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886" y="1890323"/>
            <a:ext cx="6482226" cy="433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134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cs typeface="Times New Roman" panose="02020603050405020304" pitchFamily="18" charset="0"/>
              </a:rPr>
              <a:t>Advance While Rotating </a:t>
            </a:r>
            <a:r>
              <a:rPr lang="en-US" altLang="en-US" dirty="0">
                <a:latin typeface="Times New Roman" panose="02020603050405020304" pitchFamily="18" charset="0"/>
                <a:cs typeface="Times New Roman" panose="02020603050405020304" pitchFamily="18" charset="0"/>
              </a:rPr>
              <a:t>180°</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inserts the airway further, while rotating the airway 180 degrees. The E M T continues to hold the patient’s mouth open with 2 fingers while inserting the air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562" y="1783872"/>
            <a:ext cx="6622876" cy="443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8357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a:latin typeface="Times New Roman" panose="02020603050405020304" pitchFamily="18" charset="0"/>
                <a:ea typeface="ＭＳ Ｐゴシック"/>
              </a:rPr>
              <a:t>Continue Until Flange Rests on the Teeth</a:t>
            </a:r>
            <a:endParaRPr lang="en-US" altLang="en-US" dirty="0">
              <a:latin typeface="Times New Roman" panose="02020603050405020304" pitchFamily="18" charset="0"/>
              <a:ea typeface="ＭＳ Ｐゴシック"/>
            </a:endParaRPr>
          </a:p>
        </p:txBody>
      </p:sp>
      <p:pic>
        <p:nvPicPr>
          <p:cNvPr id="4" name="Picture 1" descr="The E M T has turned the airway so the curve presses the tongue down, and the flanges from the handle presses the upper and lower teeth a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99" y="1838507"/>
            <a:ext cx="6601202" cy="441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1178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Oropharyngeal Airway that is Properly Placed</a:t>
            </a:r>
            <a:endParaRPr lang="en-US" altLang="en-US" dirty="0">
              <a:latin typeface="Times New Roman" panose="02020603050405020304" pitchFamily="18" charset="0"/>
              <a:ea typeface="ＭＳ Ｐゴシック"/>
            </a:endParaRPr>
          </a:p>
        </p:txBody>
      </p:sp>
      <p:pic>
        <p:nvPicPr>
          <p:cNvPr id="4" name="Picture 2" descr="Sagittal cross section of supine patient, showing an inserted oropharyngeal airway, which has secured airflow from the mouth into the thro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8592" y="1768189"/>
            <a:ext cx="6026817" cy="44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5272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68813"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Preferred Method of Inserting the Oropharyngeal Airway in the Infant or Child</a:t>
            </a:r>
            <a:endParaRPr lang="en-US" altLang="en-US" dirty="0">
              <a:latin typeface="Times New Roman" panose="02020603050405020304" pitchFamily="18" charset="0"/>
              <a:ea typeface="ＭＳ Ｐゴシック"/>
            </a:endParaRPr>
          </a:p>
        </p:txBody>
      </p:sp>
      <p:pic>
        <p:nvPicPr>
          <p:cNvPr id="4" name="Picture 2" descr="Insertion of oropharyngeal airway into a supine child’s mouth. A tongue blade is used to press the tongue out of the mouth, as the airway is inserted with no rot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1737" y="1826339"/>
            <a:ext cx="4759736" cy="439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1590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Airway Assessment </a:t>
            </a:r>
            <a:r>
              <a:rPr lang="en-IN" sz="2000" b="0" dirty="0" smtClean="0">
                <a:latin typeface="Times New Roman" panose="02020603050405020304" pitchFamily="18" charset="0"/>
                <a:ea typeface="ＭＳ Ｐゴシック"/>
                <a:cs typeface="ＭＳ Ｐゴシック" pitchFamily="-1" charset="-128"/>
              </a:rPr>
              <a:t>(18 of 18)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Airway Adjuncts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Nasopharyngeal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Useful in patients with clenched teeth, some facial injuries, and those unable to tolerate an oropharyngeal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Should not be used in a patient with suspected fracture of the base of the skull or severe facial trauma.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81441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Nasopharyngeal (Nasal) Airways</a:t>
            </a:r>
            <a:endParaRPr lang="en-US" altLang="en-US" dirty="0">
              <a:latin typeface="Times New Roman" panose="02020603050405020304" pitchFamily="18" charset="0"/>
              <a:ea typeface="ＭＳ Ｐゴシック"/>
            </a:endParaRPr>
          </a:p>
        </p:txBody>
      </p:sp>
      <p:pic>
        <p:nvPicPr>
          <p:cNvPr id="4" name="Picture 2" descr="Two plastic tubes with wide guards or flanges at 1 e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249" y="1943801"/>
            <a:ext cx="7752655" cy="370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219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defRPr/>
            </a:pPr>
            <a:r>
              <a:rPr lang="en-IN" altLang="en-US" sz="2400" dirty="0" smtClean="0">
                <a:solidFill>
                  <a:srgbClr val="000000"/>
                </a:solidFill>
                <a:latin typeface="Arial (Body)"/>
                <a:ea typeface="ＭＳ Ｐゴシック"/>
              </a:rPr>
              <a:t>An open airway, adequate ventilation, and sufficient oxygenation are necessary to sustain life.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defRPr/>
            </a:pPr>
            <a:r>
              <a:rPr lang="en-IN" altLang="en-US" sz="2400" dirty="0" smtClean="0">
                <a:solidFill>
                  <a:srgbClr val="000000"/>
                </a:solidFill>
                <a:latin typeface="Arial (Body)"/>
                <a:ea typeface="ＭＳ Ｐゴシック"/>
              </a:rPr>
              <a:t>These components are part of the primary assessment that is conducted on every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582309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10-3</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Inserting a Nasopharyngeal Airway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273476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Measuring the Nasopharyngeal Airway</a:t>
            </a:r>
            <a:endParaRPr lang="en-US" altLang="en-US" dirty="0">
              <a:latin typeface="Times New Roman" panose="02020603050405020304" pitchFamily="18" charset="0"/>
              <a:ea typeface="ＭＳ Ｐゴシック"/>
            </a:endParaRPr>
          </a:p>
        </p:txBody>
      </p:sp>
      <p:pic>
        <p:nvPicPr>
          <p:cNvPr id="4" name="Picture 1" descr="An E M T measures the length of a nasopharyngeal airway against an unconscious supine patient’s face. The E M T measures from ear lobe to nostril, holding a spot under the airways flange to mark the correct length at the nostri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992" y="1860872"/>
            <a:ext cx="6481440"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9278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Lubricate it with Water-Soluble Lubricant</a:t>
            </a:r>
            <a:endParaRPr lang="en-US" altLang="en-US" dirty="0">
              <a:latin typeface="Times New Roman" panose="02020603050405020304" pitchFamily="18" charset="0"/>
              <a:ea typeface="ＭＳ Ｐゴシック"/>
            </a:endParaRPr>
          </a:p>
        </p:txBody>
      </p:sp>
      <p:pic>
        <p:nvPicPr>
          <p:cNvPr id="4" name="Picture 1" descr="The E M T applies a clear gel from a packet to the outside of the airway’s shaf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167" y="1789359"/>
            <a:ext cx="6625666"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070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a:latin typeface="Times New Roman" panose="02020603050405020304" pitchFamily="18" charset="0"/>
                <a:ea typeface="ＭＳ Ｐゴシック"/>
              </a:rPr>
              <a:t>Insert with the Bevel Toward the Septum or Base of the Tonsil</a:t>
            </a:r>
            <a:endParaRPr lang="en-US" altLang="en-US" dirty="0">
              <a:latin typeface="Times New Roman" panose="02020603050405020304" pitchFamily="18" charset="0"/>
              <a:ea typeface="ＭＳ Ｐゴシック"/>
            </a:endParaRPr>
          </a:p>
        </p:txBody>
      </p:sp>
      <p:pic>
        <p:nvPicPr>
          <p:cNvPr id="4" name="Picture 1" descr="The E M T inserts the airway, flange pointing towards the patient’s chest. The beveled end of the airway being inserted is pointed towards the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083" y="1728078"/>
            <a:ext cx="6677834"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190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Chris selects and inserts an oropharyngeal airway, and begins positive pressure ventilation. The patient vomits again, and Chris immediately stops ventilating, as Brittany helps him turn the patient onto his left side.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311353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Chris removes the oropharyngeal airway and suctions the patient’s mouth. As Chris begins ventilations again, a second crew arrives to assist with packaging and transport.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916925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65574"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Chris continues airway management en route to the emergency department. Soon after arriving, Chris’s suspicion that the patient suffered a heroin overdose is confirmed when the emergency department staff administers naloxone, a drug to counteract the effects of narcotics. Within minutes, the patient is awake and talking.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687699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Assessment of Breathing </a:t>
            </a:r>
            <a:r>
              <a:rPr lang="en-IN"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After establishing a patent airway, assess the adequacy of the patient’s breathing.</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Inadequate breathing leads to poor gas exchange in the alveoli and inadequate oxygenation.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Focus on both the rate of breathing and the volume of each breath.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751149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Assessment of Breathing </a:t>
            </a:r>
            <a:r>
              <a:rPr lang="en-IN"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Relationship of Volume and Rate in Breathing Assessment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relationship between the volume of air breathed in, the respiratory rate, and the volume of air that reaches the alveoli is critical in determining if the patient is breathing adequately.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645300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Assessment of Breathing </a:t>
            </a:r>
            <a:r>
              <a:rPr lang="en-IN"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31815"/>
          </a:xfrm>
        </p:spPr>
        <p:txBody>
          <a:bodyPr wrap="square" lIns="91425" tIns="91425" rIns="91425" bIns="91425">
            <a:noAutofit/>
          </a:bodyPr>
          <a:lstStyle/>
          <a:p>
            <a:pPr marL="255651" indent="-255651" eaLnBrk="0" fontAlgn="base" hangingPunct="0">
              <a:spcAft>
                <a:spcPct val="0"/>
              </a:spcAft>
              <a:buSzPts val="2400"/>
              <a:tabLst/>
            </a:pPr>
            <a:r>
              <a:rPr lang="en-IN" altLang="en-US" sz="2400" dirty="0">
                <a:solidFill>
                  <a:srgbClr val="000000"/>
                </a:solidFill>
                <a:latin typeface="Arial (Body)"/>
                <a:ea typeface="ＭＳ Ｐゴシック"/>
              </a:rPr>
              <a:t>Relationship of Volume and Rate in Breathing </a:t>
            </a:r>
            <a:r>
              <a:rPr lang="en-IN" altLang="en-US" sz="2400" dirty="0" smtClean="0">
                <a:solidFill>
                  <a:srgbClr val="000000"/>
                </a:solidFill>
                <a:latin typeface="Arial (Body)"/>
                <a:ea typeface="ＭＳ Ｐゴシック"/>
              </a:rPr>
              <a:t>Assessment</a:t>
            </a:r>
            <a:endParaRPr lang="en-US" altLang="en-US" sz="2400" dirty="0" smtClean="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Tidal Volume and Minute Volume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Tidal volume is the amount of air moved in one 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Minute volume is a function of both respiratory rate and tidal volume.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 change in either respiratory rate or tidal volume affects minute 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21597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Respiration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3942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Respiration is the gas exchange that occurs between the alveoli and the pulmonary capillaries and between the body’s cells and adjacent capillaries.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Four components of 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Pulmonary ventilation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External 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Internal respiration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Cellular respiration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382944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Assessment of Breathing </a:t>
            </a:r>
            <a:r>
              <a:rPr lang="en-IN"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Relationship of Volume and Rate in Breathing </a:t>
            </a:r>
            <a:r>
              <a:rPr lang="en-IN" altLang="en-US" sz="2400" dirty="0" smtClean="0">
                <a:solidFill>
                  <a:srgbClr val="000000"/>
                </a:solidFill>
                <a:latin typeface="Arial (Body)"/>
                <a:ea typeface="ＭＳ Ｐゴシック"/>
              </a:rPr>
              <a:t>Assessment</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Alveolar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Alveolar ventilation is the amount of air breathed in that reaches the alveoli.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Dead air space does not change when tidal volume decreases.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Rapid respirations can decrease the tidal 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47165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Assessing for Adequate Breathing </a:t>
            </a:r>
            <a:r>
              <a:rPr lang="en-IN"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Assess the rate, rhythm, quality, and depth of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Looking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Listening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Feeling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Auscultating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113241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Auscultation Landmarks on the Anterior and Lateral Chest</a:t>
            </a:r>
            <a:endParaRPr lang="en-US" altLang="en-US" dirty="0">
              <a:latin typeface="Times New Roman" panose="02020603050405020304" pitchFamily="18" charset="0"/>
              <a:ea typeface="ＭＳ Ｐゴシック"/>
            </a:endParaRPr>
          </a:p>
        </p:txBody>
      </p:sp>
      <p:pic>
        <p:nvPicPr>
          <p:cNvPr id="4" name="Picture 2" descr="A chest in anterior view and lateral views, with auscultation landmarks marked by stethoscope bells. Landmarks on the anterior view are on the upper lateral chest under the collarbone, and lower on the medial chest around the sternum, 2 per side and all inside the nipple. A landmark on the lateral view is under the armpit, level with the nipp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127" y="1670357"/>
            <a:ext cx="6659746" cy="439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2562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Assessing for Adequate Breathing </a:t>
            </a:r>
            <a:r>
              <a:rPr lang="en-IN"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80323"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Adequate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Assess the following: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Rhythm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Quality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Depth</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Breathing can be adequate, but if the patient is working harder to breathe, he is in respiratory distress.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530508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10-3 Signs of Adequate Breathing</a:t>
            </a:r>
            <a:endParaRPr lang="en-US" altLang="en-US" dirty="0">
              <a:latin typeface="Times New Roman" panose="02020603050405020304" pitchFamily="18" charset="0"/>
              <a:ea typeface="ＭＳ Ｐゴシック"/>
            </a:endParaRPr>
          </a:p>
        </p:txBody>
      </p:sp>
      <p:sp>
        <p:nvSpPr>
          <p:cNvPr id="4" name="Text Placeholder 3"/>
          <p:cNvSpPr>
            <a:spLocks noGrp="1"/>
          </p:cNvSpPr>
          <p:nvPr>
            <p:ph type="body" idx="1"/>
          </p:nvPr>
        </p:nvSpPr>
        <p:spPr>
          <a:xfrm>
            <a:off x="457200" y="1600200"/>
            <a:ext cx="8524568" cy="4525963"/>
          </a:xfrm>
        </p:spPr>
        <p:txBody>
          <a:bodyPr/>
          <a:lstStyle/>
          <a:p>
            <a:r>
              <a:rPr lang="en-US" sz="2400" dirty="0">
                <a:latin typeface="+mn-lt"/>
              </a:rPr>
              <a:t>Normal respiratory rate</a:t>
            </a:r>
          </a:p>
          <a:p>
            <a:r>
              <a:rPr lang="en-US" sz="2400" dirty="0" smtClean="0">
                <a:latin typeface="+mn-lt"/>
              </a:rPr>
              <a:t>Clear </a:t>
            </a:r>
            <a:r>
              <a:rPr lang="en-US" sz="2400" dirty="0">
                <a:latin typeface="+mn-lt"/>
              </a:rPr>
              <a:t>and equal breath sounds bilaterally</a:t>
            </a:r>
          </a:p>
          <a:p>
            <a:r>
              <a:rPr lang="en-US" sz="2400" dirty="0" smtClean="0">
                <a:latin typeface="+mn-lt"/>
              </a:rPr>
              <a:t>Adequate </a:t>
            </a:r>
            <a:r>
              <a:rPr lang="en-US" sz="2400" dirty="0">
                <a:latin typeface="+mn-lt"/>
              </a:rPr>
              <a:t>air movement heard and felt from nose </a:t>
            </a:r>
            <a:r>
              <a:rPr lang="en-US" sz="2400" dirty="0" smtClean="0">
                <a:latin typeface="+mn-lt"/>
              </a:rPr>
              <a:t>and mouth </a:t>
            </a:r>
            <a:r>
              <a:rPr lang="en-US" sz="2400" dirty="0">
                <a:latin typeface="+mn-lt"/>
              </a:rPr>
              <a:t>(tidal volume)</a:t>
            </a:r>
          </a:p>
          <a:p>
            <a:r>
              <a:rPr lang="en-US" sz="2400" dirty="0" smtClean="0">
                <a:latin typeface="+mn-lt"/>
              </a:rPr>
              <a:t>Good </a:t>
            </a:r>
            <a:r>
              <a:rPr lang="en-US" sz="2400" dirty="0">
                <a:latin typeface="+mn-lt"/>
              </a:rPr>
              <a:t>chest rise and fall with each ventilation (tidal volume)</a:t>
            </a:r>
          </a:p>
        </p:txBody>
      </p:sp>
    </p:spTree>
    <p:extLst>
      <p:ext uri="{BB962C8B-B14F-4D97-AF65-F5344CB8AC3E}">
        <p14:creationId xmlns:p14="http://schemas.microsoft.com/office/powerpoint/2010/main" val="26412083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Assessing for Adequate Breathing </a:t>
            </a:r>
            <a:r>
              <a:rPr lang="en-IN"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91832"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Inadequate Breathing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Inadequate breathing leads to hypoxia.</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If breathing is inadequate, the brain begins to die within four to six minutes.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Inadequate breathing can be either respiratory failure or respiratory arrest.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Patients with respiratory failure or arrest require immediate positive pressure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354651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Assessing for Adequate Breathing </a:t>
            </a:r>
            <a:r>
              <a:rPr lang="en-IN"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47588" cy="433961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Inadequate </a:t>
            </a:r>
            <a:r>
              <a:rPr lang="en-US" altLang="en-US" sz="2400" dirty="0" smtClean="0">
                <a:solidFill>
                  <a:srgbClr val="000000"/>
                </a:solidFill>
                <a:latin typeface="Arial (Body)"/>
                <a:ea typeface="ＭＳ Ｐゴシック"/>
              </a:rPr>
              <a:t>Breathing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of Inadequate Breathing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Rate- Tachypnea or bradypnea.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Rhythm- Irregular patterns.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Quality- Breath sounds that are decreased or absent.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Depth- The depth of breathing (tidal volume) is shallow and inadequate.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Any above sign is a reason to artificially ventilate the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907593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80169" cy="109727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Table 10-5 Signs of Inadequate Breathing </a:t>
            </a:r>
            <a:r>
              <a:rPr lang="en-IN"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r>
              <a:rPr lang="en-US" sz="2000" dirty="0">
                <a:latin typeface="+mn-lt"/>
              </a:rPr>
              <a:t>Abnormal work of breathing</a:t>
            </a:r>
          </a:p>
          <a:p>
            <a:pPr lvl="1"/>
            <a:r>
              <a:rPr lang="en-US" sz="2000" dirty="0" smtClean="0">
                <a:latin typeface="+mn-lt"/>
              </a:rPr>
              <a:t>Retractions</a:t>
            </a:r>
            <a:endParaRPr lang="en-US" sz="2000" dirty="0">
              <a:latin typeface="+mn-lt"/>
            </a:endParaRPr>
          </a:p>
          <a:p>
            <a:pPr lvl="1"/>
            <a:r>
              <a:rPr lang="en-US" sz="2000" dirty="0" smtClean="0">
                <a:latin typeface="+mn-lt"/>
              </a:rPr>
              <a:t>Nasal </a:t>
            </a:r>
            <a:r>
              <a:rPr lang="en-US" sz="2000" dirty="0">
                <a:latin typeface="+mn-lt"/>
              </a:rPr>
              <a:t>flaring</a:t>
            </a:r>
          </a:p>
          <a:p>
            <a:pPr lvl="1"/>
            <a:r>
              <a:rPr lang="en-US" sz="2000" dirty="0" smtClean="0">
                <a:latin typeface="+mn-lt"/>
              </a:rPr>
              <a:t>Abdominal </a:t>
            </a:r>
            <a:r>
              <a:rPr lang="en-US" sz="2000" dirty="0">
                <a:latin typeface="+mn-lt"/>
              </a:rPr>
              <a:t>breathing</a:t>
            </a:r>
          </a:p>
          <a:p>
            <a:pPr lvl="1"/>
            <a:r>
              <a:rPr lang="en-US" sz="2000" dirty="0" smtClean="0">
                <a:latin typeface="+mn-lt"/>
              </a:rPr>
              <a:t>Diaphoresis</a:t>
            </a:r>
            <a:endParaRPr lang="en-US" sz="2000" dirty="0">
              <a:latin typeface="+mn-lt"/>
            </a:endParaRPr>
          </a:p>
          <a:p>
            <a:r>
              <a:rPr lang="en-US" sz="2000" dirty="0" smtClean="0">
                <a:latin typeface="+mn-lt"/>
              </a:rPr>
              <a:t>Abnormal </a:t>
            </a:r>
            <a:r>
              <a:rPr lang="en-US" sz="2000" dirty="0">
                <a:latin typeface="+mn-lt"/>
              </a:rPr>
              <a:t>breath sounds</a:t>
            </a:r>
          </a:p>
          <a:p>
            <a:pPr lvl="1"/>
            <a:r>
              <a:rPr lang="en-US" sz="2000" dirty="0" smtClean="0">
                <a:latin typeface="+mn-lt"/>
              </a:rPr>
              <a:t>Stridor</a:t>
            </a:r>
            <a:endParaRPr lang="en-US" sz="2000" dirty="0">
              <a:latin typeface="+mn-lt"/>
            </a:endParaRPr>
          </a:p>
          <a:p>
            <a:pPr lvl="1"/>
            <a:r>
              <a:rPr lang="en-US" sz="2000" dirty="0" smtClean="0">
                <a:latin typeface="+mn-lt"/>
              </a:rPr>
              <a:t>Wheezing</a:t>
            </a:r>
            <a:endParaRPr lang="en-US" sz="2000" dirty="0">
              <a:latin typeface="+mn-lt"/>
            </a:endParaRPr>
          </a:p>
          <a:p>
            <a:pPr lvl="1"/>
            <a:r>
              <a:rPr lang="en-US" sz="2000" dirty="0" smtClean="0">
                <a:latin typeface="+mn-lt"/>
              </a:rPr>
              <a:t>Crackles</a:t>
            </a:r>
            <a:endParaRPr lang="en-US" sz="2000" dirty="0">
              <a:latin typeface="+mn-lt"/>
            </a:endParaRPr>
          </a:p>
          <a:p>
            <a:pPr lvl="1"/>
            <a:r>
              <a:rPr lang="en-US" sz="2000" dirty="0" smtClean="0">
                <a:latin typeface="+mn-lt"/>
              </a:rPr>
              <a:t>Silent </a:t>
            </a:r>
            <a:r>
              <a:rPr lang="en-US" sz="2000" dirty="0">
                <a:latin typeface="+mn-lt"/>
              </a:rPr>
              <a:t>chest (no breath sounds heard)</a:t>
            </a:r>
          </a:p>
          <a:p>
            <a:pPr lvl="1"/>
            <a:r>
              <a:rPr lang="en-US" sz="2000" dirty="0" smtClean="0">
                <a:latin typeface="+mn-lt"/>
              </a:rPr>
              <a:t>Unequal </a:t>
            </a:r>
            <a:r>
              <a:rPr lang="en-US" sz="2000" dirty="0">
                <a:latin typeface="+mn-lt"/>
              </a:rPr>
              <a:t>breath sounds (trauma, infection, </a:t>
            </a:r>
            <a:r>
              <a:rPr lang="en-US" sz="2000" dirty="0" smtClean="0">
                <a:latin typeface="+mn-lt"/>
              </a:rPr>
              <a:t>and pneumothorax)</a:t>
            </a:r>
            <a:endParaRPr lang="en-US" sz="2000" dirty="0">
              <a:latin typeface="+mn-lt"/>
            </a:endParaRPr>
          </a:p>
        </p:txBody>
      </p:sp>
    </p:spTree>
    <p:extLst>
      <p:ext uri="{BB962C8B-B14F-4D97-AF65-F5344CB8AC3E}">
        <p14:creationId xmlns:p14="http://schemas.microsoft.com/office/powerpoint/2010/main" val="17000883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91254" cy="1097279"/>
          </a:xfrm>
        </p:spPr>
        <p:txBody>
          <a:bodyPr/>
          <a:lstStyle/>
          <a:p>
            <a:r>
              <a:rPr lang="en-IN" altLang="en-US" dirty="0">
                <a:latin typeface="Times New Roman" panose="02020603050405020304" pitchFamily="18" charset="0"/>
                <a:ea typeface="ＭＳ Ｐゴシック"/>
              </a:rPr>
              <a:t>Table 10-5 Signs of Inadequate Breathing </a:t>
            </a:r>
            <a:r>
              <a:rPr lang="en-IN" altLang="en-US" sz="2000" b="0" dirty="0" smtClean="0">
                <a:latin typeface="Times New Roman" panose="02020603050405020304" pitchFamily="18" charset="0"/>
                <a:ea typeface="ＭＳ Ｐゴシック"/>
              </a:rPr>
              <a:t>(2 </a:t>
            </a:r>
            <a:r>
              <a:rPr lang="en-IN" altLang="en-US" sz="2000" b="0" dirty="0">
                <a:latin typeface="Times New Roman" panose="02020603050405020304" pitchFamily="18" charset="0"/>
                <a:ea typeface="ＭＳ Ｐゴシック"/>
              </a:rPr>
              <a:t>of 2)</a:t>
            </a:r>
            <a:endParaRPr lang="en-US" sz="2000" dirty="0"/>
          </a:p>
        </p:txBody>
      </p:sp>
      <p:sp>
        <p:nvSpPr>
          <p:cNvPr id="3" name="Text Placeholder 2"/>
          <p:cNvSpPr>
            <a:spLocks noGrp="1"/>
          </p:cNvSpPr>
          <p:nvPr>
            <p:ph type="body" idx="1"/>
          </p:nvPr>
        </p:nvSpPr>
        <p:spPr>
          <a:xfrm>
            <a:off x="457200" y="1600200"/>
            <a:ext cx="8229600" cy="4819454"/>
          </a:xfrm>
        </p:spPr>
        <p:txBody>
          <a:bodyPr/>
          <a:lstStyle/>
          <a:p>
            <a:pPr>
              <a:spcBef>
                <a:spcPts val="1200"/>
              </a:spcBef>
            </a:pPr>
            <a:r>
              <a:rPr lang="en-US" sz="2000" dirty="0" smtClean="0">
                <a:latin typeface="+mn-lt"/>
              </a:rPr>
              <a:t>Reduced </a:t>
            </a:r>
            <a:r>
              <a:rPr lang="en-US" sz="2000" dirty="0">
                <a:latin typeface="+mn-lt"/>
              </a:rPr>
              <a:t>minute ventilation</a:t>
            </a:r>
          </a:p>
          <a:p>
            <a:pPr lvl="1"/>
            <a:r>
              <a:rPr lang="en-US" sz="2000" dirty="0" smtClean="0">
                <a:latin typeface="+mn-lt"/>
              </a:rPr>
              <a:t>Decreased </a:t>
            </a:r>
            <a:r>
              <a:rPr lang="en-US" sz="2000" dirty="0">
                <a:latin typeface="+mn-lt"/>
              </a:rPr>
              <a:t>tidal volume</a:t>
            </a:r>
          </a:p>
          <a:p>
            <a:pPr lvl="1"/>
            <a:r>
              <a:rPr lang="en-US" sz="2000" dirty="0" smtClean="0">
                <a:latin typeface="+mn-lt"/>
              </a:rPr>
              <a:t>Inadequate </a:t>
            </a:r>
            <a:r>
              <a:rPr lang="en-US" sz="2000" dirty="0">
                <a:latin typeface="+mn-lt"/>
              </a:rPr>
              <a:t>respiratory rate</a:t>
            </a:r>
          </a:p>
          <a:p>
            <a:pPr>
              <a:spcBef>
                <a:spcPts val="1200"/>
              </a:spcBef>
            </a:pPr>
            <a:r>
              <a:rPr lang="en-US" sz="2000" dirty="0" smtClean="0">
                <a:latin typeface="+mn-lt"/>
              </a:rPr>
              <a:t>Inadequate </a:t>
            </a:r>
            <a:r>
              <a:rPr lang="en-US" sz="2000" dirty="0">
                <a:latin typeface="+mn-lt"/>
              </a:rPr>
              <a:t>chest wall movement or chest wall injury</a:t>
            </a:r>
          </a:p>
          <a:p>
            <a:pPr lvl="1"/>
            <a:r>
              <a:rPr lang="en-US" sz="2000" dirty="0" smtClean="0">
                <a:latin typeface="+mn-lt"/>
              </a:rPr>
              <a:t>Paradoxical </a:t>
            </a:r>
            <a:r>
              <a:rPr lang="en-US" sz="2000" dirty="0">
                <a:latin typeface="+mn-lt"/>
              </a:rPr>
              <a:t>chest wall movement (chest wall </a:t>
            </a:r>
            <a:r>
              <a:rPr lang="en-US" sz="2000" dirty="0" smtClean="0">
                <a:latin typeface="+mn-lt"/>
              </a:rPr>
              <a:t>segment moves </a:t>
            </a:r>
            <a:r>
              <a:rPr lang="en-US" sz="2000" dirty="0">
                <a:latin typeface="+mn-lt"/>
              </a:rPr>
              <a:t>in during inspiration and out during </a:t>
            </a:r>
            <a:r>
              <a:rPr lang="en-US" sz="2000" dirty="0" smtClean="0">
                <a:latin typeface="+mn-lt"/>
              </a:rPr>
              <a:t>expiration, which </a:t>
            </a:r>
            <a:r>
              <a:rPr lang="en-US" sz="2000" dirty="0">
                <a:latin typeface="+mn-lt"/>
              </a:rPr>
              <a:t>is the reverse of normal)</a:t>
            </a:r>
          </a:p>
          <a:p>
            <a:pPr lvl="1"/>
            <a:r>
              <a:rPr lang="en-US" sz="2000" dirty="0" smtClean="0">
                <a:latin typeface="+mn-lt"/>
              </a:rPr>
              <a:t>Splinting </a:t>
            </a:r>
            <a:r>
              <a:rPr lang="en-US" sz="2000" dirty="0">
                <a:latin typeface="+mn-lt"/>
              </a:rPr>
              <a:t>of the chest wall</a:t>
            </a:r>
          </a:p>
          <a:p>
            <a:pPr lvl="1"/>
            <a:r>
              <a:rPr lang="en-US" sz="2000" dirty="0" smtClean="0">
                <a:latin typeface="+mn-lt"/>
              </a:rPr>
              <a:t>Asymmetrical </a:t>
            </a:r>
            <a:r>
              <a:rPr lang="en-US" sz="2000" dirty="0">
                <a:latin typeface="+mn-lt"/>
              </a:rPr>
              <a:t>chest wall movement</a:t>
            </a:r>
          </a:p>
          <a:p>
            <a:pPr>
              <a:spcBef>
                <a:spcPts val="1200"/>
              </a:spcBef>
            </a:pPr>
            <a:r>
              <a:rPr lang="en-US" sz="2000" dirty="0" smtClean="0">
                <a:latin typeface="+mn-lt"/>
              </a:rPr>
              <a:t>Irregular </a:t>
            </a:r>
            <a:r>
              <a:rPr lang="en-US" sz="2000" dirty="0">
                <a:latin typeface="+mn-lt"/>
              </a:rPr>
              <a:t>respiratory pattern (head injury, stroke, </a:t>
            </a:r>
            <a:r>
              <a:rPr lang="en-US" sz="2000" dirty="0" smtClean="0">
                <a:latin typeface="+mn-lt"/>
              </a:rPr>
              <a:t>metabolic derangement</a:t>
            </a:r>
            <a:r>
              <a:rPr lang="en-US" sz="2000" dirty="0">
                <a:latin typeface="+mn-lt"/>
              </a:rPr>
              <a:t>, and toxic inhalation)</a:t>
            </a:r>
          </a:p>
          <a:p>
            <a:pPr>
              <a:spcBef>
                <a:spcPts val="1200"/>
              </a:spcBef>
            </a:pPr>
            <a:r>
              <a:rPr lang="en-US" sz="2000" dirty="0" smtClean="0">
                <a:latin typeface="+mn-lt"/>
              </a:rPr>
              <a:t>Rapid </a:t>
            </a:r>
            <a:r>
              <a:rPr lang="en-US" sz="2000" dirty="0">
                <a:latin typeface="+mn-lt"/>
              </a:rPr>
              <a:t>respiratory rate without clinical improvement in </a:t>
            </a:r>
            <a:r>
              <a:rPr lang="en-US" sz="2000" dirty="0" smtClean="0">
                <a:latin typeface="+mn-lt"/>
              </a:rPr>
              <a:t>the patient’s condition</a:t>
            </a:r>
            <a:endParaRPr lang="en-US" sz="2000" dirty="0">
              <a:latin typeface="+mn-lt"/>
            </a:endParaRPr>
          </a:p>
        </p:txBody>
      </p:sp>
    </p:spTree>
    <p:extLst>
      <p:ext uri="{BB962C8B-B14F-4D97-AF65-F5344CB8AC3E}">
        <p14:creationId xmlns:p14="http://schemas.microsoft.com/office/powerpoint/2010/main" val="18711969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Signs of Inadequate Breathing and Severe Respiratory Distress</a:t>
            </a:r>
            <a:endParaRPr lang="en-US" altLang="en-US" dirty="0">
              <a:latin typeface="Times New Roman" panose="02020603050405020304" pitchFamily="18" charset="0"/>
              <a:ea typeface="ＭＳ Ｐゴシック"/>
            </a:endParaRPr>
          </a:p>
        </p:txBody>
      </p:sp>
      <p:pic>
        <p:nvPicPr>
          <p:cNvPr id="4" name="Picture 2" descr="Signs of respiratory distress on an open mouthed patient, with cyanosis around the mouth, visible ribs and exaggerated sternocleidomastoid muscles. Signs of respiratory distress are as follows. Fast or slow respiratory rate, irregular rhythm, increased effort to breathe, shallow or inadequate depth of breathing, circumoral and intraoral cyanosis, intracostal, supraclavicular, and suprasternal retractions, occasional gasping breaths may be seen just before respiratory or cardiac arrest, cool and clammy skin, sternocleidomastoid muscle use, unequal or inadequate chest expansion, nasal fla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150" y="1713276"/>
            <a:ext cx="6975124"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887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9164</TotalTime>
  <Words>26268</Words>
  <Application>Microsoft Office PowerPoint</Application>
  <PresentationFormat>On-screen Show (4:3)</PresentationFormat>
  <Paragraphs>1889</Paragraphs>
  <Slides>217</Slides>
  <Notes>194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217</vt:i4>
      </vt:variant>
    </vt:vector>
  </HeadingPairs>
  <TitlesOfParts>
    <vt:vector size="228" baseType="lpstr">
      <vt:lpstr>ＭＳ Ｐゴシック</vt:lpstr>
      <vt:lpstr>Arial</vt:lpstr>
      <vt:lpstr>Arial (Body)</vt:lpstr>
      <vt:lpstr>Calibri</vt:lpstr>
      <vt:lpstr>Noto Sans Symbols</vt:lpstr>
      <vt:lpstr>Times New Roman</vt:lpstr>
      <vt:lpstr>Verdana</vt:lpstr>
      <vt:lpstr>Wingdings</vt:lpstr>
      <vt:lpstr>508 Lecture</vt:lpstr>
      <vt:lpstr>1_508 Lecture</vt:lpstr>
      <vt:lpstr>Equation</vt:lpstr>
      <vt:lpstr>Prehospital: Emergency Care</vt:lpstr>
      <vt:lpstr>Learning Readiness</vt:lpstr>
      <vt:lpstr>Setting the Stage (1 of 2)</vt:lpstr>
      <vt:lpstr>Setting the Stage (2 of 2)</vt:lpstr>
      <vt:lpstr>Case Study Introduction (1 of 2)</vt:lpstr>
      <vt:lpstr>Case Study Introduction (2 of 2)</vt:lpstr>
      <vt:lpstr>Case Study (1 of 8)</vt:lpstr>
      <vt:lpstr>Introduction</vt:lpstr>
      <vt:lpstr>Respiration</vt:lpstr>
      <vt:lpstr>Respiratory System Review (1 of 14)</vt:lpstr>
      <vt:lpstr>Anatomy of the Upper Airway</vt:lpstr>
      <vt:lpstr>The Larynx: (a) Anterior View (b) Posterior View</vt:lpstr>
      <vt:lpstr>Respiratory System Review (2 of 14)</vt:lpstr>
      <vt:lpstr>Anatomy of the Lower Airway</vt:lpstr>
      <vt:lpstr>Click to Indicate Which Process Below Involves the Exchange of Gases between the Capillaries and Tissue Cells of the Body</vt:lpstr>
      <vt:lpstr>Respiratory System Review (3 of 14)</vt:lpstr>
      <vt:lpstr>Respiratory System Review (4 of 14)</vt:lpstr>
      <vt:lpstr>Mechanics of Ventilation: (a) Inhalation; (b) Exhalation</vt:lpstr>
      <vt:lpstr>Respiratory System Review (5 of 14)</vt:lpstr>
      <vt:lpstr>Respiratory System Review (6 of 14)</vt:lpstr>
      <vt:lpstr>Respiratory System Review (7 of 14)</vt:lpstr>
      <vt:lpstr>Respiratory System Review (8 of 14)</vt:lpstr>
      <vt:lpstr>Cyanosis at the (a) Conjunctiva, (b) Mucosa, (c) Fingernail Beds, (d) Circumoral Area</vt:lpstr>
      <vt:lpstr>Respiratory System Review (9 of 14)</vt:lpstr>
      <vt:lpstr>Respiratory System Review (10 of 14)</vt:lpstr>
      <vt:lpstr>Respiratory System Review (11 of 14)</vt:lpstr>
      <vt:lpstr>Alveolar/Capillary and Capillary/Cell Gas Exchange</vt:lpstr>
      <vt:lpstr>Respiratory System Review (12 of 14)</vt:lpstr>
      <vt:lpstr>Respiratory System Review (13 of 14)</vt:lpstr>
      <vt:lpstr>Respiratory System Review (14 of 14)</vt:lpstr>
      <vt:lpstr>Airway Anatomy in Infants and Children (1 of 2)</vt:lpstr>
      <vt:lpstr>Comparison of Airways of Adult and Infant or Child</vt:lpstr>
      <vt:lpstr>Airway Anatomy in Infants and Children (2 of 2)</vt:lpstr>
      <vt:lpstr>Airway Assessment (1 of 18)</vt:lpstr>
      <vt:lpstr>The Airway can be Blocked by Injuries such as Burns or Soft Tissue Trauma</vt:lpstr>
      <vt:lpstr>Table 10-1 Signs of an Open Airway</vt:lpstr>
      <vt:lpstr>Table 10-2 Signs of a Blocked or Inadequate Airway</vt:lpstr>
      <vt:lpstr>Airway Assessment (2 of 18)</vt:lpstr>
      <vt:lpstr>Airway Assessment (3 of 18)</vt:lpstr>
      <vt:lpstr>Airway Assessment (4 of 18)</vt:lpstr>
      <vt:lpstr>Airway Assessment (5 of 18)</vt:lpstr>
      <vt:lpstr>(c) Head-Tilt, Chin-Lift Maneuver in the Adult: Neutral Starting Position. (d) Head-Tilt, Chin-Lift Maneuver in the Adult: Final Tilted Position</vt:lpstr>
      <vt:lpstr>Airway Assessment (6 of 18)</vt:lpstr>
      <vt:lpstr>Head-Tilt, Chin-Lift Maneuver in the Infant. Be Sure to Avoid Overextension</vt:lpstr>
      <vt:lpstr>Child Ear-To-Sternal-Notch Alignment</vt:lpstr>
      <vt:lpstr>Airway Assessment (7 of 18)</vt:lpstr>
      <vt:lpstr>The Jaw-Thrust Maneuver is Used to Open the Airway in Patients with Suspected Spinal Injury</vt:lpstr>
      <vt:lpstr>Airway Assessment (8 of 18)</vt:lpstr>
      <vt:lpstr>Jaw-Thrust Maneuver in an Infant</vt:lpstr>
      <vt:lpstr>Airway Assessment (9 of 18)</vt:lpstr>
      <vt:lpstr>The Modified Lateral (Recovery) Position is Used to Help Prevent Aspiration in Patients Who do not have Suspected Spinal Injury</vt:lpstr>
      <vt:lpstr>Airway Assessment (10 of 18)</vt:lpstr>
      <vt:lpstr>Airway Assessment (11 of 18)</vt:lpstr>
      <vt:lpstr>Airway Assessment (12 of 18)</vt:lpstr>
      <vt:lpstr>On-Board Suction Unit</vt:lpstr>
      <vt:lpstr>A Portable Suction Unit</vt:lpstr>
      <vt:lpstr>A Hand-Powered Suction Device</vt:lpstr>
      <vt:lpstr>Airway Assessment (13 of 18)</vt:lpstr>
      <vt:lpstr>Airway Assessment (14 of 18)</vt:lpstr>
      <vt:lpstr>E M T Skills 10-1</vt:lpstr>
      <vt:lpstr>Make Sure the Suction Unit is Properly Assembled</vt:lpstr>
      <vt:lpstr>Measure the Catheter from the Corner of the Mouth to the Earlobe</vt:lpstr>
      <vt:lpstr>Open the Patient’s Mouth and Insert the Catheter</vt:lpstr>
      <vt:lpstr>Apply Suction as You Withdraw the Catheter</vt:lpstr>
      <vt:lpstr>Airway Assessment (15 of 18)</vt:lpstr>
      <vt:lpstr>Case Study (2 of 8)</vt:lpstr>
      <vt:lpstr>Case Study (3 of 8)</vt:lpstr>
      <vt:lpstr>Airway Assessment (16 of 18)</vt:lpstr>
      <vt:lpstr>Airway Assessment (17 of 18)</vt:lpstr>
      <vt:lpstr>Oropharyngeal (Oral) Airways</vt:lpstr>
      <vt:lpstr>E M T Skills 10-2</vt:lpstr>
      <vt:lpstr>Measure to Ensure Correct Size</vt:lpstr>
      <vt:lpstr>Insert with Tip Pointing up Toward Roof of Mouth</vt:lpstr>
      <vt:lpstr>Advance While Rotating 180°</vt:lpstr>
      <vt:lpstr>Continue Until Flange Rests on the Teeth</vt:lpstr>
      <vt:lpstr>Oropharyngeal Airway that is Properly Placed</vt:lpstr>
      <vt:lpstr>The Preferred Method of Inserting the Oropharyngeal Airway in the Infant or Child</vt:lpstr>
      <vt:lpstr>Airway Assessment (18 of 18)</vt:lpstr>
      <vt:lpstr>Nasopharyngeal (Nasal) Airways</vt:lpstr>
      <vt:lpstr>E M T Skills 10-3</vt:lpstr>
      <vt:lpstr>Measuring the Nasopharyngeal Airway</vt:lpstr>
      <vt:lpstr>Lubricate it with Water-Soluble Lubricant</vt:lpstr>
      <vt:lpstr>Insert with the Bevel Toward the Septum or Base of the Tonsil</vt:lpstr>
      <vt:lpstr>Case Study Conclusion (1 of 5)</vt:lpstr>
      <vt:lpstr>Case Study Conclusion (2 of 5)</vt:lpstr>
      <vt:lpstr>Case Study Conclusion (3 of 5)</vt:lpstr>
      <vt:lpstr>Assessment of Breathing (1 of 4)</vt:lpstr>
      <vt:lpstr>Assessment of Breathing (2 of 4)</vt:lpstr>
      <vt:lpstr>Assessment of Breathing (3 of 4)</vt:lpstr>
      <vt:lpstr>Assessment of Breathing (4 of 4)</vt:lpstr>
      <vt:lpstr>Assessing for Adequate Breathing (1 of 4)</vt:lpstr>
      <vt:lpstr>Auscultation Landmarks on the Anterior and Lateral Chest</vt:lpstr>
      <vt:lpstr>Assessing for Adequate Breathing (2 of 4)</vt:lpstr>
      <vt:lpstr>Table 10-3 Signs of Adequate Breathing</vt:lpstr>
      <vt:lpstr>Assessing for Adequate Breathing (3 of 4)</vt:lpstr>
      <vt:lpstr>Assessing for Adequate Breathing (4 of 4)</vt:lpstr>
      <vt:lpstr>Table 10-5 Signs of Inadequate Breathing (1 of 2)</vt:lpstr>
      <vt:lpstr>Table 10-5 Signs of Inadequate Breathing (2 of 2)</vt:lpstr>
      <vt:lpstr>Signs of Inadequate Breathing and Severe Respiratory Distress</vt:lpstr>
      <vt:lpstr>Deciding Whether or not to Assist Ventilation</vt:lpstr>
      <vt:lpstr>Table 10-6 Making a Decision: Should I Assist Ventilation or Apply Oxygen?</vt:lpstr>
      <vt:lpstr>Techniques of Artificial Ventilation (1 of 39)</vt:lpstr>
      <vt:lpstr>Techniques of Artificial Ventilation (2 of 39)</vt:lpstr>
      <vt:lpstr>Techniques of Artificial Ventilation (3 of 39)</vt:lpstr>
      <vt:lpstr>Techniques of Artificial Ventilation (4 of 39)</vt:lpstr>
      <vt:lpstr>Techniques of Artificial Ventilation (5 of 39)</vt:lpstr>
      <vt:lpstr>Techniques of Artificial Ventilation (6 of 39)</vt:lpstr>
      <vt:lpstr>Techniques of Artificial Ventilation (7 of 39)</vt:lpstr>
      <vt:lpstr>Techniques of Artificial Ventilation (8 of 39)</vt:lpstr>
      <vt:lpstr>Cricoid Pressure</vt:lpstr>
      <vt:lpstr>Techniques of Artificial Ventilation (9 of 39)</vt:lpstr>
      <vt:lpstr>Techniques of Artificial Ventilation (10 of 39)</vt:lpstr>
      <vt:lpstr>Techniques of Artificial Ventilation (11 of 39)</vt:lpstr>
      <vt:lpstr>Techniques of Artificial Ventilation (12 of 39)</vt:lpstr>
      <vt:lpstr>Pocket Mask with One-Way Valve and Ventilation Port</vt:lpstr>
      <vt:lpstr>Techniques of Artificial Ventilation (13 of 39)</vt:lpstr>
      <vt:lpstr>Techniques of Artificial Ventilation (14 of 39)</vt:lpstr>
      <vt:lpstr>Mouth-To-Mask Ventilation. The Mask Should be Connected to Oxygen at a Flow of 15 Liters Per Minute (L p m)</vt:lpstr>
      <vt:lpstr>Techniques of Artificial Ventilation (15 of 39)</vt:lpstr>
      <vt:lpstr>Techniques of Artificial Ventilation (16 of 39)</vt:lpstr>
      <vt:lpstr>Techniques of Artificial Ventilation (17 of 39)</vt:lpstr>
      <vt:lpstr>(a) Bag-Valve-Mask Unit with Oxygen Bag Reservoir. Tubing-Type Reservoirs are also Available. (b) Adult, Child, and Infant Bag-Valve-Mask Units</vt:lpstr>
      <vt:lpstr>Always use the Proper Size Mask. It Should Fit Securely over the Bridge of the Nose and in the Cleft above the Chin</vt:lpstr>
      <vt:lpstr>Techniques of Artificial Ventilation (18 of 39)</vt:lpstr>
      <vt:lpstr>Adequate Artificial Ventilation with Good Alveolar Ventilation</vt:lpstr>
      <vt:lpstr>Techniques of Artificial Ventilation (19 of 39)</vt:lpstr>
      <vt:lpstr>E M T Skills 10-5</vt:lpstr>
      <vt:lpstr>Technique for One E M T to Maintain In-Line Stabilization While Performing One-Person Bag-Valve-Mask Ventilation</vt:lpstr>
      <vt:lpstr>Technique for Two E M T s to Maintain In-Line Stabilization While Performing Bag-Valve-Mask Ventilation</vt:lpstr>
      <vt:lpstr>Alternative Technique for Two E M T s to Maintain In-Line Stabilization While Performing Bag-Valve-Mask Ventilation</vt:lpstr>
      <vt:lpstr>Techniques of Artificial Ventilation (20 of 39)</vt:lpstr>
      <vt:lpstr>Techniques of Artificial Ventilation (21 of 39)</vt:lpstr>
      <vt:lpstr>(a) A Flow-Restricted, Oxygen-Powered Ventilation Device on a Patient with no Suspected Spine Injury</vt:lpstr>
      <vt:lpstr>Techniques of Artificial Ventilation (22 of 39)</vt:lpstr>
      <vt:lpstr>Techniques of Artificial Ventilation (23 of 39)</vt:lpstr>
      <vt:lpstr>An Automatic Transport Ventilator</vt:lpstr>
      <vt:lpstr>Techniques of Artificial Ventilation (24 of 39)</vt:lpstr>
      <vt:lpstr>Techniques of Artificial Ventilation (25 of 39)</vt:lpstr>
      <vt:lpstr>Techniques of Artificial Ventilation (26 of 39)</vt:lpstr>
      <vt:lpstr>C P A P is a Form of Noninvasive Positive Pressure Ventilation Used in the Awake and Spontaneously Breathing Patient Who Needs Ventilatory Support</vt:lpstr>
      <vt:lpstr>C P A P on a Child</vt:lpstr>
      <vt:lpstr>Techniques of Artificial Ventilation (27 of 39)</vt:lpstr>
      <vt:lpstr>Techniques of Artificial Ventilation (28 of 39)</vt:lpstr>
      <vt:lpstr>Techniques of Artificial Ventilation (29 of 39)</vt:lpstr>
      <vt:lpstr>Techniques of Artificial Ventilation (30 of 39)</vt:lpstr>
      <vt:lpstr>Techniques of Artificial Ventilation (31 of 39)</vt:lpstr>
      <vt:lpstr>Techniques of Artificial Ventilation (32 of 39)</vt:lpstr>
      <vt:lpstr>Techniques of Artificial Ventilation (33 of 39)</vt:lpstr>
      <vt:lpstr>Techniques of Artificial Ventilation (34 of 39)</vt:lpstr>
      <vt:lpstr>Techniques of Artificial Ventilation (35 of 39)</vt:lpstr>
      <vt:lpstr>Techniques of Artificial Ventilation (36 of 39)</vt:lpstr>
      <vt:lpstr>Techniques of Artificial Ventilation (37 of 39)</vt:lpstr>
      <vt:lpstr>Techniques of Artificial Ventilation (38 of 39)</vt:lpstr>
      <vt:lpstr>Techniques of Artificial Ventilation (39 of 39)</vt:lpstr>
      <vt:lpstr>Special Considerations in Airway Management and Ventilation (1 of 8)</vt:lpstr>
      <vt:lpstr>A Stoma is a Surgical Opening in the Front of the Neck</vt:lpstr>
      <vt:lpstr>The Neck Breather’s Airway has been Changed by Surgery</vt:lpstr>
      <vt:lpstr>Special Considerations in Airway Management and Ventilation (2 of 8)</vt:lpstr>
      <vt:lpstr>Artificial Ventilation can be Accomplished in the Patient with a Tracheostomy Tube by Attaching the Bag-Valve-Mask Device Directly to the Tube</vt:lpstr>
      <vt:lpstr>Special Considerations in Airway Management and Ventilation (3 of 8)</vt:lpstr>
      <vt:lpstr>Special Considerations in Airway Management and Ventilation (4 of 8)</vt:lpstr>
      <vt:lpstr>Special Considerations in Airway Management and Ventilation (5 of 8)</vt:lpstr>
      <vt:lpstr>Special Considerations in Airway Management and Ventilation (6 of 8)</vt:lpstr>
      <vt:lpstr>Special Considerations in Airway Management and Ventilation (7 of 8)</vt:lpstr>
      <vt:lpstr>Special Considerations in Airway Management and Ventilation (8 of 8)</vt:lpstr>
      <vt:lpstr>Oxygen Therapy (1 of 16)</vt:lpstr>
      <vt:lpstr>Table 10-8 Oxygen Duration (1 of 2)</vt:lpstr>
      <vt:lpstr>Table 10-8 Oxygen Duration (2 of 2)</vt:lpstr>
      <vt:lpstr>Oxygen Therapy (2 of 16)</vt:lpstr>
      <vt:lpstr>Oxygen Therapy (3 of 16)</vt:lpstr>
      <vt:lpstr>Oxygen Therapy (4 of 16)</vt:lpstr>
      <vt:lpstr>An Oxygen Humidifier</vt:lpstr>
      <vt:lpstr>Oxygen Therapy (5 of 16)</vt:lpstr>
      <vt:lpstr>Oxygen Therapy (6 of 16)</vt:lpstr>
      <vt:lpstr>Oxygen Therapy (7 of 16)</vt:lpstr>
      <vt:lpstr>Oxygen Therapy (8 of 16)</vt:lpstr>
      <vt:lpstr>Oxygen Therapy (9 of 16)</vt:lpstr>
      <vt:lpstr>Oxygen Therapy (10 of 16)</vt:lpstr>
      <vt:lpstr>Click on the Condition that is not an Indication for the Administration of Supplemental Oxygen</vt:lpstr>
      <vt:lpstr>Oxygen Therapy (11 of 16)</vt:lpstr>
      <vt:lpstr>E M T Skills 10-7</vt:lpstr>
      <vt:lpstr>Identify the Cylinder as Oxygen and Remove the Protective Seal</vt:lpstr>
      <vt:lpstr>Crack the Main Cylinder for 1 Second to Remove Dust and Debris</vt:lpstr>
      <vt:lpstr>Place the Yoke of the Regulator over the Cylinder Valve and Align the Pins</vt:lpstr>
      <vt:lpstr>Hand-Tighten the T-Screw on the Regulator</vt:lpstr>
      <vt:lpstr>Open the Main Cylinder Valve to Check the Pressure</vt:lpstr>
      <vt:lpstr>Attach the Oxygen Delivery Device to the Regulator</vt:lpstr>
      <vt:lpstr>Adjust the Flowmeter to the Appropriate Liter Flow</vt:lpstr>
      <vt:lpstr>Apply an Oxygen Device to the Patient</vt:lpstr>
      <vt:lpstr>Oxygen Therapy (12 of 16)</vt:lpstr>
      <vt:lpstr>Oxygen Therapy (13 of 16)</vt:lpstr>
      <vt:lpstr>Oxygen Therapy (14 of 16)</vt:lpstr>
      <vt:lpstr>Nonrebreather Mask</vt:lpstr>
      <vt:lpstr>Cutaway View of Nonrebreather Mask</vt:lpstr>
      <vt:lpstr>Oxygen Therapy (15 of 16)</vt:lpstr>
      <vt:lpstr>Nasal Cannula</vt:lpstr>
      <vt:lpstr>Cutaway View of Nasal Cannula</vt:lpstr>
      <vt:lpstr>Oxygen Therapy (16 of 16)</vt:lpstr>
      <vt:lpstr>Simple Face Mask</vt:lpstr>
      <vt:lpstr>Partial Rebreather Mask</vt:lpstr>
      <vt:lpstr>Venturi Mask</vt:lpstr>
      <vt:lpstr>Case Study Introduction (3 of 3)</vt:lpstr>
      <vt:lpstr>Case Study (4 of 8)</vt:lpstr>
      <vt:lpstr>Case Study (5 of 8)</vt:lpstr>
      <vt:lpstr>Case Study (6 of 8)</vt:lpstr>
      <vt:lpstr>Case Study (7 of 8)</vt:lpstr>
      <vt:lpstr>Case Study (8 of 8)</vt:lpstr>
      <vt:lpstr>Case Study Conclusion (4 of 5)</vt:lpstr>
      <vt:lpstr>Case Study Conclusion (5 of 5)</vt:lpstr>
      <vt:lpstr>Lesson Summary</vt:lpstr>
      <vt:lpstr>Incorrect (1 of 4)</vt:lpstr>
      <vt:lpstr>Incorrect (2 of 4)</vt:lpstr>
      <vt:lpstr>Incorrect (3 of 4)</vt:lpstr>
      <vt:lpstr>Correct! (1 of 2)</vt:lpstr>
      <vt:lpstr>Correct! (2 of 2)</vt:lpstr>
      <vt:lpstr>Incorrect (4 of 4)</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K, Prabhu (Cognizant)</cp:lastModifiedBy>
  <cp:revision>1088</cp:revision>
  <dcterms:modified xsi:type="dcterms:W3CDTF">2018-03-01T11:54:28Z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