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56" r:id="rId2"/>
    <p:sldId id="257" r:id="rId3"/>
    <p:sldId id="258" r:id="rId4"/>
    <p:sldId id="259" r:id="rId5"/>
    <p:sldId id="260" r:id="rId6"/>
    <p:sldId id="261" r:id="rId7"/>
    <p:sldId id="262" r:id="rId8"/>
    <p:sldId id="263" r:id="rId9"/>
    <p:sldId id="264" r:id="rId10"/>
    <p:sldId id="265" r:id="rId11"/>
    <p:sldId id="319" r:id="rId12"/>
    <p:sldId id="266" r:id="rId13"/>
    <p:sldId id="268" r:id="rId14"/>
    <p:sldId id="269" r:id="rId15"/>
    <p:sldId id="312" r:id="rId16"/>
    <p:sldId id="271" r:id="rId17"/>
    <p:sldId id="313" r:id="rId18"/>
    <p:sldId id="272" r:id="rId19"/>
    <p:sldId id="273" r:id="rId20"/>
    <p:sldId id="274" r:id="rId21"/>
    <p:sldId id="327" r:id="rId22"/>
    <p:sldId id="275" r:id="rId23"/>
    <p:sldId id="323" r:id="rId24"/>
    <p:sldId id="322" r:id="rId25"/>
    <p:sldId id="276" r:id="rId26"/>
    <p:sldId id="277" r:id="rId27"/>
    <p:sldId id="278" r:id="rId28"/>
    <p:sldId id="320" r:id="rId29"/>
    <p:sldId id="285" r:id="rId30"/>
    <p:sldId id="280" r:id="rId31"/>
    <p:sldId id="318" r:id="rId32"/>
    <p:sldId id="282" r:id="rId33"/>
    <p:sldId id="283" r:id="rId34"/>
    <p:sldId id="284" r:id="rId35"/>
    <p:sldId id="314" r:id="rId36"/>
    <p:sldId id="315" r:id="rId37"/>
    <p:sldId id="288" r:id="rId38"/>
    <p:sldId id="289" r:id="rId39"/>
    <p:sldId id="290" r:id="rId40"/>
    <p:sldId id="291" r:id="rId41"/>
    <p:sldId id="292" r:id="rId42"/>
    <p:sldId id="293" r:id="rId43"/>
    <p:sldId id="328" r:id="rId44"/>
    <p:sldId id="294" r:id="rId45"/>
    <p:sldId id="295" r:id="rId46"/>
    <p:sldId id="296" r:id="rId47"/>
    <p:sldId id="297" r:id="rId48"/>
    <p:sldId id="298" r:id="rId49"/>
    <p:sldId id="299" r:id="rId50"/>
    <p:sldId id="300" r:id="rId51"/>
    <p:sldId id="301" r:id="rId52"/>
    <p:sldId id="324" r:id="rId53"/>
    <p:sldId id="305" r:id="rId54"/>
    <p:sldId id="302" r:id="rId55"/>
    <p:sldId id="303" r:id="rId56"/>
    <p:sldId id="304" r:id="rId57"/>
    <p:sldId id="325" r:id="rId58"/>
    <p:sldId id="317" r:id="rId59"/>
    <p:sldId id="306" r:id="rId60"/>
    <p:sldId id="307" r:id="rId61"/>
    <p:sldId id="316" r:id="rId62"/>
    <p:sldId id="310" r:id="rId63"/>
    <p:sldId id="311" r:id="rId64"/>
    <p:sldId id="326" r:id="rId65"/>
    <p:sldId id="321"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59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D96787-37BC-4AE5-A3DD-47CF0C7051C2}" type="datetimeFigureOut">
              <a:rPr lang="en-US" smtClean="0"/>
              <a:t>8/20/2018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148C51-EDDC-4D37-AA37-A1D79EB821CF}" type="slidenum">
              <a:rPr lang="en-US" smtClean="0"/>
              <a:t>‹#›</a:t>
            </a:fld>
            <a:endParaRPr lang="en-US" dirty="0"/>
          </a:p>
        </p:txBody>
      </p:sp>
    </p:spTree>
    <p:extLst>
      <p:ext uri="{BB962C8B-B14F-4D97-AF65-F5344CB8AC3E}">
        <p14:creationId xmlns:p14="http://schemas.microsoft.com/office/powerpoint/2010/main" val="437539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386CC27-B084-46E9-8C84-7ABCEC2D9F3F}" type="datetimeFigureOut">
              <a:rPr lang="en-US"/>
              <a:pPr>
                <a:defRPr/>
              </a:pPr>
              <a:t>8/20/2018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AFAFBD79-7595-48B7-B439-726D17C2CCFC}" type="slidenum">
              <a:rPr lang="en-US"/>
              <a:pPr>
                <a:defRPr/>
              </a:pPr>
              <a:t>‹#›</a:t>
            </a:fld>
            <a:endParaRPr lang="en-US" dirty="0"/>
          </a:p>
        </p:txBody>
      </p:sp>
    </p:spTree>
    <p:extLst>
      <p:ext uri="{BB962C8B-B14F-4D97-AF65-F5344CB8AC3E}">
        <p14:creationId xmlns:p14="http://schemas.microsoft.com/office/powerpoint/2010/main" val="41332559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88AF5D-E77A-4BCC-8178-6254546D7A2A}" type="slidenum">
              <a:rPr lang="en-US"/>
              <a:pPr fontAlgn="base">
                <a:spcBef>
                  <a:spcPct val="0"/>
                </a:spcBef>
                <a:spcAft>
                  <a:spcPct val="0"/>
                </a:spcAft>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http://www.youtube.com/watch?v=PVOdYK029y0</a:t>
            </a:r>
          </a:p>
        </p:txBody>
      </p:sp>
      <p:sp>
        <p:nvSpPr>
          <p:cNvPr id="4" name="Slide Number Placeholder 3"/>
          <p:cNvSpPr>
            <a:spLocks noGrp="1"/>
          </p:cNvSpPr>
          <p:nvPr>
            <p:ph type="sldNum" sz="quarter" idx="10"/>
          </p:nvPr>
        </p:nvSpPr>
        <p:spPr/>
        <p:txBody>
          <a:bodyPr/>
          <a:lstStyle/>
          <a:p>
            <a:pPr>
              <a:defRPr/>
            </a:pPr>
            <a:fld id="{AFAFBD79-7595-48B7-B439-726D17C2CCFC}" type="slidenum">
              <a:rPr lang="en-US" smtClean="0"/>
              <a:pPr>
                <a:defRPr/>
              </a:pPr>
              <a:t>21</a:t>
            </a:fld>
            <a:endParaRPr lang="en-US" dirty="0"/>
          </a:p>
        </p:txBody>
      </p:sp>
    </p:spTree>
    <p:extLst>
      <p:ext uri="{BB962C8B-B14F-4D97-AF65-F5344CB8AC3E}">
        <p14:creationId xmlns:p14="http://schemas.microsoft.com/office/powerpoint/2010/main" val="72663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Everybody wants to grow up to be a firefighter. Comedian Hannibal </a:t>
            </a:r>
            <a:r>
              <a:rPr lang="en-US" dirty="0" err="1"/>
              <a:t>Burress</a:t>
            </a:r>
            <a:r>
              <a:rPr lang="en-US" dirty="0"/>
              <a:t> wants to drive the fire SUV.</a:t>
            </a:r>
          </a:p>
          <a:p>
            <a:r>
              <a:rPr lang="en-US" dirty="0"/>
              <a:t>http://www.youtube.com/watch?v=kSiwoKCiy-s</a:t>
            </a:r>
          </a:p>
          <a:p>
            <a:endParaRPr lang="en-US" dirty="0"/>
          </a:p>
        </p:txBody>
      </p:sp>
      <p:sp>
        <p:nvSpPr>
          <p:cNvPr id="4" name="Slide Number Placeholder 3"/>
          <p:cNvSpPr>
            <a:spLocks noGrp="1"/>
          </p:cNvSpPr>
          <p:nvPr>
            <p:ph type="sldNum" sz="quarter" idx="10"/>
          </p:nvPr>
        </p:nvSpPr>
        <p:spPr/>
        <p:txBody>
          <a:bodyPr/>
          <a:lstStyle/>
          <a:p>
            <a:pPr>
              <a:defRPr/>
            </a:pPr>
            <a:fld id="{AFAFBD79-7595-48B7-B439-726D17C2CCFC}" type="slidenum">
              <a:rPr lang="en-US" smtClean="0"/>
              <a:pPr>
                <a:defRPr/>
              </a:pPr>
              <a:t>43</a:t>
            </a:fld>
            <a:endParaRPr lang="en-US" dirty="0"/>
          </a:p>
        </p:txBody>
      </p:sp>
    </p:spTree>
    <p:extLst>
      <p:ext uri="{BB962C8B-B14F-4D97-AF65-F5344CB8AC3E}">
        <p14:creationId xmlns:p14="http://schemas.microsoft.com/office/powerpoint/2010/main" val="4182985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2173288" y="-36513"/>
            <a:ext cx="6970712" cy="6894513"/>
          </a:xfrm>
          <a:prstGeom prst="rect">
            <a:avLst/>
          </a:prstGeom>
          <a:noFill/>
          <a:ln w="9525">
            <a:noFill/>
            <a:miter lim="800000"/>
            <a:headEnd/>
            <a:tailEnd/>
          </a:ln>
        </p:spPr>
      </p:pic>
      <p:pic>
        <p:nvPicPr>
          <p:cNvPr id="3" name="Picture 7"/>
          <p:cNvPicPr>
            <a:picLocks noChangeAspect="1"/>
          </p:cNvPicPr>
          <p:nvPr userDrawn="1"/>
        </p:nvPicPr>
        <p:blipFill>
          <a:blip r:embed="rId3"/>
          <a:srcRect l="14317" t="8556" b="3877"/>
          <a:stretch>
            <a:fillRect/>
          </a:stretch>
        </p:blipFill>
        <p:spPr bwMode="auto">
          <a:xfrm>
            <a:off x="39688" y="152400"/>
            <a:ext cx="2103437" cy="1676400"/>
          </a:xfrm>
          <a:prstGeom prst="rect">
            <a:avLst/>
          </a:prstGeom>
          <a:noFill/>
          <a:ln w="9525">
            <a:noFill/>
            <a:miter lim="800000"/>
            <a:headEnd/>
            <a:tailEnd/>
          </a:ln>
        </p:spPr>
      </p:pic>
      <p:sp>
        <p:nvSpPr>
          <p:cNvPr id="4" name="Frame 8"/>
          <p:cNvSpPr/>
          <p:nvPr userDrawn="1"/>
        </p:nvSpPr>
        <p:spPr>
          <a:xfrm>
            <a:off x="-3586" y="2047978"/>
            <a:ext cx="2154555" cy="152399"/>
          </a:xfrm>
          <a:prstGeom prst="frame">
            <a:avLst/>
          </a:prstGeom>
          <a:solidFill>
            <a:schemeClr val="tx2">
              <a:lumMod val="75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5" name="Frame 9"/>
          <p:cNvSpPr/>
          <p:nvPr userDrawn="1"/>
        </p:nvSpPr>
        <p:spPr>
          <a:xfrm>
            <a:off x="0" y="4485939"/>
            <a:ext cx="2158365" cy="152399"/>
          </a:xfrm>
          <a:prstGeom prst="frame">
            <a:avLst/>
          </a:prstGeom>
          <a:solidFill>
            <a:schemeClr val="tx2">
              <a:lumMod val="75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pic>
        <p:nvPicPr>
          <p:cNvPr id="6" name="Picture 10"/>
          <p:cNvPicPr>
            <a:picLocks noChangeAspect="1"/>
          </p:cNvPicPr>
          <p:nvPr userDrawn="1"/>
        </p:nvPicPr>
        <p:blipFill>
          <a:blip r:embed="rId4"/>
          <a:srcRect b="8392"/>
          <a:stretch>
            <a:fillRect/>
          </a:stretch>
        </p:blipFill>
        <p:spPr bwMode="auto">
          <a:xfrm>
            <a:off x="25400" y="2362200"/>
            <a:ext cx="2133600" cy="1954213"/>
          </a:xfrm>
          <a:prstGeom prst="rect">
            <a:avLst/>
          </a:prstGeom>
          <a:noFill/>
          <a:ln w="9525">
            <a:noFill/>
            <a:miter lim="800000"/>
            <a:headEnd/>
            <a:tailEnd/>
          </a:ln>
        </p:spPr>
      </p:pic>
      <p:pic>
        <p:nvPicPr>
          <p:cNvPr id="7" name="Picture 11"/>
          <p:cNvPicPr>
            <a:picLocks noChangeAspect="1"/>
          </p:cNvPicPr>
          <p:nvPr userDrawn="1"/>
        </p:nvPicPr>
        <p:blipFill>
          <a:blip r:embed="rId5"/>
          <a:srcRect l="14697" t="10001" r="22937" b="4910"/>
          <a:stretch>
            <a:fillRect/>
          </a:stretch>
        </p:blipFill>
        <p:spPr bwMode="auto">
          <a:xfrm>
            <a:off x="25400" y="4848225"/>
            <a:ext cx="2133600" cy="193992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BDFB0EE-46C4-4E6E-9496-14AF09A922C3}" type="datetimeFigureOut">
              <a:rPr lang="en-US"/>
              <a:pPr>
                <a:defRPr/>
              </a:pPr>
              <a:t>8/20/2018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8DC34A5-07A4-4437-A831-20B2170E747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F9B2BE-4DCF-44BC-95A0-8E138F95C255}" type="datetimeFigureOut">
              <a:rPr lang="en-US"/>
              <a:pPr>
                <a:defRPr/>
              </a:pPr>
              <a:t>8/20/2018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672E45F-67C5-45C9-BBBE-6241942817C2}"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EA0600B-4862-4BBD-9F21-670AA6A237F2}" type="datetimeFigureOut">
              <a:rPr lang="en-US"/>
              <a:pPr>
                <a:defRPr/>
              </a:pPr>
              <a:t>8/20/2018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5EFBE05-6C1F-40BE-BA41-B5D75C11DD6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2173288" y="-36513"/>
            <a:ext cx="6970712" cy="6894513"/>
          </a:xfrm>
          <a:prstGeom prst="rect">
            <a:avLst/>
          </a:prstGeom>
          <a:noFill/>
          <a:ln w="9525">
            <a:noFill/>
            <a:miter lim="800000"/>
            <a:headEnd/>
            <a:tailEnd/>
          </a:ln>
        </p:spPr>
      </p:pic>
      <p:pic>
        <p:nvPicPr>
          <p:cNvPr id="3" name="Picture 7"/>
          <p:cNvPicPr>
            <a:picLocks noChangeAspect="1"/>
          </p:cNvPicPr>
          <p:nvPr userDrawn="1"/>
        </p:nvPicPr>
        <p:blipFill>
          <a:blip r:embed="rId3"/>
          <a:srcRect l="14317" t="8556" b="3877"/>
          <a:stretch>
            <a:fillRect/>
          </a:stretch>
        </p:blipFill>
        <p:spPr bwMode="auto">
          <a:xfrm>
            <a:off x="39688" y="152400"/>
            <a:ext cx="2103437" cy="1676400"/>
          </a:xfrm>
          <a:prstGeom prst="rect">
            <a:avLst/>
          </a:prstGeom>
          <a:noFill/>
          <a:ln w="9525">
            <a:noFill/>
            <a:miter lim="800000"/>
            <a:headEnd/>
            <a:tailEnd/>
          </a:ln>
        </p:spPr>
      </p:pic>
      <p:sp>
        <p:nvSpPr>
          <p:cNvPr id="4" name="Frame 8"/>
          <p:cNvSpPr/>
          <p:nvPr userDrawn="1"/>
        </p:nvSpPr>
        <p:spPr>
          <a:xfrm>
            <a:off x="-3586" y="2047978"/>
            <a:ext cx="2154555" cy="152399"/>
          </a:xfrm>
          <a:prstGeom prst="frame">
            <a:avLst/>
          </a:prstGeom>
          <a:solidFill>
            <a:schemeClr val="tx2">
              <a:lumMod val="75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5" name="Frame 9"/>
          <p:cNvSpPr/>
          <p:nvPr userDrawn="1"/>
        </p:nvSpPr>
        <p:spPr>
          <a:xfrm>
            <a:off x="0" y="4485939"/>
            <a:ext cx="2158365" cy="152399"/>
          </a:xfrm>
          <a:prstGeom prst="frame">
            <a:avLst/>
          </a:prstGeom>
          <a:solidFill>
            <a:schemeClr val="tx2">
              <a:lumMod val="75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pic>
        <p:nvPicPr>
          <p:cNvPr id="6" name="Picture 10"/>
          <p:cNvPicPr>
            <a:picLocks noChangeAspect="1"/>
          </p:cNvPicPr>
          <p:nvPr userDrawn="1"/>
        </p:nvPicPr>
        <p:blipFill>
          <a:blip r:embed="rId4"/>
          <a:srcRect b="8392"/>
          <a:stretch>
            <a:fillRect/>
          </a:stretch>
        </p:blipFill>
        <p:spPr bwMode="auto">
          <a:xfrm>
            <a:off x="25400" y="2362200"/>
            <a:ext cx="2133600" cy="1954213"/>
          </a:xfrm>
          <a:prstGeom prst="rect">
            <a:avLst/>
          </a:prstGeom>
          <a:noFill/>
          <a:ln w="9525">
            <a:noFill/>
            <a:miter lim="800000"/>
            <a:headEnd/>
            <a:tailEnd/>
          </a:ln>
        </p:spPr>
      </p:pic>
      <p:pic>
        <p:nvPicPr>
          <p:cNvPr id="7" name="Picture 11"/>
          <p:cNvPicPr>
            <a:picLocks noChangeAspect="1"/>
          </p:cNvPicPr>
          <p:nvPr userDrawn="1"/>
        </p:nvPicPr>
        <p:blipFill>
          <a:blip r:embed="rId5"/>
          <a:srcRect l="14697" t="10001" r="22937" b="4910"/>
          <a:stretch>
            <a:fillRect/>
          </a:stretch>
        </p:blipFill>
        <p:spPr bwMode="auto">
          <a:xfrm>
            <a:off x="25400" y="4848225"/>
            <a:ext cx="2133600" cy="1939925"/>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CBC59C4-C406-4656-A3B1-DDDFA543A270}" type="datetimeFigureOut">
              <a:rPr lang="en-US"/>
              <a:pPr>
                <a:defRPr/>
              </a:pPr>
              <a:t>8/20/2018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8BBF35-B6BE-48E0-BF27-BC4618C11CF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232718-DF18-4B1C-ACD2-3756C6ACB1ED}" type="datetimeFigureOut">
              <a:rPr lang="en-US"/>
              <a:pPr>
                <a:defRPr/>
              </a:pPr>
              <a:t>8/20/2018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45EB0B5-04A4-4C5D-81F6-0660B822E9D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79E5551-6344-4591-93C0-2E680D87A574}" type="datetimeFigureOut">
              <a:rPr lang="en-US"/>
              <a:pPr>
                <a:defRPr/>
              </a:pPr>
              <a:t>8/20/2018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EDC04F5-1C54-402F-8A80-038570A25E0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F2DC4B7-1BAE-45BB-8094-1838FE014F9B}" type="datetimeFigureOut">
              <a:rPr lang="en-US"/>
              <a:pPr>
                <a:defRPr/>
              </a:pPr>
              <a:t>8/20/2018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ED12D0B-731D-424D-B1ED-28467DF6AE2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F806401-28BD-4633-82F8-AB9891659CAE}" type="datetimeFigureOut">
              <a:rPr lang="en-US"/>
              <a:pPr>
                <a:defRPr/>
              </a:pPr>
              <a:t>8/20/2018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4D98089-A7D8-49D0-9A24-76456014379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BF5084-8D6E-440A-9DCA-6C3ED234D178}" type="datetimeFigureOut">
              <a:rPr lang="en-US"/>
              <a:pPr>
                <a:defRPr/>
              </a:pPr>
              <a:t>8/20/2018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2EA5F98-EDB3-4E5B-AE9B-5EAA2392A75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421015-1AE4-41FA-BB6A-6049ABA0E05B}" type="datetimeFigureOut">
              <a:rPr lang="en-US"/>
              <a:pPr>
                <a:defRPr/>
              </a:pPr>
              <a:t>8/20/2018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9438455-7929-47BE-8AED-C0A3FEC3CE6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EF12AE5-D857-4FC0-A3C9-6B929B3A5F70}" type="datetimeFigureOut">
              <a:rPr lang="en-US"/>
              <a:pPr>
                <a:defRPr/>
              </a:pPr>
              <a:t>8/20/2018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DF66051-C7A2-49C8-9330-BDFE4FD0D3E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6.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657600" y="2286000"/>
            <a:ext cx="4191000" cy="101566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latin typeface="Calibri" pitchFamily="34" charset="0"/>
              </a:rPr>
              <a:t> </a:t>
            </a:r>
            <a:r>
              <a:rPr lang="en-US" sz="6000" dirty="0">
                <a:solidFill>
                  <a:schemeClr val="bg1"/>
                </a:solidFill>
                <a:latin typeface="Calibri" pitchFamily="34" charset="0"/>
              </a:rPr>
              <a:t>Leadership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HRT Values</a:t>
            </a:r>
          </a:p>
        </p:txBody>
      </p:sp>
      <p:sp>
        <p:nvSpPr>
          <p:cNvPr id="25604" name="Content Placeholder 2"/>
          <p:cNvSpPr txBox="1">
            <a:spLocks/>
          </p:cNvSpPr>
          <p:nvPr/>
        </p:nvSpPr>
        <p:spPr bwMode="auto">
          <a:xfrm>
            <a:off x="2362200" y="1589088"/>
            <a:ext cx="6629400" cy="4278312"/>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Trustworthiness</a:t>
            </a:r>
          </a:p>
          <a:p>
            <a:pPr marL="342900" indent="-342900">
              <a:spcBef>
                <a:spcPct val="20000"/>
              </a:spcBef>
              <a:buFont typeface="Arial" charset="0"/>
              <a:buChar char="•"/>
            </a:pPr>
            <a:r>
              <a:rPr lang="en-US" sz="2800" dirty="0">
                <a:solidFill>
                  <a:schemeClr val="bg1"/>
                </a:solidFill>
                <a:latin typeface="Calibri" pitchFamily="34" charset="0"/>
              </a:rPr>
              <a:t>Resourcefulness</a:t>
            </a:r>
          </a:p>
          <a:p>
            <a:pPr marL="342900" indent="-342900">
              <a:spcBef>
                <a:spcPct val="20000"/>
              </a:spcBef>
              <a:buFont typeface="Arial" charset="0"/>
              <a:buChar char="•"/>
            </a:pPr>
            <a:r>
              <a:rPr lang="en-US" sz="2800" dirty="0">
                <a:solidFill>
                  <a:schemeClr val="bg1"/>
                </a:solidFill>
                <a:latin typeface="Calibri" pitchFamily="34" charset="0"/>
              </a:rPr>
              <a:t>Compassion</a:t>
            </a:r>
          </a:p>
          <a:p>
            <a:pPr marL="342900" indent="-342900">
              <a:spcBef>
                <a:spcPct val="20000"/>
              </a:spcBef>
              <a:buFont typeface="Arial" charset="0"/>
              <a:buChar char="•"/>
            </a:pPr>
            <a:r>
              <a:rPr lang="en-US" sz="2800" dirty="0">
                <a:solidFill>
                  <a:schemeClr val="bg1"/>
                </a:solidFill>
                <a:latin typeface="Calibri" pitchFamily="34" charset="0"/>
              </a:rPr>
              <a:t>Diversity</a:t>
            </a:r>
          </a:p>
          <a:p>
            <a:pPr marL="342900" indent="-342900">
              <a:spcBef>
                <a:spcPct val="20000"/>
              </a:spcBef>
              <a:buFont typeface="Arial" charset="0"/>
              <a:buChar char="•"/>
            </a:pPr>
            <a:r>
              <a:rPr lang="en-US" sz="2800" dirty="0">
                <a:solidFill>
                  <a:schemeClr val="bg1"/>
                </a:solidFill>
                <a:latin typeface="Calibri" pitchFamily="34" charset="0"/>
              </a:rPr>
              <a:t>Respectfulness</a:t>
            </a:r>
          </a:p>
          <a:p>
            <a:pPr marL="342900" indent="-342900">
              <a:spcBef>
                <a:spcPct val="20000"/>
              </a:spcBef>
              <a:buFont typeface="Arial" charset="0"/>
              <a:buChar char="•"/>
            </a:pPr>
            <a:r>
              <a:rPr lang="en-US" sz="2800" dirty="0">
                <a:solidFill>
                  <a:schemeClr val="bg1"/>
                </a:solidFill>
                <a:latin typeface="Calibri" pitchFamily="34" charset="0"/>
              </a:rPr>
              <a:t>Community Citizenship</a:t>
            </a:r>
          </a:p>
          <a:p>
            <a:pPr marL="342900" indent="-342900">
              <a:spcBef>
                <a:spcPct val="20000"/>
              </a:spcBef>
              <a:buFont typeface="Arial" charset="0"/>
              <a:buChar char="•"/>
            </a:pPr>
            <a:r>
              <a:rPr lang="en-US" sz="2800" dirty="0">
                <a:solidFill>
                  <a:schemeClr val="bg1"/>
                </a:solidFill>
                <a:latin typeface="Calibri" pitchFamily="34" charset="0"/>
              </a:rPr>
              <a:t>Commitment to Excellence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1"/>
          <p:cNvPicPr>
            <a:picLocks noGrp="1" noChangeAspect="1"/>
          </p:cNvPicPr>
          <p:nvPr>
            <p:ph type="body" idx="4294967295"/>
          </p:nvPr>
        </p:nvPicPr>
        <p:blipFill>
          <a:blip r:embed="rId2"/>
          <a:srcRect/>
          <a:stretch>
            <a:fillRect/>
          </a:stretch>
        </p:blipFill>
        <p:spPr>
          <a:xfrm>
            <a:off x="0" y="-152400"/>
            <a:ext cx="9296400" cy="7162800"/>
          </a:xfrm>
          <a:noFill/>
        </p:spPr>
      </p:pic>
      <p:pic>
        <p:nvPicPr>
          <p:cNvPr id="76805" name="Picture 5" descr="Mission and Values"/>
          <p:cNvPicPr>
            <a:picLocks noChangeAspect="1" noChangeArrowheads="1"/>
          </p:cNvPicPr>
          <p:nvPr/>
        </p:nvPicPr>
        <p:blipFill>
          <a:blip r:embed="rId3"/>
          <a:srcRect/>
          <a:stretch>
            <a:fillRect/>
          </a:stretch>
        </p:blipFill>
        <p:spPr bwMode="auto">
          <a:xfrm>
            <a:off x="2057400" y="-4763"/>
            <a:ext cx="5375275" cy="695642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1200329"/>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Trustworthiness (Integrity)</a:t>
            </a:r>
          </a:p>
        </p:txBody>
      </p:sp>
      <p:sp>
        <p:nvSpPr>
          <p:cNvPr id="26628" name="Content Placeholder 2"/>
          <p:cNvSpPr txBox="1">
            <a:spLocks/>
          </p:cNvSpPr>
          <p:nvPr/>
        </p:nvSpPr>
        <p:spPr bwMode="auto">
          <a:xfrm>
            <a:off x="2438400" y="1600200"/>
            <a:ext cx="6477000" cy="17526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Do what is right even if you don’t want to.</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Resourcefulness</a:t>
            </a:r>
          </a:p>
        </p:txBody>
      </p:sp>
      <p:sp>
        <p:nvSpPr>
          <p:cNvPr id="3" name="Content Placeholder 2"/>
          <p:cNvSpPr txBox="1">
            <a:spLocks/>
          </p:cNvSpPr>
          <p:nvPr/>
        </p:nvSpPr>
        <p:spPr>
          <a:xfrm>
            <a:off x="2286000" y="1600200"/>
            <a:ext cx="6705600" cy="3657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a:solidFill>
                  <a:schemeClr val="bg1"/>
                </a:solidFill>
              </a:rPr>
              <a:t>Make the most out of the least</a:t>
            </a:r>
          </a:p>
          <a:p>
            <a:pPr marL="0" indent="0" fontAlgn="auto">
              <a:spcAft>
                <a:spcPts val="0"/>
              </a:spcAft>
              <a:buFont typeface="Arial" pitchFamily="34" charset="0"/>
              <a:buNone/>
              <a:defRPr/>
            </a:pPr>
            <a:endParaRPr lang="en-US" dirty="0">
              <a:solidFill>
                <a:schemeClr val="bg1"/>
              </a:solidFill>
            </a:endParaRPr>
          </a:p>
          <a:p>
            <a:pPr fontAlgn="auto">
              <a:spcAft>
                <a:spcPts val="0"/>
              </a:spcAft>
              <a:defRPr/>
            </a:pPr>
            <a:r>
              <a:rPr lang="en-US" dirty="0">
                <a:solidFill>
                  <a:schemeClr val="bg1"/>
                </a:solidFill>
              </a:rPr>
              <a:t>New and creative ideas based on experience and talents</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Compassion</a:t>
            </a:r>
          </a:p>
        </p:txBody>
      </p:sp>
      <p:sp>
        <p:nvSpPr>
          <p:cNvPr id="28676" name="Content Placeholder 2"/>
          <p:cNvSpPr txBox="1">
            <a:spLocks/>
          </p:cNvSpPr>
          <p:nvPr/>
        </p:nvSpPr>
        <p:spPr bwMode="auto">
          <a:xfrm>
            <a:off x="2286000" y="1600200"/>
            <a:ext cx="6705600" cy="1143000"/>
          </a:xfrm>
          <a:prstGeom prst="rect">
            <a:avLst/>
          </a:prstGeom>
          <a:noFill/>
          <a:ln w="9525">
            <a:noFill/>
            <a:miter lim="800000"/>
            <a:headEnd/>
            <a:tailEnd/>
          </a:ln>
        </p:spPr>
        <p:txBody>
          <a:bodyPr/>
          <a:lstStyle/>
          <a:p>
            <a:pPr marL="342900" indent="-342900">
              <a:spcBef>
                <a:spcPct val="20000"/>
              </a:spcBef>
              <a:buFont typeface="Arial" charset="0"/>
              <a:buChar char="•"/>
            </a:pPr>
            <a:r>
              <a:rPr lang="en-US" sz="3200" dirty="0">
                <a:solidFill>
                  <a:schemeClr val="bg1"/>
                </a:solidFill>
                <a:latin typeface="Calibri" pitchFamily="34" charset="0"/>
              </a:rPr>
              <a:t>For those that you work for and with</a:t>
            </a:r>
          </a:p>
        </p:txBody>
      </p:sp>
      <p:sp>
        <p:nvSpPr>
          <p:cNvPr id="9" name="Text Box 3"/>
          <p:cNvSpPr txBox="1">
            <a:spLocks noChangeArrowheads="1"/>
          </p:cNvSpPr>
          <p:nvPr/>
        </p:nvSpPr>
        <p:spPr bwMode="auto">
          <a:xfrm>
            <a:off x="2705100" y="2895600"/>
            <a:ext cx="5867400" cy="3048000"/>
          </a:xfrm>
          <a:prstGeom prst="rect">
            <a:avLst/>
          </a:prstGeom>
          <a:noFill/>
          <a:ln w="123825" cmpd="tri">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rPr>
              <a:t>“People don’t remember much about our medicine. But they do remember </a:t>
            </a:r>
          </a:p>
          <a:p>
            <a:pPr algn="ctr" eaLnBrk="1" hangingPunct="1"/>
            <a:r>
              <a:rPr lang="en-US" b="1" u="sng" dirty="0">
                <a:solidFill>
                  <a:schemeClr val="bg1"/>
                </a:solidFill>
              </a:rPr>
              <a:t>how we make </a:t>
            </a:r>
          </a:p>
          <a:p>
            <a:pPr algn="ctr" eaLnBrk="1" hangingPunct="1"/>
            <a:r>
              <a:rPr lang="en-US" b="1" u="sng" dirty="0">
                <a:solidFill>
                  <a:schemeClr val="bg1"/>
                </a:solidFill>
              </a:rPr>
              <a:t>them feel</a:t>
            </a:r>
            <a:r>
              <a:rPr lang="en-US" b="1" dirty="0">
                <a:solidFill>
                  <a:schemeClr val="bg1"/>
                </a:solidFill>
              </a:rPr>
              <a:t>”</a:t>
            </a:r>
          </a:p>
          <a:p>
            <a:pPr algn="ctr" eaLnBrk="1" hangingPunct="1">
              <a:spcBef>
                <a:spcPct val="50000"/>
              </a:spcBef>
            </a:pPr>
            <a:endParaRPr lang="en-US" dirty="0">
              <a:solidFill>
                <a:schemeClr val="bg1"/>
              </a:solidFill>
            </a:endParaRPr>
          </a:p>
          <a:p>
            <a:pPr algn="ctr" eaLnBrk="1" hangingPunct="1">
              <a:spcBef>
                <a:spcPct val="50000"/>
              </a:spcBef>
            </a:pPr>
            <a:r>
              <a:rPr lang="en-US" dirty="0">
                <a:solidFill>
                  <a:schemeClr val="bg1"/>
                </a:solidFill>
              </a:rPr>
              <a:t>Thom Dick, “People Care”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srcRect/>
          <a:stretch>
            <a:fillRect/>
          </a:stretch>
        </p:blipFill>
        <p:spPr bwMode="auto">
          <a:xfrm>
            <a:off x="0" y="-76200"/>
            <a:ext cx="9144000" cy="6934200"/>
          </a:xfrm>
          <a:prstGeom prst="rect">
            <a:avLst/>
          </a:prstGeom>
          <a:noFill/>
          <a:ln w="9525">
            <a:noFill/>
            <a:miter lim="800000"/>
            <a:headEnd/>
            <a:tailEnd/>
          </a:ln>
        </p:spPr>
      </p:pic>
      <p:sp>
        <p:nvSpPr>
          <p:cNvPr id="3" name="Text Box 4"/>
          <p:cNvSpPr txBox="1">
            <a:spLocks noChangeArrowheads="1"/>
          </p:cNvSpPr>
          <p:nvPr/>
        </p:nvSpPr>
        <p:spPr bwMode="auto">
          <a:xfrm>
            <a:off x="22479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Diversity</a:t>
            </a:r>
          </a:p>
        </p:txBody>
      </p:sp>
      <p:pic>
        <p:nvPicPr>
          <p:cNvPr id="29701" name="Picture 3"/>
          <p:cNvPicPr>
            <a:picLocks noChangeAspect="1"/>
          </p:cNvPicPr>
          <p:nvPr/>
        </p:nvPicPr>
        <p:blipFill>
          <a:blip r:embed="rId3"/>
          <a:srcRect/>
          <a:stretch>
            <a:fillRect/>
          </a:stretch>
        </p:blipFill>
        <p:spPr bwMode="auto">
          <a:xfrm>
            <a:off x="2324100" y="2732088"/>
            <a:ext cx="4572000" cy="3708400"/>
          </a:xfrm>
          <a:prstGeom prst="rect">
            <a:avLst/>
          </a:prstGeom>
          <a:noFill/>
          <a:ln w="9525">
            <a:noFill/>
            <a:miter lim="800000"/>
            <a:headEnd/>
            <a:tailEnd/>
          </a:ln>
        </p:spPr>
      </p:pic>
      <p:sp>
        <p:nvSpPr>
          <p:cNvPr id="5" name="Content Placeholder 2"/>
          <p:cNvSpPr txBox="1">
            <a:spLocks/>
          </p:cNvSpPr>
          <p:nvPr/>
        </p:nvSpPr>
        <p:spPr>
          <a:xfrm>
            <a:off x="1447800" y="1295400"/>
            <a:ext cx="6629400" cy="3962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dirty="0">
                <a:solidFill>
                  <a:schemeClr val="bg1"/>
                </a:solidFill>
              </a:rPr>
              <a:t>Everybody is different – Treat everybody the same</a:t>
            </a:r>
          </a:p>
          <a:p>
            <a:pPr marL="0" indent="0" fontAlgn="auto">
              <a:spcAft>
                <a:spcPts val="0"/>
              </a:spcAft>
              <a:buFont typeface="Arial" pitchFamily="34" charset="0"/>
              <a:buNone/>
              <a:defRPr/>
            </a:pPr>
            <a:endParaRPr lang="en-US" dirty="0"/>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584775"/>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Respectfulness</a:t>
            </a:r>
          </a:p>
        </p:txBody>
      </p:sp>
      <p:sp>
        <p:nvSpPr>
          <p:cNvPr id="30724" name="Content Placeholder 2"/>
          <p:cNvSpPr txBox="1">
            <a:spLocks/>
          </p:cNvSpPr>
          <p:nvPr/>
        </p:nvSpPr>
        <p:spPr bwMode="auto">
          <a:xfrm>
            <a:off x="2209800" y="1524000"/>
            <a:ext cx="6858000" cy="3657600"/>
          </a:xfrm>
          <a:prstGeom prst="rect">
            <a:avLst/>
          </a:prstGeom>
          <a:noFill/>
          <a:ln w="9525">
            <a:noFill/>
            <a:miter lim="800000"/>
            <a:headEnd/>
            <a:tailEnd/>
          </a:ln>
        </p:spPr>
        <p:txBody>
          <a:bodyPr/>
          <a:lstStyle/>
          <a:p>
            <a:pPr marL="342900" indent="-342900">
              <a:spcBef>
                <a:spcPct val="20000"/>
              </a:spcBef>
              <a:buFont typeface="Arial" charset="0"/>
              <a:buChar char="•"/>
            </a:pPr>
            <a:r>
              <a:rPr lang="en-US" sz="3200" dirty="0">
                <a:solidFill>
                  <a:schemeClr val="bg1"/>
                </a:solidFill>
                <a:latin typeface="Calibri" pitchFamily="34" charset="0"/>
              </a:rPr>
              <a:t>Treat people the way you want to be treated</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srcRect/>
          <a:stretch>
            <a:fillRect/>
          </a:stretch>
        </p:blipFill>
        <p:spPr bwMode="auto">
          <a:xfrm>
            <a:off x="0" y="-76200"/>
            <a:ext cx="9113838" cy="6934200"/>
          </a:xfrm>
          <a:prstGeom prst="rect">
            <a:avLst/>
          </a:prstGeom>
          <a:noFill/>
          <a:ln w="9525">
            <a:noFill/>
            <a:miter lim="800000"/>
            <a:headEnd/>
            <a:tailEnd/>
          </a:ln>
        </p:spPr>
      </p:pic>
      <p:sp>
        <p:nvSpPr>
          <p:cNvPr id="3" name="Text Box 4"/>
          <p:cNvSpPr txBox="1">
            <a:spLocks noChangeArrowheads="1"/>
          </p:cNvSpPr>
          <p:nvPr/>
        </p:nvSpPr>
        <p:spPr bwMode="auto">
          <a:xfrm>
            <a:off x="20574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Community Citizenship</a:t>
            </a:r>
          </a:p>
        </p:txBody>
      </p:sp>
      <p:sp>
        <p:nvSpPr>
          <p:cNvPr id="31749" name="Content Placeholder 2"/>
          <p:cNvSpPr txBox="1">
            <a:spLocks/>
          </p:cNvSpPr>
          <p:nvPr/>
        </p:nvSpPr>
        <p:spPr bwMode="auto">
          <a:xfrm>
            <a:off x="1355725" y="936625"/>
            <a:ext cx="6400800" cy="1120775"/>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Be involved and be proud of your community</a:t>
            </a:r>
          </a:p>
        </p:txBody>
      </p:sp>
      <p:pic>
        <p:nvPicPr>
          <p:cNvPr id="31750" name="Picture 4"/>
          <p:cNvPicPr>
            <a:picLocks noChangeAspect="1"/>
          </p:cNvPicPr>
          <p:nvPr/>
        </p:nvPicPr>
        <p:blipFill>
          <a:blip r:embed="rId3"/>
          <a:srcRect/>
          <a:stretch>
            <a:fillRect/>
          </a:stretch>
        </p:blipFill>
        <p:spPr bwMode="auto">
          <a:xfrm>
            <a:off x="990600" y="2057400"/>
            <a:ext cx="3017838" cy="2005013"/>
          </a:xfrm>
          <a:prstGeom prst="rect">
            <a:avLst/>
          </a:prstGeom>
          <a:noFill/>
          <a:ln w="9525">
            <a:noFill/>
            <a:miter lim="800000"/>
            <a:headEnd/>
            <a:tailEnd/>
          </a:ln>
        </p:spPr>
      </p:pic>
      <p:pic>
        <p:nvPicPr>
          <p:cNvPr id="31751" name="Picture 5"/>
          <p:cNvPicPr>
            <a:picLocks noChangeAspect="1"/>
          </p:cNvPicPr>
          <p:nvPr/>
        </p:nvPicPr>
        <p:blipFill>
          <a:blip r:embed="rId4"/>
          <a:srcRect/>
          <a:stretch>
            <a:fillRect/>
          </a:stretch>
        </p:blipFill>
        <p:spPr bwMode="auto">
          <a:xfrm>
            <a:off x="4829175" y="1962150"/>
            <a:ext cx="3295650" cy="2195513"/>
          </a:xfrm>
          <a:prstGeom prst="rect">
            <a:avLst/>
          </a:prstGeom>
          <a:noFill/>
          <a:ln w="9525">
            <a:noFill/>
            <a:miter lim="800000"/>
            <a:headEnd/>
            <a:tailEnd/>
          </a:ln>
        </p:spPr>
      </p:pic>
      <p:pic>
        <p:nvPicPr>
          <p:cNvPr id="31752" name="Picture 7"/>
          <p:cNvPicPr>
            <a:picLocks noChangeAspect="1"/>
          </p:cNvPicPr>
          <p:nvPr/>
        </p:nvPicPr>
        <p:blipFill>
          <a:blip r:embed="rId5"/>
          <a:srcRect/>
          <a:stretch>
            <a:fillRect/>
          </a:stretch>
        </p:blipFill>
        <p:spPr bwMode="auto">
          <a:xfrm>
            <a:off x="3276600" y="4343400"/>
            <a:ext cx="3200400" cy="2400300"/>
          </a:xfrm>
          <a:prstGeom prst="rect">
            <a:avLst/>
          </a:prstGeom>
          <a:noFill/>
          <a:ln w="9525">
            <a:noFill/>
            <a:miter lim="800000"/>
            <a:headEnd/>
            <a:tailEnd/>
          </a:ln>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67000" y="176530"/>
            <a:ext cx="60198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Commitment To Excellence</a:t>
            </a:r>
          </a:p>
        </p:txBody>
      </p:sp>
      <p:sp>
        <p:nvSpPr>
          <p:cNvPr id="32772" name="Content Placeholder 2"/>
          <p:cNvSpPr txBox="1">
            <a:spLocks/>
          </p:cNvSpPr>
          <p:nvPr/>
        </p:nvSpPr>
        <p:spPr bwMode="auto">
          <a:xfrm>
            <a:off x="2438400" y="1600200"/>
            <a:ext cx="6324600" cy="4038600"/>
          </a:xfrm>
          <a:prstGeom prst="rect">
            <a:avLst/>
          </a:prstGeom>
          <a:noFill/>
          <a:ln w="9525">
            <a:noFill/>
            <a:miter lim="800000"/>
            <a:headEnd/>
            <a:tailEnd/>
          </a:ln>
        </p:spPr>
        <p:txBody>
          <a:bodyPr/>
          <a:lstStyle/>
          <a:p>
            <a:pPr marL="342900" indent="-342900">
              <a:spcBef>
                <a:spcPct val="20000"/>
              </a:spcBef>
              <a:buFont typeface="Arial" charset="0"/>
              <a:buChar char="•"/>
            </a:pPr>
            <a:r>
              <a:rPr lang="en-US" sz="3200" dirty="0">
                <a:solidFill>
                  <a:schemeClr val="bg1"/>
                </a:solidFill>
                <a:latin typeface="Calibri" pitchFamily="34" charset="0"/>
              </a:rPr>
              <a:t>Professional </a:t>
            </a:r>
          </a:p>
          <a:p>
            <a:pPr marL="342900" indent="-342900">
              <a:spcBef>
                <a:spcPct val="20000"/>
              </a:spcBef>
              <a:buFont typeface="Arial" charset="0"/>
              <a:buChar char="•"/>
            </a:pPr>
            <a:r>
              <a:rPr lang="en-US" sz="3200" dirty="0">
                <a:solidFill>
                  <a:schemeClr val="bg1"/>
                </a:solidFill>
                <a:latin typeface="Calibri" pitchFamily="34" charset="0"/>
              </a:rPr>
              <a:t>Smart</a:t>
            </a:r>
          </a:p>
          <a:p>
            <a:pPr marL="342900" indent="-342900">
              <a:spcBef>
                <a:spcPct val="20000"/>
              </a:spcBef>
              <a:buFont typeface="Arial" charset="0"/>
              <a:buChar char="•"/>
            </a:pPr>
            <a:r>
              <a:rPr lang="en-US" sz="3200" dirty="0">
                <a:solidFill>
                  <a:schemeClr val="bg1"/>
                </a:solidFill>
                <a:latin typeface="Calibri" pitchFamily="34" charset="0"/>
              </a:rPr>
              <a:t>Physically Fit</a:t>
            </a:r>
          </a:p>
          <a:p>
            <a:pPr marL="342900" indent="-342900">
              <a:spcBef>
                <a:spcPct val="20000"/>
              </a:spcBef>
              <a:buFont typeface="Arial" charset="0"/>
              <a:buChar char="•"/>
            </a:pPr>
            <a:r>
              <a:rPr lang="en-US" sz="3200" dirty="0">
                <a:solidFill>
                  <a:schemeClr val="bg1"/>
                </a:solidFill>
                <a:latin typeface="Calibri" pitchFamily="34" charset="0"/>
              </a:rPr>
              <a:t>Competent</a:t>
            </a:r>
          </a:p>
          <a:p>
            <a:pPr marL="342900" indent="-342900">
              <a:spcBef>
                <a:spcPct val="20000"/>
              </a:spcBef>
              <a:buFont typeface="Arial" charset="0"/>
              <a:buChar char="•"/>
            </a:pPr>
            <a:r>
              <a:rPr lang="en-US" sz="3200" dirty="0">
                <a:solidFill>
                  <a:schemeClr val="bg1"/>
                </a:solidFill>
                <a:latin typeface="Calibri" pitchFamily="34" charset="0"/>
              </a:rPr>
              <a:t>Hard Working</a:t>
            </a:r>
          </a:p>
          <a:p>
            <a:pPr marL="342900" indent="-342900">
              <a:spcBef>
                <a:spcPct val="20000"/>
              </a:spcBef>
              <a:buFont typeface="Arial" charset="0"/>
              <a:buChar char="•"/>
            </a:pPr>
            <a:r>
              <a:rPr lang="en-US" sz="3200" dirty="0">
                <a:solidFill>
                  <a:schemeClr val="bg1"/>
                </a:solidFill>
                <a:latin typeface="Calibri" pitchFamily="34" charset="0"/>
              </a:rPr>
              <a:t>Compassion/Empathy</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514600" y="176530"/>
            <a:ext cx="59436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600" dirty="0">
                <a:solidFill>
                  <a:schemeClr val="bg1"/>
                </a:solidFill>
                <a:latin typeface="Calibri" pitchFamily="34" charset="0"/>
              </a:rPr>
              <a:t> </a:t>
            </a:r>
            <a:r>
              <a:rPr lang="en-US" sz="3200" dirty="0">
                <a:solidFill>
                  <a:schemeClr val="bg1"/>
                </a:solidFill>
                <a:latin typeface="Calibri" pitchFamily="34" charset="0"/>
              </a:rPr>
              <a:t>Strive to be the best you can</a:t>
            </a:r>
          </a:p>
        </p:txBody>
      </p:sp>
      <p:sp>
        <p:nvSpPr>
          <p:cNvPr id="3" name="Content Placeholder 2"/>
          <p:cNvSpPr txBox="1">
            <a:spLocks/>
          </p:cNvSpPr>
          <p:nvPr/>
        </p:nvSpPr>
        <p:spPr>
          <a:xfrm>
            <a:off x="2286000" y="1295400"/>
            <a:ext cx="6629400" cy="4572000"/>
          </a:xfrm>
          <a:prstGeom prst="rect">
            <a:avLst/>
          </a:prstGeom>
        </p:spPr>
        <p:txBody>
          <a:bodyPr>
            <a:normAutofit/>
          </a:bodyPr>
          <a:lstStyle/>
          <a:p>
            <a:pPr>
              <a:lnSpc>
                <a:spcPct val="90000"/>
              </a:lnSpc>
              <a:spcBef>
                <a:spcPct val="20000"/>
              </a:spcBef>
              <a:buFont typeface="Arial" charset="0"/>
              <a:buNone/>
            </a:pPr>
            <a:r>
              <a:rPr lang="en-US" sz="2800" dirty="0">
                <a:solidFill>
                  <a:schemeClr val="bg1"/>
                </a:solidFill>
                <a:latin typeface="Calibri" pitchFamily="34" charset="0"/>
              </a:rPr>
              <a:t>Mediocrity and complacency is poison in our profession and can be fatal</a:t>
            </a:r>
          </a:p>
          <a:p>
            <a:pPr>
              <a:lnSpc>
                <a:spcPct val="90000"/>
              </a:lnSpc>
              <a:spcBef>
                <a:spcPct val="20000"/>
              </a:spcBef>
              <a:buFont typeface="Arial" charset="0"/>
              <a:buNone/>
            </a:pPr>
            <a:endParaRPr lang="en-US" sz="2800" dirty="0">
              <a:solidFill>
                <a:schemeClr val="bg1"/>
              </a:solidFill>
              <a:latin typeface="Calibri" pitchFamily="34" charset="0"/>
            </a:endParaRPr>
          </a:p>
          <a:p>
            <a:pPr>
              <a:lnSpc>
                <a:spcPct val="90000"/>
              </a:lnSpc>
              <a:spcBef>
                <a:spcPct val="20000"/>
              </a:spcBef>
              <a:buFont typeface="Arial" charset="0"/>
              <a:buNone/>
            </a:pPr>
            <a:r>
              <a:rPr lang="en-US" sz="2800" dirty="0">
                <a:solidFill>
                  <a:schemeClr val="bg1"/>
                </a:solidFill>
                <a:latin typeface="Calibri" pitchFamily="34" charset="0"/>
              </a:rPr>
              <a:t>Leaders teach values</a:t>
            </a:r>
          </a:p>
          <a:p>
            <a:pPr>
              <a:lnSpc>
                <a:spcPct val="90000"/>
              </a:lnSpc>
              <a:spcBef>
                <a:spcPct val="20000"/>
              </a:spcBef>
              <a:buFont typeface="Arial" charset="0"/>
              <a:buNone/>
            </a:pPr>
            <a:r>
              <a:rPr lang="en-US" sz="2800" dirty="0">
                <a:solidFill>
                  <a:schemeClr val="bg1"/>
                </a:solidFill>
                <a:latin typeface="Calibri" pitchFamily="34" charset="0"/>
              </a:rPr>
              <a:t>Managers rule </a:t>
            </a:r>
            <a:r>
              <a:rPr lang="en-US" sz="2800">
                <a:solidFill>
                  <a:schemeClr val="bg1"/>
                </a:solidFill>
                <a:latin typeface="Calibri" pitchFamily="34" charset="0"/>
              </a:rPr>
              <a:t>by P&amp;Ps</a:t>
            </a:r>
            <a:endParaRPr lang="en-US" sz="2800" dirty="0">
              <a:solidFill>
                <a:schemeClr val="bg1"/>
              </a:solidFill>
              <a:latin typeface="Calibri" pitchFamily="34" charset="0"/>
            </a:endParaRPr>
          </a:p>
          <a:p>
            <a:pPr>
              <a:lnSpc>
                <a:spcPct val="90000"/>
              </a:lnSpc>
              <a:spcBef>
                <a:spcPct val="20000"/>
              </a:spcBef>
              <a:buFont typeface="Arial" charset="0"/>
              <a:buNone/>
            </a:pPr>
            <a:endParaRPr lang="en-US" sz="2800" dirty="0">
              <a:solidFill>
                <a:schemeClr val="bg1"/>
              </a:solidFill>
              <a:latin typeface="Calibri" pitchFamily="34" charset="0"/>
            </a:endParaRPr>
          </a:p>
          <a:p>
            <a:pPr>
              <a:lnSpc>
                <a:spcPct val="90000"/>
              </a:lnSpc>
              <a:spcBef>
                <a:spcPct val="20000"/>
              </a:spcBef>
              <a:buFont typeface="Arial" charset="0"/>
              <a:buNone/>
            </a:pPr>
            <a:r>
              <a:rPr lang="en-US" sz="2800" dirty="0">
                <a:solidFill>
                  <a:schemeClr val="bg1"/>
                </a:solidFill>
                <a:latin typeface="Calibri" pitchFamily="34" charset="0"/>
              </a:rPr>
              <a:t>Acid test of leadership:</a:t>
            </a:r>
          </a:p>
          <a:p>
            <a:pPr>
              <a:lnSpc>
                <a:spcPct val="90000"/>
              </a:lnSpc>
              <a:spcBef>
                <a:spcPct val="20000"/>
              </a:spcBef>
              <a:buFont typeface="Arial" charset="0"/>
              <a:buNone/>
            </a:pPr>
            <a:r>
              <a:rPr lang="en-US" sz="2800" dirty="0">
                <a:solidFill>
                  <a:schemeClr val="bg1"/>
                </a:solidFill>
                <a:latin typeface="Calibri" pitchFamily="34" charset="0"/>
              </a:rPr>
              <a:t>If you did not have the badge would you still be the leader?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124200" y="176530"/>
            <a:ext cx="4191000" cy="6413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latin typeface="Calibri" pitchFamily="34" charset="0"/>
              </a:rPr>
              <a:t> </a:t>
            </a:r>
            <a:r>
              <a:rPr lang="en-US" sz="3200" dirty="0">
                <a:solidFill>
                  <a:schemeClr val="bg1"/>
                </a:solidFill>
                <a:latin typeface="Calibri" pitchFamily="34" charset="0"/>
              </a:rPr>
              <a:t>Character</a:t>
            </a:r>
          </a:p>
        </p:txBody>
      </p:sp>
      <p:sp>
        <p:nvSpPr>
          <p:cNvPr id="17412" name="Content Placeholder 2"/>
          <p:cNvSpPr txBox="1">
            <a:spLocks/>
          </p:cNvSpPr>
          <p:nvPr/>
        </p:nvSpPr>
        <p:spPr bwMode="auto">
          <a:xfrm>
            <a:off x="2514600" y="1600200"/>
            <a:ext cx="6172200" cy="41910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Character more than anything else promotes or hinders the development of trust.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514599" y="176530"/>
            <a:ext cx="6454141"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flatTx/>
          </a:bodyPr>
          <a:lstStyle/>
          <a:p>
            <a:pPr fontAlgn="auto">
              <a:spcBef>
                <a:spcPts val="0"/>
              </a:spcBef>
              <a:spcAft>
                <a:spcPts val="0"/>
              </a:spcAft>
              <a:defRPr/>
            </a:pPr>
            <a:r>
              <a:rPr lang="en-US" sz="3600" dirty="0">
                <a:solidFill>
                  <a:schemeClr val="bg1"/>
                </a:solidFill>
                <a:latin typeface="+mn-lt"/>
              </a:rPr>
              <a:t> </a:t>
            </a:r>
            <a:r>
              <a:rPr lang="en-US" sz="3000" dirty="0">
                <a:solidFill>
                  <a:schemeClr val="bg1"/>
                </a:solidFill>
                <a:latin typeface="+mn-lt"/>
              </a:rPr>
              <a:t>Leadership is critical in any organization</a:t>
            </a:r>
          </a:p>
        </p:txBody>
      </p:sp>
      <p:sp>
        <p:nvSpPr>
          <p:cNvPr id="34820" name="TextBox 5"/>
          <p:cNvSpPr txBox="1">
            <a:spLocks noChangeArrowheads="1"/>
          </p:cNvSpPr>
          <p:nvPr/>
        </p:nvSpPr>
        <p:spPr bwMode="auto">
          <a:xfrm>
            <a:off x="2393950" y="1371600"/>
            <a:ext cx="6629400" cy="1373188"/>
          </a:xfrm>
          <a:prstGeom prst="rect">
            <a:avLst/>
          </a:prstGeom>
          <a:noFill/>
          <a:ln w="9525">
            <a:noFill/>
            <a:miter lim="800000"/>
            <a:headEnd/>
            <a:tailEnd/>
          </a:ln>
        </p:spPr>
        <p:txBody>
          <a:bodyPr>
            <a:spAutoFit/>
          </a:bodyPr>
          <a:lstStyle/>
          <a:p>
            <a:pPr algn="ctr"/>
            <a:r>
              <a:rPr lang="en-US" sz="2800" dirty="0">
                <a:solidFill>
                  <a:schemeClr val="bg1"/>
                </a:solidFill>
                <a:latin typeface="Calibri" pitchFamily="34" charset="0"/>
              </a:rPr>
              <a:t>Leaders deeply affect people and organizations</a:t>
            </a:r>
          </a:p>
          <a:p>
            <a:pPr algn="ctr"/>
            <a:endParaRPr lang="en-US" sz="2800" dirty="0">
              <a:solidFill>
                <a:schemeClr val="bg1"/>
              </a:solidFill>
              <a:latin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a:fillRect/>
          </a:stretch>
        </p:blipFill>
        <p:spPr bwMode="auto">
          <a:xfrm>
            <a:off x="0" y="-152400"/>
            <a:ext cx="9144000" cy="7162800"/>
          </a:xfrm>
          <a:prstGeom prst="rect">
            <a:avLst/>
          </a:prstGeom>
          <a:noFill/>
          <a:ln w="9525">
            <a:noFill/>
            <a:miter lim="800000"/>
            <a:headEnd/>
            <a:tailEnd/>
          </a:ln>
        </p:spPr>
      </p:pic>
      <p:sp>
        <p:nvSpPr>
          <p:cNvPr id="5" name="Text Box 4"/>
          <p:cNvSpPr txBox="1">
            <a:spLocks noChangeArrowheads="1"/>
          </p:cNvSpPr>
          <p:nvPr/>
        </p:nvSpPr>
        <p:spPr bwMode="auto">
          <a:xfrm>
            <a:off x="1524000" y="177569"/>
            <a:ext cx="6454141"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flatTx/>
          </a:bodyPr>
          <a:lstStyle/>
          <a:p>
            <a:pPr fontAlgn="auto">
              <a:spcBef>
                <a:spcPts val="0"/>
              </a:spcBef>
              <a:spcAft>
                <a:spcPts val="0"/>
              </a:spcAft>
              <a:defRPr/>
            </a:pPr>
            <a:r>
              <a:rPr lang="en-US" sz="3600" dirty="0">
                <a:solidFill>
                  <a:schemeClr val="bg1"/>
                </a:solidFill>
                <a:latin typeface="+mn-lt"/>
              </a:rPr>
              <a:t> </a:t>
            </a:r>
            <a:r>
              <a:rPr lang="en-US" sz="3000" dirty="0">
                <a:solidFill>
                  <a:schemeClr val="bg1"/>
                </a:solidFill>
                <a:latin typeface="+mn-lt"/>
              </a:rPr>
              <a:t>Leadership is critical in any organization</a:t>
            </a:r>
          </a:p>
        </p:txBody>
      </p:sp>
      <p:sp>
        <p:nvSpPr>
          <p:cNvPr id="6" name="TextBox 5"/>
          <p:cNvSpPr txBox="1">
            <a:spLocks noChangeArrowheads="1"/>
          </p:cNvSpPr>
          <p:nvPr/>
        </p:nvSpPr>
        <p:spPr bwMode="auto">
          <a:xfrm>
            <a:off x="1436370" y="1066800"/>
            <a:ext cx="6629400" cy="1373188"/>
          </a:xfrm>
          <a:prstGeom prst="rect">
            <a:avLst/>
          </a:prstGeom>
          <a:noFill/>
          <a:ln w="9525">
            <a:noFill/>
            <a:miter lim="800000"/>
            <a:headEnd/>
            <a:tailEnd/>
          </a:ln>
        </p:spPr>
        <p:txBody>
          <a:bodyPr>
            <a:spAutoFit/>
          </a:bodyPr>
          <a:lstStyle/>
          <a:p>
            <a:pPr algn="ctr"/>
            <a:r>
              <a:rPr lang="en-US" sz="2800" dirty="0">
                <a:solidFill>
                  <a:schemeClr val="bg1"/>
                </a:solidFill>
                <a:latin typeface="Calibri" pitchFamily="34" charset="0"/>
              </a:rPr>
              <a:t>Leaders deeply affect people and organizations</a:t>
            </a:r>
          </a:p>
          <a:p>
            <a:pPr algn="ctr"/>
            <a:endParaRPr lang="en-US" sz="2800" dirty="0">
              <a:solidFill>
                <a:schemeClr val="bg1"/>
              </a:solidFill>
              <a:latin typeface="Calibri" pitchFamily="34" charset="0"/>
            </a:endParaRPr>
          </a:p>
        </p:txBody>
      </p:sp>
      <p:pic>
        <p:nvPicPr>
          <p:cNvPr id="7" name="Inspirational Speeches from Historical Leade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2142836"/>
            <a:ext cx="8077200" cy="4543425"/>
          </a:xfrm>
          <a:prstGeom prst="rect">
            <a:avLst/>
          </a:prstGeom>
        </p:spPr>
      </p:pic>
    </p:spTree>
    <p:extLst>
      <p:ext uri="{BB962C8B-B14F-4D97-AF65-F5344CB8AC3E}">
        <p14:creationId xmlns:p14="http://schemas.microsoft.com/office/powerpoint/2010/main" val="3218239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r>
              <a:rPr lang="en-US" sz="3200" dirty="0">
                <a:solidFill>
                  <a:schemeClr val="bg1"/>
                </a:solidFill>
                <a:latin typeface="Calibri" pitchFamily="34" charset="0"/>
              </a:rPr>
              <a:t> What is leadership?</a:t>
            </a:r>
          </a:p>
        </p:txBody>
      </p:sp>
      <p:sp>
        <p:nvSpPr>
          <p:cNvPr id="35844" name="Content Placeholder 12"/>
          <p:cNvSpPr txBox="1">
            <a:spLocks/>
          </p:cNvSpPr>
          <p:nvPr/>
        </p:nvSpPr>
        <p:spPr bwMode="auto">
          <a:xfrm>
            <a:off x="2362200" y="1524000"/>
            <a:ext cx="6553200" cy="16002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Leadership is the art of influencing people in order to achieve a result</a:t>
            </a:r>
          </a:p>
          <a:p>
            <a:pPr marL="342900" indent="-342900">
              <a:spcBef>
                <a:spcPct val="20000"/>
              </a:spcBef>
              <a:buFont typeface="Arial" charset="0"/>
              <a:buChar char="•"/>
            </a:pPr>
            <a:endParaRPr lang="en-US" sz="2800" dirty="0">
              <a:solidFill>
                <a:schemeClr val="bg1"/>
              </a:solidFill>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2743200" y="1066801"/>
            <a:ext cx="6248400" cy="17526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Inhibit growth and reduce organizational effectiveness</a:t>
            </a:r>
          </a:p>
        </p:txBody>
      </p:sp>
      <p:sp>
        <p:nvSpPr>
          <p:cNvPr id="4" name="Text Box 4"/>
          <p:cNvSpPr txBox="1">
            <a:spLocks noChangeArrowheads="1"/>
          </p:cNvSpPr>
          <p:nvPr/>
        </p:nvSpPr>
        <p:spPr bwMode="auto">
          <a:xfrm>
            <a:off x="3124200" y="176530"/>
            <a:ext cx="4648200" cy="584775"/>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spcBef>
                <a:spcPct val="20000"/>
              </a:spcBef>
              <a:buFont typeface="Arial" charset="0"/>
              <a:buNone/>
            </a:pPr>
            <a:r>
              <a:rPr lang="en-US" sz="3200" dirty="0">
                <a:solidFill>
                  <a:schemeClr val="bg1"/>
                </a:solidFill>
                <a:latin typeface="Calibri" pitchFamily="34" charset="0"/>
              </a:rPr>
              <a:t> Informal</a:t>
            </a:r>
          </a:p>
        </p:txBody>
      </p:sp>
      <p:pic>
        <p:nvPicPr>
          <p:cNvPr id="5" name="Picture 4"/>
          <p:cNvPicPr>
            <a:picLocks noChangeAspect="1"/>
          </p:cNvPicPr>
          <p:nvPr/>
        </p:nvPicPr>
        <p:blipFill>
          <a:blip r:embed="rId2"/>
          <a:srcRect/>
          <a:stretch>
            <a:fillRect/>
          </a:stretch>
        </p:blipFill>
        <p:spPr bwMode="auto">
          <a:xfrm>
            <a:off x="2887021" y="2667000"/>
            <a:ext cx="5122558" cy="3200400"/>
          </a:xfrm>
          <a:prstGeom prst="rect">
            <a:avLst/>
          </a:prstGeom>
          <a:noFill/>
          <a:ln w="9525">
            <a:noFill/>
            <a:miter lim="800000"/>
            <a:headEnd/>
            <a:tailEnd/>
          </a:ln>
        </p:spPr>
      </p:pic>
    </p:spTree>
    <p:extLst>
      <p:ext uri="{BB962C8B-B14F-4D97-AF65-F5344CB8AC3E}">
        <p14:creationId xmlns:p14="http://schemas.microsoft.com/office/powerpoint/2010/main" val="279590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3"/>
          <p:cNvSpPr txBox="1">
            <a:spLocks/>
          </p:cNvSpPr>
          <p:nvPr/>
        </p:nvSpPr>
        <p:spPr bwMode="auto">
          <a:xfrm>
            <a:off x="3884611" y="1036320"/>
            <a:ext cx="3127375" cy="178308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Inspire and contribute to the organization</a:t>
            </a:r>
          </a:p>
        </p:txBody>
      </p:sp>
      <p:sp>
        <p:nvSpPr>
          <p:cNvPr id="5" name="Text Box 4"/>
          <p:cNvSpPr txBox="1">
            <a:spLocks noChangeArrowheads="1"/>
          </p:cNvSpPr>
          <p:nvPr/>
        </p:nvSpPr>
        <p:spPr bwMode="auto">
          <a:xfrm>
            <a:off x="3124200" y="176530"/>
            <a:ext cx="4648200" cy="584775"/>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spcBef>
                <a:spcPct val="20000"/>
              </a:spcBef>
              <a:buFont typeface="Arial" charset="0"/>
              <a:buNone/>
            </a:pPr>
            <a:r>
              <a:rPr lang="en-US" sz="3200" dirty="0">
                <a:solidFill>
                  <a:schemeClr val="bg1"/>
                </a:solidFill>
                <a:latin typeface="Calibri" pitchFamily="34" charset="0"/>
              </a:rPr>
              <a:t> Formal</a:t>
            </a:r>
          </a:p>
        </p:txBody>
      </p:sp>
    </p:spTree>
    <p:extLst>
      <p:ext uri="{BB962C8B-B14F-4D97-AF65-F5344CB8AC3E}">
        <p14:creationId xmlns:p14="http://schemas.microsoft.com/office/powerpoint/2010/main" val="3336106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552700" y="176530"/>
            <a:ext cx="63627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 Values and Principles</a:t>
            </a:r>
          </a:p>
        </p:txBody>
      </p:sp>
      <p:sp>
        <p:nvSpPr>
          <p:cNvPr id="36868" name="Content Placeholder 7"/>
          <p:cNvSpPr txBox="1">
            <a:spLocks/>
          </p:cNvSpPr>
          <p:nvPr/>
        </p:nvSpPr>
        <p:spPr bwMode="auto">
          <a:xfrm>
            <a:off x="2552700" y="1752600"/>
            <a:ext cx="6172200" cy="22098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Duty</a:t>
            </a:r>
          </a:p>
          <a:p>
            <a:pPr marL="342900" indent="-342900">
              <a:spcBef>
                <a:spcPct val="20000"/>
              </a:spcBef>
              <a:buFont typeface="Arial" charset="0"/>
              <a:buChar char="•"/>
            </a:pPr>
            <a:r>
              <a:rPr lang="en-US" sz="2800" dirty="0">
                <a:solidFill>
                  <a:schemeClr val="bg1"/>
                </a:solidFill>
                <a:latin typeface="Calibri" pitchFamily="34" charset="0"/>
              </a:rPr>
              <a:t>Respect</a:t>
            </a:r>
          </a:p>
          <a:p>
            <a:pPr marL="342900" indent="-342900">
              <a:spcBef>
                <a:spcPct val="20000"/>
              </a:spcBef>
              <a:buFont typeface="Arial" charset="0"/>
              <a:buChar char="•"/>
            </a:pPr>
            <a:r>
              <a:rPr lang="en-US" sz="2800" dirty="0">
                <a:solidFill>
                  <a:schemeClr val="bg1"/>
                </a:solidFill>
                <a:latin typeface="Calibri" pitchFamily="34" charset="0"/>
              </a:rPr>
              <a:t>Integrity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Duty</a:t>
            </a:r>
          </a:p>
        </p:txBody>
      </p:sp>
      <p:sp>
        <p:nvSpPr>
          <p:cNvPr id="37892" name="Content Placeholder 7"/>
          <p:cNvSpPr txBox="1">
            <a:spLocks/>
          </p:cNvSpPr>
          <p:nvPr/>
        </p:nvSpPr>
        <p:spPr bwMode="auto">
          <a:xfrm>
            <a:off x="2327275" y="1600200"/>
            <a:ext cx="6781800" cy="3962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Be proficient in your job both technically and as a leader</a:t>
            </a:r>
          </a:p>
          <a:p>
            <a:pPr marL="342900" indent="-342900">
              <a:spcBef>
                <a:spcPct val="20000"/>
              </a:spcBef>
              <a:buFont typeface="Arial" charset="0"/>
              <a:buChar char="•"/>
            </a:pPr>
            <a:r>
              <a:rPr lang="en-US" sz="2800" dirty="0">
                <a:solidFill>
                  <a:schemeClr val="bg1"/>
                </a:solidFill>
                <a:latin typeface="Calibri" pitchFamily="34" charset="0"/>
              </a:rPr>
              <a:t>Make sound and timely decisions</a:t>
            </a:r>
          </a:p>
          <a:p>
            <a:pPr marL="342900" indent="-342900">
              <a:spcBef>
                <a:spcPct val="20000"/>
              </a:spcBef>
              <a:buFont typeface="Arial" charset="0"/>
              <a:buChar char="•"/>
            </a:pPr>
            <a:r>
              <a:rPr lang="en-US" sz="2800" dirty="0">
                <a:solidFill>
                  <a:schemeClr val="bg1"/>
                </a:solidFill>
                <a:latin typeface="Calibri" pitchFamily="34" charset="0"/>
              </a:rPr>
              <a:t>Ensure that tasks are understood, supervised, and accomplished</a:t>
            </a:r>
          </a:p>
          <a:p>
            <a:pPr marL="342900" indent="-342900">
              <a:spcBef>
                <a:spcPct val="20000"/>
              </a:spcBef>
              <a:buFont typeface="Arial" charset="0"/>
              <a:buChar char="•"/>
            </a:pPr>
            <a:r>
              <a:rPr lang="en-US" sz="2800" dirty="0">
                <a:solidFill>
                  <a:schemeClr val="bg1"/>
                </a:solidFill>
                <a:latin typeface="Calibri" pitchFamily="34" charset="0"/>
              </a:rPr>
              <a:t>Develop your people for the future</a:t>
            </a:r>
          </a:p>
          <a:p>
            <a:pPr marL="342900" indent="-342900">
              <a:spcBef>
                <a:spcPct val="20000"/>
              </a:spcBef>
              <a:buFont typeface="Arial" charset="0"/>
              <a:buChar char="•"/>
            </a:pPr>
            <a:endParaRPr lang="en-US" sz="2800" dirty="0">
              <a:solidFill>
                <a:schemeClr val="bg1"/>
              </a:solidFill>
              <a:latin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Respect</a:t>
            </a:r>
          </a:p>
        </p:txBody>
      </p:sp>
      <p:sp>
        <p:nvSpPr>
          <p:cNvPr id="38916" name="Content Placeholder 7"/>
          <p:cNvSpPr txBox="1">
            <a:spLocks/>
          </p:cNvSpPr>
          <p:nvPr/>
        </p:nvSpPr>
        <p:spPr bwMode="auto">
          <a:xfrm>
            <a:off x="2286000" y="1371600"/>
            <a:ext cx="6858000" cy="4343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Know you people and look out for their well-being</a:t>
            </a:r>
          </a:p>
          <a:p>
            <a:pPr marL="342900" indent="-342900">
              <a:spcBef>
                <a:spcPct val="20000"/>
              </a:spcBef>
              <a:buFont typeface="Arial" charset="0"/>
              <a:buChar char="•"/>
            </a:pPr>
            <a:r>
              <a:rPr lang="en-US" sz="2800" dirty="0">
                <a:solidFill>
                  <a:schemeClr val="bg1"/>
                </a:solidFill>
                <a:latin typeface="Calibri" pitchFamily="34" charset="0"/>
              </a:rPr>
              <a:t>Keep your people informed</a:t>
            </a:r>
          </a:p>
          <a:p>
            <a:pPr marL="342900" indent="-342900">
              <a:spcBef>
                <a:spcPct val="20000"/>
              </a:spcBef>
              <a:buFont typeface="Arial" charset="0"/>
              <a:buChar char="•"/>
            </a:pPr>
            <a:r>
              <a:rPr lang="en-US" sz="2800" dirty="0">
                <a:solidFill>
                  <a:schemeClr val="bg1"/>
                </a:solidFill>
                <a:latin typeface="Calibri" pitchFamily="34" charset="0"/>
              </a:rPr>
              <a:t>Build the team</a:t>
            </a:r>
          </a:p>
          <a:p>
            <a:pPr marL="342900" indent="-342900">
              <a:spcBef>
                <a:spcPct val="20000"/>
              </a:spcBef>
              <a:buFont typeface="Arial" charset="0"/>
              <a:buChar char="•"/>
            </a:pPr>
            <a:r>
              <a:rPr lang="en-US" sz="2800" dirty="0">
                <a:solidFill>
                  <a:schemeClr val="bg1"/>
                </a:solidFill>
                <a:latin typeface="Calibri" pitchFamily="34" charset="0"/>
              </a:rPr>
              <a:t>Employ your people in accordance with capabilities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1"/>
          <p:cNvPicPr>
            <a:picLocks noGrp="1" noChangeAspect="1"/>
          </p:cNvPicPr>
          <p:nvPr>
            <p:ph type="body" idx="4294967295"/>
          </p:nvPr>
        </p:nvPicPr>
        <p:blipFill>
          <a:blip r:embed="rId2"/>
          <a:srcRect/>
          <a:stretch>
            <a:fillRect/>
          </a:stretch>
        </p:blipFill>
        <p:spPr>
          <a:xfrm>
            <a:off x="0" y="-152400"/>
            <a:ext cx="9144000" cy="7162800"/>
          </a:xfrm>
          <a:noFill/>
        </p:spPr>
      </p:pic>
      <p:sp>
        <p:nvSpPr>
          <p:cNvPr id="3" name="Text Box 4"/>
          <p:cNvSpPr txBox="1">
            <a:spLocks noChangeArrowheads="1"/>
          </p:cNvSpPr>
          <p:nvPr/>
        </p:nvSpPr>
        <p:spPr bwMode="auto">
          <a:xfrm>
            <a:off x="2114550" y="120967"/>
            <a:ext cx="4648200" cy="646332"/>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Integrity</a:t>
            </a:r>
          </a:p>
        </p:txBody>
      </p:sp>
      <p:sp>
        <p:nvSpPr>
          <p:cNvPr id="77832" name="Content Placeholder 2"/>
          <p:cNvSpPr txBox="1">
            <a:spLocks/>
          </p:cNvSpPr>
          <p:nvPr/>
        </p:nvSpPr>
        <p:spPr bwMode="auto">
          <a:xfrm>
            <a:off x="1524000" y="1066800"/>
            <a:ext cx="6553200" cy="22860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Know yourself and seek improvement</a:t>
            </a:r>
          </a:p>
          <a:p>
            <a:pPr marL="342900" indent="-342900">
              <a:spcBef>
                <a:spcPct val="20000"/>
              </a:spcBef>
              <a:buFont typeface="Arial" charset="0"/>
              <a:buChar char="•"/>
            </a:pPr>
            <a:r>
              <a:rPr lang="en-US" sz="2800" dirty="0">
                <a:solidFill>
                  <a:schemeClr val="bg1"/>
                </a:solidFill>
                <a:latin typeface="Calibri" pitchFamily="34" charset="0"/>
              </a:rPr>
              <a:t>Seek responsibility and accept responsibility for your actions</a:t>
            </a:r>
          </a:p>
          <a:p>
            <a:pPr marL="342900" indent="-342900">
              <a:spcBef>
                <a:spcPct val="20000"/>
              </a:spcBef>
              <a:buFont typeface="Arial" charset="0"/>
              <a:buChar char="•"/>
            </a:pPr>
            <a:r>
              <a:rPr lang="en-US" sz="2800" dirty="0">
                <a:solidFill>
                  <a:schemeClr val="bg1"/>
                </a:solidFill>
                <a:latin typeface="Calibri" pitchFamily="34" charset="0"/>
              </a:rPr>
              <a:t>Set the example</a:t>
            </a:r>
          </a:p>
        </p:txBody>
      </p:sp>
      <p:pic>
        <p:nvPicPr>
          <p:cNvPr id="77833" name="Picture 4"/>
          <p:cNvPicPr>
            <a:picLocks noChangeAspect="1"/>
          </p:cNvPicPr>
          <p:nvPr/>
        </p:nvPicPr>
        <p:blipFill>
          <a:blip r:embed="rId3"/>
          <a:srcRect/>
          <a:stretch>
            <a:fillRect/>
          </a:stretch>
        </p:blipFill>
        <p:spPr bwMode="auto">
          <a:xfrm>
            <a:off x="2057400" y="3429000"/>
            <a:ext cx="4854575" cy="32194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40964" name="Content Placeholder 2"/>
          <p:cNvSpPr txBox="1">
            <a:spLocks/>
          </p:cNvSpPr>
          <p:nvPr/>
        </p:nvSpPr>
        <p:spPr bwMode="auto">
          <a:xfrm>
            <a:off x="2438400" y="1554163"/>
            <a:ext cx="6477000" cy="1951037"/>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Leadership ability is one of the most critical elements in the overall effectiveness and well being of the organization.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423" y="3733800"/>
            <a:ext cx="3938954" cy="2560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191000" cy="6413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latin typeface="Calibri" pitchFamily="34" charset="0"/>
              </a:rPr>
              <a:t> </a:t>
            </a:r>
            <a:r>
              <a:rPr lang="en-US" sz="3200" dirty="0">
                <a:solidFill>
                  <a:schemeClr val="bg1"/>
                </a:solidFill>
                <a:latin typeface="Calibri" pitchFamily="34" charset="0"/>
              </a:rPr>
              <a:t>Character</a:t>
            </a:r>
          </a:p>
        </p:txBody>
      </p:sp>
      <p:sp>
        <p:nvSpPr>
          <p:cNvPr id="3" name="Content Placeholder 2"/>
          <p:cNvSpPr txBox="1">
            <a:spLocks/>
          </p:cNvSpPr>
          <p:nvPr/>
        </p:nvSpPr>
        <p:spPr>
          <a:xfrm>
            <a:off x="2514600" y="1600200"/>
            <a:ext cx="6172200" cy="4038600"/>
          </a:xfrm>
          <a:prstGeom prst="rect">
            <a:avLst/>
          </a:prstGeom>
        </p:spPr>
        <p:txBody>
          <a:bodyPr/>
          <a:lstStyle/>
          <a:p>
            <a:pPr marL="342900" indent="-342900">
              <a:spcBef>
                <a:spcPct val="20000"/>
              </a:spcBef>
              <a:buFont typeface="Arial" charset="0"/>
              <a:buChar char="•"/>
            </a:pPr>
            <a:r>
              <a:rPr lang="en-US" sz="2800" dirty="0">
                <a:solidFill>
                  <a:schemeClr val="bg1"/>
                </a:solidFill>
                <a:latin typeface="Calibri" pitchFamily="34" charset="0"/>
              </a:rPr>
              <a:t>Based on values</a:t>
            </a:r>
          </a:p>
          <a:p>
            <a:pPr marL="342900" indent="-342900">
              <a:spcBef>
                <a:spcPct val="20000"/>
              </a:spcBef>
              <a:buFont typeface="Arial" charset="0"/>
              <a:buChar char="•"/>
            </a:pPr>
            <a:r>
              <a:rPr lang="en-US" sz="2800" dirty="0">
                <a:solidFill>
                  <a:schemeClr val="bg1"/>
                </a:solidFill>
                <a:latin typeface="Calibri" pitchFamily="34" charset="0"/>
              </a:rPr>
              <a:t>Combination of actions and words</a:t>
            </a:r>
          </a:p>
          <a:p>
            <a:pPr marL="342900" indent="-342900">
              <a:spcBef>
                <a:spcPct val="20000"/>
              </a:spcBef>
              <a:buFont typeface="Arial" charset="0"/>
              <a:buChar char="•"/>
            </a:pPr>
            <a:r>
              <a:rPr lang="en-US" sz="2800" dirty="0">
                <a:solidFill>
                  <a:schemeClr val="bg1"/>
                </a:solidFill>
                <a:latin typeface="Calibri" pitchFamily="34" charset="0"/>
              </a:rPr>
              <a:t>Determines if we can be trusted to do the rights thing</a:t>
            </a:r>
          </a:p>
          <a:p>
            <a:pPr marL="342900" indent="-342900">
              <a:spcBef>
                <a:spcPct val="20000"/>
              </a:spcBef>
              <a:buFont typeface="Arial" charset="0"/>
              <a:buNone/>
            </a:pPr>
            <a:endParaRPr lang="en-US" sz="2800" dirty="0">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209800" y="176530"/>
            <a:ext cx="67818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2600" dirty="0">
                <a:solidFill>
                  <a:schemeClr val="bg1"/>
                </a:solidFill>
                <a:latin typeface="Calibri" pitchFamily="34" charset="0"/>
              </a:rPr>
              <a:t> As a leader you are always setting an example</a:t>
            </a:r>
          </a:p>
        </p:txBody>
      </p:sp>
      <p:sp>
        <p:nvSpPr>
          <p:cNvPr id="41988" name="Content Placeholder 2"/>
          <p:cNvSpPr txBox="1">
            <a:spLocks/>
          </p:cNvSpPr>
          <p:nvPr/>
        </p:nvSpPr>
        <p:spPr bwMode="auto">
          <a:xfrm>
            <a:off x="2619375" y="1143000"/>
            <a:ext cx="6019800" cy="3722688"/>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Intentionally or not</a:t>
            </a:r>
          </a:p>
          <a:p>
            <a:pPr marL="342900" indent="-342900">
              <a:spcBef>
                <a:spcPct val="20000"/>
              </a:spcBef>
              <a:buFont typeface="Arial" charset="0"/>
              <a:buChar char="•"/>
            </a:pPr>
            <a:r>
              <a:rPr lang="en-US" sz="2800" dirty="0">
                <a:solidFill>
                  <a:schemeClr val="bg1"/>
                </a:solidFill>
                <a:latin typeface="Calibri" pitchFamily="34" charset="0"/>
              </a:rPr>
              <a:t>Good or bad</a:t>
            </a:r>
          </a:p>
          <a:p>
            <a:pPr marL="342900" indent="-342900">
              <a:spcBef>
                <a:spcPct val="20000"/>
              </a:spcBef>
              <a:buFont typeface="Arial" charset="0"/>
              <a:buChar char="•"/>
            </a:pPr>
            <a:r>
              <a:rPr lang="en-US" sz="2800" dirty="0">
                <a:solidFill>
                  <a:schemeClr val="bg1"/>
                </a:solidFill>
                <a:latin typeface="Calibri" pitchFamily="34" charset="0"/>
              </a:rPr>
              <a:t>Its always there</a:t>
            </a:r>
          </a:p>
          <a:p>
            <a:pPr marL="342900" indent="-342900">
              <a:spcBef>
                <a:spcPct val="20000"/>
              </a:spcBef>
              <a:buFont typeface="Arial" charset="0"/>
              <a:buChar char="•"/>
            </a:pPr>
            <a:r>
              <a:rPr lang="en-US" sz="2800" dirty="0">
                <a:solidFill>
                  <a:schemeClr val="bg1"/>
                </a:solidFill>
                <a:latin typeface="Calibri" pitchFamily="34" charset="0"/>
              </a:rPr>
              <a:t>Your words or actions may undermine your ability to address future situations or problems you may encounter with crew members</a:t>
            </a:r>
          </a:p>
          <a:p>
            <a:pPr marL="342900" indent="-342900">
              <a:spcBef>
                <a:spcPct val="20000"/>
              </a:spcBef>
              <a:buFont typeface="Arial" charset="0"/>
              <a:buChar char="•"/>
            </a:pPr>
            <a:endParaRPr lang="en-US" sz="2800" dirty="0">
              <a:solidFill>
                <a:schemeClr val="bg1"/>
              </a:solidFill>
              <a:latin typeface="Calibri"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2"/>
          <a:srcRect/>
          <a:stretch>
            <a:fillRect/>
          </a:stretch>
        </p:blipFill>
        <p:spPr bwMode="auto">
          <a:xfrm>
            <a:off x="0" y="-76200"/>
            <a:ext cx="9144000" cy="6934200"/>
          </a:xfrm>
          <a:prstGeom prst="rect">
            <a:avLst/>
          </a:prstGeom>
          <a:noFill/>
          <a:ln w="9525">
            <a:noFill/>
            <a:miter lim="800000"/>
            <a:headEnd/>
            <a:tailEnd/>
          </a:ln>
        </p:spPr>
      </p:pic>
      <p:sp>
        <p:nvSpPr>
          <p:cNvPr id="3" name="Text Box 4"/>
          <p:cNvSpPr txBox="1">
            <a:spLocks noChangeArrowheads="1"/>
          </p:cNvSpPr>
          <p:nvPr/>
        </p:nvSpPr>
        <p:spPr bwMode="auto">
          <a:xfrm>
            <a:off x="22479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44037" name="Content Placeholder 2"/>
          <p:cNvSpPr txBox="1">
            <a:spLocks/>
          </p:cNvSpPr>
          <p:nvPr/>
        </p:nvSpPr>
        <p:spPr bwMode="auto">
          <a:xfrm>
            <a:off x="1219200" y="1066800"/>
            <a:ext cx="6705600" cy="22098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Your words or actions may undermine your ability to address future situations or problems you may encounter with crew members</a:t>
            </a:r>
          </a:p>
        </p:txBody>
      </p:sp>
      <p:pic>
        <p:nvPicPr>
          <p:cNvPr id="44038" name="Picture 4"/>
          <p:cNvPicPr>
            <a:picLocks noChangeAspect="1"/>
          </p:cNvPicPr>
          <p:nvPr/>
        </p:nvPicPr>
        <p:blipFill>
          <a:blip r:embed="rId3"/>
          <a:srcRect l="7111" t="4341" r="5704" b="5220"/>
          <a:stretch>
            <a:fillRect/>
          </a:stretch>
        </p:blipFill>
        <p:spPr bwMode="auto">
          <a:xfrm>
            <a:off x="2446338" y="3124200"/>
            <a:ext cx="4251325" cy="3532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barn(inVertical)">
                                      <p:cBhvr>
                                        <p:cTn id="7"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45060" name="Content Placeholder 2"/>
          <p:cNvSpPr txBox="1">
            <a:spLocks/>
          </p:cNvSpPr>
          <p:nvPr/>
        </p:nvSpPr>
        <p:spPr bwMode="auto">
          <a:xfrm>
            <a:off x="2209800" y="1600200"/>
            <a:ext cx="6705600" cy="32766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You cannot act unprofessional then try to take a professional approach trying to problem solve.</a:t>
            </a:r>
          </a:p>
          <a:p>
            <a:pPr marL="342900" indent="-342900">
              <a:spcBef>
                <a:spcPct val="20000"/>
              </a:spcBef>
              <a:buFont typeface="Arial" charset="0"/>
              <a:buChar char="•"/>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Your actions will speak much louder than anything you say.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46084" name="Content Placeholder 2"/>
          <p:cNvSpPr txBox="1">
            <a:spLocks/>
          </p:cNvSpPr>
          <p:nvPr/>
        </p:nvSpPr>
        <p:spPr bwMode="auto">
          <a:xfrm>
            <a:off x="2286000" y="1371600"/>
            <a:ext cx="6629400" cy="44958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Communication is the basis for success in all of our endeavors.</a:t>
            </a:r>
          </a:p>
          <a:p>
            <a:pPr marL="342900" indent="-342900">
              <a:spcBef>
                <a:spcPct val="20000"/>
              </a:spcBef>
              <a:buFont typeface="Arial" charset="0"/>
              <a:buChar char="•"/>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Remember it’s how you say it – Not what’s said.</a:t>
            </a:r>
          </a:p>
          <a:p>
            <a:pPr marL="342900" indent="-342900">
              <a:spcBef>
                <a:spcPct val="20000"/>
              </a:spcBef>
              <a:buFont typeface="Arial" charset="0"/>
              <a:buChar char="•"/>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Be cognizant of how you deliver the message.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47108" name="Content Placeholder 2"/>
          <p:cNvSpPr txBox="1">
            <a:spLocks/>
          </p:cNvSpPr>
          <p:nvPr/>
        </p:nvSpPr>
        <p:spPr bwMode="auto">
          <a:xfrm>
            <a:off x="2286000" y="1589088"/>
            <a:ext cx="6515100" cy="3211512"/>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Expectations should be shared up front with the people you are responsible for.</a:t>
            </a:r>
          </a:p>
          <a:p>
            <a:pPr marL="342900" indent="-342900">
              <a:spcBef>
                <a:spcPct val="20000"/>
              </a:spcBef>
              <a:buFont typeface="Arial" charset="0"/>
              <a:buChar char="•"/>
            </a:pPr>
            <a:r>
              <a:rPr lang="en-US" sz="2800" dirty="0">
                <a:solidFill>
                  <a:schemeClr val="bg1"/>
                </a:solidFill>
                <a:latin typeface="Calibri" pitchFamily="34" charset="0"/>
              </a:rPr>
              <a:t>There should be no doubt as to what is expected regarding behavior and performance.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2"/>
          <a:srcRect/>
          <a:stretch>
            <a:fillRect/>
          </a:stretch>
        </p:blipFill>
        <p:spPr bwMode="auto">
          <a:xfrm>
            <a:off x="0" y="-76200"/>
            <a:ext cx="9144000" cy="6934200"/>
          </a:xfrm>
          <a:prstGeom prst="rect">
            <a:avLst/>
          </a:prstGeom>
          <a:noFill/>
          <a:ln w="9525">
            <a:noFill/>
            <a:miter lim="800000"/>
            <a:headEnd/>
            <a:tailEnd/>
          </a:ln>
        </p:spPr>
      </p:pic>
      <p:sp>
        <p:nvSpPr>
          <p:cNvPr id="48130" name="Content Placeholder 2"/>
          <p:cNvSpPr txBox="1">
            <a:spLocks/>
          </p:cNvSpPr>
          <p:nvPr/>
        </p:nvSpPr>
        <p:spPr bwMode="auto">
          <a:xfrm>
            <a:off x="1143000" y="304800"/>
            <a:ext cx="6629400" cy="2438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If you condone a particular unacceptable act or substandard performance then you will most likely see it again.</a:t>
            </a:r>
          </a:p>
          <a:p>
            <a:pPr marL="342900" indent="-342900">
              <a:spcBef>
                <a:spcPct val="20000"/>
              </a:spcBef>
              <a:buFont typeface="Arial" charset="0"/>
              <a:buChar char="•"/>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If you condone it you own it.</a:t>
            </a:r>
          </a:p>
        </p:txBody>
      </p:sp>
      <p:pic>
        <p:nvPicPr>
          <p:cNvPr id="48131" name="Picture 4"/>
          <p:cNvPicPr>
            <a:picLocks noChangeAspect="1"/>
          </p:cNvPicPr>
          <p:nvPr/>
        </p:nvPicPr>
        <p:blipFill>
          <a:blip r:embed="rId3"/>
          <a:srcRect l="9039" t="7333" r="8560" b="24001"/>
          <a:stretch>
            <a:fillRect/>
          </a:stretch>
        </p:blipFill>
        <p:spPr bwMode="auto">
          <a:xfrm>
            <a:off x="1524000" y="3048000"/>
            <a:ext cx="5121275" cy="341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barn(inVertical)">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p:cNvPicPr>
          <p:nvPr/>
        </p:nvPicPr>
        <p:blipFill>
          <a:blip r:embed="rId2"/>
          <a:srcRect/>
          <a:stretch>
            <a:fillRect/>
          </a:stretch>
        </p:blipFill>
        <p:spPr bwMode="auto">
          <a:xfrm>
            <a:off x="0" y="-76200"/>
            <a:ext cx="9144000" cy="6934200"/>
          </a:xfrm>
          <a:prstGeom prst="rect">
            <a:avLst/>
          </a:prstGeom>
          <a:noFill/>
          <a:ln w="9525">
            <a:noFill/>
            <a:miter lim="800000"/>
            <a:headEnd/>
            <a:tailEnd/>
          </a:ln>
        </p:spPr>
      </p:pic>
      <p:sp>
        <p:nvSpPr>
          <p:cNvPr id="4" name="Content Placeholder 2"/>
          <p:cNvSpPr txBox="1">
            <a:spLocks/>
          </p:cNvSpPr>
          <p:nvPr/>
        </p:nvSpPr>
        <p:spPr>
          <a:xfrm>
            <a:off x="1116013" y="396875"/>
            <a:ext cx="6858000" cy="4251325"/>
          </a:xfrm>
          <a:prstGeom prst="rect">
            <a:avLst/>
          </a:prstGeom>
        </p:spPr>
        <p:txBody>
          <a:bodyPr>
            <a:normAutofit lnSpcReduction="10000"/>
          </a:bodyPr>
          <a:lstStyle/>
          <a:p>
            <a:pPr marL="342900" indent="-342900">
              <a:lnSpc>
                <a:spcPct val="80000"/>
              </a:lnSpc>
              <a:spcBef>
                <a:spcPct val="20000"/>
              </a:spcBef>
              <a:buFont typeface="Arial" charset="0"/>
              <a:buChar char="•"/>
            </a:pPr>
            <a:r>
              <a:rPr lang="en-US" sz="2400" dirty="0">
                <a:solidFill>
                  <a:schemeClr val="bg1"/>
                </a:solidFill>
                <a:latin typeface="Calibri" pitchFamily="34" charset="0"/>
              </a:rPr>
              <a:t>To be an effective leader you must be an effective follower.</a:t>
            </a:r>
          </a:p>
          <a:p>
            <a:pPr marL="342900" indent="-342900">
              <a:lnSpc>
                <a:spcPct val="80000"/>
              </a:lnSpc>
              <a:spcBef>
                <a:spcPct val="20000"/>
              </a:spcBef>
              <a:buFont typeface="Arial" charset="0"/>
              <a:buChar char="•"/>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Place a high level of importance on followership.</a:t>
            </a:r>
          </a:p>
          <a:p>
            <a:pPr marL="342900" indent="-342900">
              <a:lnSpc>
                <a:spcPct val="80000"/>
              </a:lnSpc>
              <a:spcBef>
                <a:spcPct val="20000"/>
              </a:spcBef>
              <a:buFont typeface="Arial" charset="0"/>
              <a:buChar char="•"/>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Don’t undermine the people you work for.</a:t>
            </a:r>
          </a:p>
          <a:p>
            <a:pPr marL="342900" indent="-342900">
              <a:lnSpc>
                <a:spcPct val="80000"/>
              </a:lnSpc>
              <a:spcBef>
                <a:spcPct val="20000"/>
              </a:spcBef>
              <a:buFont typeface="Arial" charset="0"/>
              <a:buChar char="•"/>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You wouldn’t want people that work for you doing it to you.</a:t>
            </a:r>
          </a:p>
          <a:p>
            <a:pPr marL="342900" indent="-342900">
              <a:lnSpc>
                <a:spcPct val="80000"/>
              </a:lnSpc>
              <a:spcBef>
                <a:spcPct val="20000"/>
              </a:spcBef>
              <a:buFont typeface="Arial" charset="0"/>
              <a:buChar char="•"/>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Followers have the responsibility to be competent in job skills, take initiative and learn from others, ask questions, develop their communication skills.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50180" name="Content Placeholder 2"/>
          <p:cNvSpPr txBox="1">
            <a:spLocks/>
          </p:cNvSpPr>
          <p:nvPr/>
        </p:nvSpPr>
        <p:spPr bwMode="auto">
          <a:xfrm>
            <a:off x="2133600" y="1570038"/>
            <a:ext cx="6858000" cy="4525962"/>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The amount of respect that you are able to gain and sustain is directly proportionate to your ability to understand and balance the issues of authority, influence, and leadership when carrying out your responsibilities.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51204" name="Content Placeholder 2"/>
          <p:cNvSpPr txBox="1">
            <a:spLocks/>
          </p:cNvSpPr>
          <p:nvPr/>
        </p:nvSpPr>
        <p:spPr bwMode="auto">
          <a:xfrm>
            <a:off x="2362200" y="1592263"/>
            <a:ext cx="6629400" cy="3436937"/>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Each crew member is unique in behavior and personality.</a:t>
            </a:r>
          </a:p>
          <a:p>
            <a:pPr marL="342900" indent="-342900">
              <a:spcBef>
                <a:spcPct val="20000"/>
              </a:spcBef>
              <a:buFont typeface="Arial" charset="0"/>
              <a:buChar char="•"/>
            </a:pPr>
            <a:r>
              <a:rPr lang="en-US" sz="2800" dirty="0">
                <a:solidFill>
                  <a:schemeClr val="bg1"/>
                </a:solidFill>
                <a:latin typeface="Calibri" pitchFamily="34" charset="0"/>
              </a:rPr>
              <a:t>Motivations differ and change over time.</a:t>
            </a:r>
          </a:p>
          <a:p>
            <a:pPr marL="342900" indent="-342900">
              <a:spcBef>
                <a:spcPct val="20000"/>
              </a:spcBef>
              <a:buFont typeface="Arial" charset="0"/>
              <a:buChar char="•"/>
            </a:pPr>
            <a:r>
              <a:rPr lang="en-US" sz="2800" dirty="0">
                <a:solidFill>
                  <a:schemeClr val="bg1"/>
                </a:solidFill>
                <a:latin typeface="Calibri" pitchFamily="34" charset="0"/>
              </a:rPr>
              <a:t>Flexibility in selecting appropriate leadership tools and techniques as a situation changes its criteria.</a:t>
            </a:r>
          </a:p>
          <a:p>
            <a:pPr marL="342900" indent="-342900">
              <a:spcBef>
                <a:spcPct val="20000"/>
              </a:spcBef>
              <a:buFont typeface="Arial" charset="0"/>
              <a:buChar char="•"/>
            </a:pPr>
            <a:r>
              <a:rPr lang="en-US" sz="2800" dirty="0">
                <a:solidFill>
                  <a:schemeClr val="bg1"/>
                </a:solidFill>
                <a:latin typeface="Calibri" pitchFamily="34" charset="0"/>
              </a:rPr>
              <a:t>If you seriously damage the spirit of a member </a:t>
            </a:r>
            <a:r>
              <a:rPr lang="en-US" sz="2800" u="sng" dirty="0">
                <a:solidFill>
                  <a:schemeClr val="bg1"/>
                </a:solidFill>
                <a:latin typeface="Calibri" pitchFamily="34" charset="0"/>
              </a:rPr>
              <a:t>we</a:t>
            </a:r>
            <a:r>
              <a:rPr lang="en-US" sz="2800" dirty="0">
                <a:solidFill>
                  <a:schemeClr val="bg1"/>
                </a:solidFill>
                <a:latin typeface="Calibri" pitchFamily="34" charset="0"/>
              </a:rPr>
              <a:t> may never get their commitment back.</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67000" y="176530"/>
            <a:ext cx="60960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r>
              <a:rPr lang="en-US" sz="3200" dirty="0">
                <a:solidFill>
                  <a:schemeClr val="bg1"/>
                </a:solidFill>
                <a:latin typeface="Calibri" pitchFamily="34" charset="0"/>
              </a:rPr>
              <a:t> Leaders have increasing challenges</a:t>
            </a:r>
          </a:p>
        </p:txBody>
      </p:sp>
      <p:sp>
        <p:nvSpPr>
          <p:cNvPr id="52228" name="Content Placeholder 2"/>
          <p:cNvSpPr txBox="1">
            <a:spLocks/>
          </p:cNvSpPr>
          <p:nvPr/>
        </p:nvSpPr>
        <p:spPr bwMode="auto">
          <a:xfrm>
            <a:off x="2362200" y="1143000"/>
            <a:ext cx="6553200" cy="41148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Accept responsibility for your actions and crews actions.</a:t>
            </a:r>
          </a:p>
          <a:p>
            <a:pPr marL="342900" indent="-342900">
              <a:spcBef>
                <a:spcPct val="20000"/>
              </a:spcBef>
              <a:buFont typeface="Arial" charset="0"/>
              <a:buChar char="•"/>
            </a:pPr>
            <a:r>
              <a:rPr lang="en-US" sz="2800" dirty="0">
                <a:solidFill>
                  <a:schemeClr val="bg1"/>
                </a:solidFill>
                <a:latin typeface="Calibri" pitchFamily="34" charset="0"/>
              </a:rPr>
              <a:t>Develop credibility as leaders - Place the organization and crew ahead of yourself.</a:t>
            </a:r>
          </a:p>
          <a:p>
            <a:pPr marL="342900" indent="-342900">
              <a:spcBef>
                <a:spcPct val="20000"/>
              </a:spcBef>
              <a:buFont typeface="Arial" charset="0"/>
              <a:buChar char="•"/>
            </a:pPr>
            <a:r>
              <a:rPr lang="en-US" sz="2800" dirty="0">
                <a:solidFill>
                  <a:schemeClr val="bg1"/>
                </a:solidFill>
                <a:latin typeface="Calibri" pitchFamily="34" charset="0"/>
              </a:rPr>
              <a:t>Demonstrate trustworthiness, master technical skills, and instill the values of the organization.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62200" y="1295400"/>
            <a:ext cx="6477000" cy="1143000"/>
          </a:xfrm>
          <a:prstGeom prst="rect">
            <a:avLst/>
          </a:prstGeom>
        </p:spPr>
        <p:txBody>
          <a:bodyPr>
            <a:normAutofit/>
          </a:bodyPr>
          <a:lstStyle/>
          <a:p>
            <a:pPr algn="ctr">
              <a:lnSpc>
                <a:spcPct val="90000"/>
              </a:lnSpc>
            </a:pPr>
            <a:r>
              <a:rPr lang="en-US" sz="3200" dirty="0">
                <a:solidFill>
                  <a:schemeClr val="bg1"/>
                </a:solidFill>
                <a:latin typeface="Calibri" pitchFamily="34" charset="0"/>
              </a:rPr>
              <a:t>You cannot hide your character – it gets assessed everyday</a:t>
            </a:r>
          </a:p>
        </p:txBody>
      </p:sp>
      <p:sp>
        <p:nvSpPr>
          <p:cNvPr id="19458" name="Content Placeholder 2"/>
          <p:cNvSpPr txBox="1">
            <a:spLocks/>
          </p:cNvSpPr>
          <p:nvPr/>
        </p:nvSpPr>
        <p:spPr bwMode="auto">
          <a:xfrm>
            <a:off x="2362200" y="2819400"/>
            <a:ext cx="6324600" cy="3200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People know if you are open, honest, competent</a:t>
            </a:r>
          </a:p>
          <a:p>
            <a:pPr marL="342900" indent="-342900">
              <a:spcBef>
                <a:spcPct val="20000"/>
              </a:spcBef>
              <a:buFont typeface="Arial" charset="0"/>
              <a:buChar char="•"/>
            </a:pPr>
            <a:r>
              <a:rPr lang="en-US" sz="2800" dirty="0">
                <a:solidFill>
                  <a:schemeClr val="bg1"/>
                </a:solidFill>
                <a:latin typeface="Calibri" pitchFamily="34" charset="0"/>
              </a:rPr>
              <a:t>People see if you are indecisive, lazy, or selfish</a:t>
            </a:r>
          </a:p>
        </p:txBody>
      </p:sp>
      <p:sp>
        <p:nvSpPr>
          <p:cNvPr id="4" name="Text Box 4"/>
          <p:cNvSpPr txBox="1">
            <a:spLocks noChangeArrowheads="1"/>
          </p:cNvSpPr>
          <p:nvPr/>
        </p:nvSpPr>
        <p:spPr bwMode="auto">
          <a:xfrm>
            <a:off x="3124200" y="176530"/>
            <a:ext cx="4191000" cy="6413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latin typeface="Calibri" pitchFamily="34" charset="0"/>
              </a:rPr>
              <a:t> </a:t>
            </a:r>
            <a:r>
              <a:rPr lang="en-US" sz="3200" dirty="0">
                <a:solidFill>
                  <a:schemeClr val="bg1"/>
                </a:solidFill>
                <a:latin typeface="Calibri" pitchFamily="34" charset="0"/>
              </a:rPr>
              <a:t>Character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209800" y="176530"/>
            <a:ext cx="6781800" cy="52322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2600" dirty="0">
                <a:solidFill>
                  <a:schemeClr val="bg1"/>
                </a:solidFill>
                <a:latin typeface="Calibri" pitchFamily="34" charset="0"/>
              </a:rPr>
              <a:t> Organizational Imperfections will always exist</a:t>
            </a:r>
          </a:p>
        </p:txBody>
      </p:sp>
      <p:sp>
        <p:nvSpPr>
          <p:cNvPr id="4" name="Content Placeholder 2"/>
          <p:cNvSpPr txBox="1">
            <a:spLocks/>
          </p:cNvSpPr>
          <p:nvPr/>
        </p:nvSpPr>
        <p:spPr>
          <a:xfrm>
            <a:off x="2209800" y="1295400"/>
            <a:ext cx="6781800" cy="4267200"/>
          </a:xfrm>
          <a:prstGeom prst="rect">
            <a:avLst/>
          </a:prstGeom>
        </p:spPr>
        <p:txBody>
          <a:bodyPr/>
          <a:lstStyle/>
          <a:p>
            <a:pPr marL="342900" indent="-342900">
              <a:spcBef>
                <a:spcPct val="20000"/>
              </a:spcBef>
              <a:buFont typeface="Arial" charset="0"/>
              <a:buChar char="•"/>
            </a:pPr>
            <a:r>
              <a:rPr lang="en-US" sz="2800" dirty="0">
                <a:solidFill>
                  <a:schemeClr val="bg1"/>
                </a:solidFill>
                <a:latin typeface="Calibri" pitchFamily="34" charset="0"/>
              </a:rPr>
              <a:t>Remember nobody is perfect</a:t>
            </a:r>
          </a:p>
          <a:p>
            <a:pPr marL="342900" indent="-342900">
              <a:spcBef>
                <a:spcPct val="20000"/>
              </a:spcBef>
              <a:buFont typeface="Arial" charset="0"/>
              <a:buChar char="•"/>
            </a:pPr>
            <a:r>
              <a:rPr lang="en-US" sz="2800" dirty="0">
                <a:solidFill>
                  <a:schemeClr val="bg1"/>
                </a:solidFill>
                <a:latin typeface="Calibri" pitchFamily="34" charset="0"/>
              </a:rPr>
              <a:t>Need to recognize them so we can direct change and improve</a:t>
            </a:r>
          </a:p>
          <a:p>
            <a:pPr marL="342900" indent="-342900">
              <a:spcBef>
                <a:spcPct val="20000"/>
              </a:spcBef>
              <a:buFont typeface="Arial" charset="0"/>
              <a:buChar char="•"/>
            </a:pPr>
            <a:r>
              <a:rPr lang="en-US" sz="2800" dirty="0">
                <a:solidFill>
                  <a:schemeClr val="bg1"/>
                </a:solidFill>
                <a:latin typeface="Calibri" pitchFamily="34" charset="0"/>
              </a:rPr>
              <a:t>We can’t dwell on them – Look at them as opportunities to improve</a:t>
            </a:r>
          </a:p>
          <a:p>
            <a:pPr marL="342900" indent="-342900">
              <a:spcBef>
                <a:spcPct val="20000"/>
              </a:spcBef>
              <a:buFont typeface="Arial" charset="0"/>
              <a:buChar char="•"/>
            </a:pPr>
            <a:endParaRPr lang="en-US" sz="2800" dirty="0">
              <a:solidFill>
                <a:schemeClr val="bg1"/>
              </a:solidFill>
              <a:latin typeface="Calibri" pitchFamily="34" charset="0"/>
            </a:endParaRPr>
          </a:p>
          <a:p>
            <a:pPr marL="342900" indent="-342900" algn="ctr">
              <a:spcBef>
                <a:spcPct val="20000"/>
              </a:spcBef>
              <a:buFont typeface="Arial" charset="0"/>
              <a:buNone/>
            </a:pPr>
            <a:r>
              <a:rPr lang="en-US" sz="2800" dirty="0">
                <a:solidFill>
                  <a:schemeClr val="bg1"/>
                </a:solidFill>
                <a:latin typeface="Calibri" pitchFamily="34" charset="0"/>
              </a:rPr>
              <a:t>Weakness </a:t>
            </a:r>
            <a:r>
              <a:rPr lang="en-US" sz="2800" dirty="0">
                <a:solidFill>
                  <a:schemeClr val="bg1"/>
                </a:solidFill>
                <a:latin typeface="Calibri" pitchFamily="34" charset="0"/>
                <a:sym typeface="Wingdings" pitchFamily="2" charset="2"/>
              </a:rPr>
              <a:t> Strength</a:t>
            </a:r>
            <a:endParaRPr lang="en-US" sz="2800" dirty="0">
              <a:solidFill>
                <a:schemeClr val="bg1"/>
              </a:solidFill>
              <a:latin typeface="Calibri"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Accountability</a:t>
            </a:r>
          </a:p>
        </p:txBody>
      </p:sp>
      <p:sp>
        <p:nvSpPr>
          <p:cNvPr id="54276" name="Content Placeholder 2"/>
          <p:cNvSpPr txBox="1">
            <a:spLocks/>
          </p:cNvSpPr>
          <p:nvPr/>
        </p:nvSpPr>
        <p:spPr bwMode="auto">
          <a:xfrm>
            <a:off x="2362200" y="1203325"/>
            <a:ext cx="6664325" cy="3200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Your crew will be less likely to engage in inappropriate behavior if you model appropriate behavior and are willing to hold yourself accountable.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55300" name="Content Placeholder 2"/>
          <p:cNvSpPr txBox="1">
            <a:spLocks/>
          </p:cNvSpPr>
          <p:nvPr/>
        </p:nvSpPr>
        <p:spPr bwMode="auto">
          <a:xfrm>
            <a:off x="2286000" y="1216025"/>
            <a:ext cx="6629400" cy="2898775"/>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When you accept the position of supervisor and are getting paid for it, you accept the ethical responsibility of modeling and enforcing organizational rules.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rcRect/>
          <a:stretch>
            <a:fillRect/>
          </a:stretch>
        </p:blipFill>
        <p:spPr bwMode="auto">
          <a:xfrm>
            <a:off x="0" y="-76200"/>
            <a:ext cx="9144000" cy="6934200"/>
          </a:xfrm>
          <a:prstGeom prst="rect">
            <a:avLst/>
          </a:prstGeom>
          <a:noFill/>
          <a:ln w="9525">
            <a:noFill/>
            <a:miter lim="800000"/>
            <a:headEnd/>
            <a:tailEnd/>
          </a:ln>
        </p:spPr>
      </p:pic>
      <p:sp>
        <p:nvSpPr>
          <p:cNvPr id="3" name="Text Box 4"/>
          <p:cNvSpPr txBox="1">
            <a:spLocks noChangeArrowheads="1"/>
          </p:cNvSpPr>
          <p:nvPr/>
        </p:nvSpPr>
        <p:spPr bwMode="auto">
          <a:xfrm>
            <a:off x="2247900" y="159096"/>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4" name="Content Placeholder 2"/>
          <p:cNvSpPr txBox="1">
            <a:spLocks/>
          </p:cNvSpPr>
          <p:nvPr/>
        </p:nvSpPr>
        <p:spPr bwMode="auto">
          <a:xfrm>
            <a:off x="228600" y="1216025"/>
            <a:ext cx="8686800" cy="1450975"/>
          </a:xfrm>
          <a:prstGeom prst="rect">
            <a:avLst/>
          </a:prstGeom>
          <a:noFill/>
          <a:ln w="9525">
            <a:noFill/>
            <a:miter lim="800000"/>
            <a:headEnd/>
            <a:tailEnd/>
          </a:ln>
        </p:spPr>
        <p:txBody>
          <a:bodyPr/>
          <a:lstStyle/>
          <a:p>
            <a:pPr marL="342900" indent="-342900">
              <a:spcBef>
                <a:spcPct val="20000"/>
              </a:spcBef>
              <a:buFont typeface="Arial" charset="0"/>
              <a:buChar char="•"/>
            </a:pPr>
            <a:r>
              <a:rPr lang="en-US" sz="2600" dirty="0">
                <a:solidFill>
                  <a:schemeClr val="bg1"/>
                </a:solidFill>
                <a:latin typeface="Calibri" pitchFamily="34" charset="0"/>
              </a:rPr>
              <a:t>When you accept the position of supervisor and are getting paid for it, you accept the ethical responsibility of modeling and enforcing organizational rules.</a:t>
            </a:r>
          </a:p>
        </p:txBody>
      </p:sp>
      <p:pic>
        <p:nvPicPr>
          <p:cNvPr id="5" name="Driving the Fire SU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5400" y="2590800"/>
            <a:ext cx="5791200" cy="3860800"/>
          </a:xfrm>
          <a:prstGeom prst="rect">
            <a:avLst/>
          </a:prstGeom>
        </p:spPr>
      </p:pic>
    </p:spTree>
    <p:extLst>
      <p:ext uri="{BB962C8B-B14F-4D97-AF65-F5344CB8AC3E}">
        <p14:creationId xmlns:p14="http://schemas.microsoft.com/office/powerpoint/2010/main" val="1424002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3" name="Content Placeholder 2"/>
          <p:cNvSpPr txBox="1">
            <a:spLocks/>
          </p:cNvSpPr>
          <p:nvPr/>
        </p:nvSpPr>
        <p:spPr>
          <a:xfrm>
            <a:off x="2514600" y="1447800"/>
            <a:ext cx="6324600" cy="3886200"/>
          </a:xfrm>
          <a:prstGeom prst="rect">
            <a:avLst/>
          </a:prstGeom>
        </p:spPr>
        <p:txBody>
          <a:bodyPr/>
          <a:lstStyle/>
          <a:p>
            <a:pPr>
              <a:spcBef>
                <a:spcPct val="20000"/>
              </a:spcBef>
              <a:buFont typeface="Arial" charset="0"/>
              <a:buNone/>
            </a:pPr>
            <a:r>
              <a:rPr lang="en-US" sz="2800" dirty="0">
                <a:solidFill>
                  <a:schemeClr val="bg1"/>
                </a:solidFill>
                <a:latin typeface="Calibri" pitchFamily="34" charset="0"/>
              </a:rPr>
              <a:t>Hold yourself accountable </a:t>
            </a:r>
          </a:p>
          <a:p>
            <a:pPr>
              <a:spcBef>
                <a:spcPct val="20000"/>
              </a:spcBef>
              <a:buFont typeface="Arial" charset="0"/>
              <a:buNone/>
            </a:pPr>
            <a:r>
              <a:rPr lang="en-US" sz="2800" dirty="0">
                <a:solidFill>
                  <a:schemeClr val="bg1"/>
                </a:solidFill>
                <a:latin typeface="Calibri" pitchFamily="34" charset="0"/>
              </a:rPr>
              <a:t>If you are not willing</a:t>
            </a:r>
          </a:p>
          <a:p>
            <a:pPr>
              <a:spcBef>
                <a:spcPct val="20000"/>
              </a:spcBef>
              <a:buFont typeface="Arial" charset="0"/>
              <a:buNone/>
            </a:pPr>
            <a:r>
              <a:rPr lang="en-US" sz="2800" dirty="0">
                <a:solidFill>
                  <a:schemeClr val="bg1"/>
                </a:solidFill>
                <a:latin typeface="Calibri" pitchFamily="34" charset="0"/>
              </a:rPr>
              <a:t>To model expectations</a:t>
            </a:r>
          </a:p>
          <a:p>
            <a:pPr>
              <a:spcBef>
                <a:spcPct val="20000"/>
              </a:spcBef>
              <a:buFont typeface="Arial" charset="0"/>
              <a:buNone/>
            </a:pPr>
            <a:r>
              <a:rPr lang="en-US" sz="2800" dirty="0">
                <a:solidFill>
                  <a:schemeClr val="bg1"/>
                </a:solidFill>
                <a:latin typeface="Calibri" pitchFamily="34" charset="0"/>
              </a:rPr>
              <a:t>Then don’t expect others to</a:t>
            </a:r>
          </a:p>
          <a:p>
            <a:pPr>
              <a:spcBef>
                <a:spcPct val="20000"/>
              </a:spcBef>
              <a:buFont typeface="Arial" charset="0"/>
              <a:buChar char="•"/>
            </a:pPr>
            <a:endParaRPr lang="en-US" sz="2800" dirty="0">
              <a:solidFill>
                <a:schemeClr val="bg1"/>
              </a:solidFill>
              <a:latin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3" name="Content Placeholder 2"/>
          <p:cNvSpPr txBox="1">
            <a:spLocks/>
          </p:cNvSpPr>
          <p:nvPr/>
        </p:nvSpPr>
        <p:spPr>
          <a:xfrm>
            <a:off x="2438400" y="1295400"/>
            <a:ext cx="6477000" cy="3581400"/>
          </a:xfrm>
          <a:prstGeom prst="rect">
            <a:avLst/>
          </a:prstGeom>
        </p:spPr>
        <p:txBody>
          <a:bodyPr/>
          <a:lstStyle/>
          <a:p>
            <a:pPr algn="ctr">
              <a:spcBef>
                <a:spcPct val="20000"/>
              </a:spcBef>
              <a:buFont typeface="Arial" charset="0"/>
              <a:buNone/>
            </a:pPr>
            <a:r>
              <a:rPr lang="en-US" sz="2800" dirty="0">
                <a:solidFill>
                  <a:schemeClr val="bg1"/>
                </a:solidFill>
                <a:latin typeface="Calibri" pitchFamily="34" charset="0"/>
              </a:rPr>
              <a:t>Authority to lead is given by the organization –</a:t>
            </a:r>
          </a:p>
          <a:p>
            <a:pPr algn="ctr">
              <a:spcBef>
                <a:spcPct val="20000"/>
              </a:spcBef>
              <a:buFont typeface="Arial" charset="0"/>
              <a:buNone/>
            </a:pPr>
            <a:r>
              <a:rPr lang="en-US" sz="2800" dirty="0">
                <a:solidFill>
                  <a:schemeClr val="bg1"/>
                </a:solidFill>
                <a:latin typeface="Calibri" pitchFamily="34" charset="0"/>
              </a:rPr>
              <a:t>Ability to lead is a different matter</a:t>
            </a:r>
          </a:p>
          <a:p>
            <a:pPr>
              <a:spcBef>
                <a:spcPct val="20000"/>
              </a:spcBef>
              <a:buFont typeface="Arial" charset="0"/>
              <a:buChar char="•"/>
            </a:pPr>
            <a:r>
              <a:rPr lang="en-US" sz="2800" dirty="0">
                <a:solidFill>
                  <a:schemeClr val="bg1"/>
                </a:solidFill>
                <a:latin typeface="Calibri" pitchFamily="34" charset="0"/>
              </a:rPr>
              <a:t> To be an effective you must earn the trust and respect of others.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58372" name="Content Placeholder 2"/>
          <p:cNvSpPr txBox="1">
            <a:spLocks/>
          </p:cNvSpPr>
          <p:nvPr/>
        </p:nvSpPr>
        <p:spPr bwMode="auto">
          <a:xfrm>
            <a:off x="2438400" y="1295400"/>
            <a:ext cx="6400800" cy="36576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Leaders often face difficult problems to which there are no simple, clear cut, by the book solutions – The Grey Area</a:t>
            </a:r>
          </a:p>
          <a:p>
            <a:pPr marL="342900" indent="-342900">
              <a:spcBef>
                <a:spcPct val="20000"/>
              </a:spcBef>
              <a:buFont typeface="Arial" charset="0"/>
              <a:buChar char="•"/>
            </a:pPr>
            <a:r>
              <a:rPr lang="en-US" sz="2800" dirty="0">
                <a:solidFill>
                  <a:schemeClr val="bg1"/>
                </a:solidFill>
                <a:latin typeface="Calibri" pitchFamily="34" charset="0"/>
              </a:rPr>
              <a:t>Leaders must use their knowledge, skill, experience, education, values, and judgment to make decisions and to take or direct action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59396" name="Content Placeholder 2"/>
          <p:cNvSpPr txBox="1">
            <a:spLocks/>
          </p:cNvSpPr>
          <p:nvPr/>
        </p:nvSpPr>
        <p:spPr bwMode="auto">
          <a:xfrm>
            <a:off x="2438400" y="1447800"/>
            <a:ext cx="6477000" cy="4237038"/>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Leaders are responsible for the decisions they make and the actions they take.</a:t>
            </a:r>
          </a:p>
          <a:p>
            <a:pPr marL="342900" indent="-342900">
              <a:spcBef>
                <a:spcPct val="20000"/>
              </a:spcBef>
              <a:buFont typeface="Arial" charset="0"/>
              <a:buChar char="•"/>
            </a:pPr>
            <a:r>
              <a:rPr lang="en-US" sz="2800" dirty="0">
                <a:solidFill>
                  <a:schemeClr val="bg1"/>
                </a:solidFill>
                <a:latin typeface="Calibri" pitchFamily="34" charset="0"/>
              </a:rPr>
              <a:t>They are also responsible/accountable for their crews decisions and actions.</a:t>
            </a:r>
          </a:p>
          <a:p>
            <a:pPr marL="342900" indent="-342900">
              <a:spcBef>
                <a:spcPct val="20000"/>
              </a:spcBef>
              <a:buFont typeface="Arial" charset="0"/>
              <a:buChar char="•"/>
            </a:pPr>
            <a:r>
              <a:rPr lang="en-US" sz="2800" dirty="0">
                <a:solidFill>
                  <a:schemeClr val="bg1"/>
                </a:solidFill>
                <a:latin typeface="Calibri" pitchFamily="34" charset="0"/>
              </a:rPr>
              <a:t>Credit subordinates for good performance and keep supervisors informed.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3" name="Content Placeholder 2"/>
          <p:cNvSpPr txBox="1">
            <a:spLocks/>
          </p:cNvSpPr>
          <p:nvPr/>
        </p:nvSpPr>
        <p:spPr>
          <a:xfrm>
            <a:off x="2286000" y="1371600"/>
            <a:ext cx="6858000" cy="3886200"/>
          </a:xfrm>
          <a:prstGeom prst="rect">
            <a:avLst/>
          </a:prstGeom>
        </p:spPr>
        <p:txBody>
          <a:bodyPr/>
          <a:lstStyle/>
          <a:p>
            <a:pPr>
              <a:spcBef>
                <a:spcPct val="20000"/>
              </a:spcBef>
              <a:buFont typeface="Arial" charset="0"/>
              <a:buNone/>
            </a:pPr>
            <a:r>
              <a:rPr lang="en-US" sz="2800" dirty="0">
                <a:solidFill>
                  <a:schemeClr val="bg1"/>
                </a:solidFill>
                <a:latin typeface="Calibri" pitchFamily="34" charset="0"/>
              </a:rPr>
              <a:t>Once committed to becoming a leader – Focus no longer on yourself.</a:t>
            </a:r>
          </a:p>
          <a:p>
            <a:pPr>
              <a:spcBef>
                <a:spcPct val="20000"/>
              </a:spcBef>
              <a:buFont typeface="Arial" charset="0"/>
              <a:buNone/>
            </a:pPr>
            <a:endParaRPr lang="en-US" sz="2800" dirty="0">
              <a:solidFill>
                <a:schemeClr val="bg1"/>
              </a:solidFill>
              <a:latin typeface="Calibri" pitchFamily="34" charset="0"/>
            </a:endParaRPr>
          </a:p>
          <a:p>
            <a:pPr marL="457200" indent="-457200">
              <a:spcBef>
                <a:spcPct val="20000"/>
              </a:spcBef>
              <a:buFont typeface="Arial" pitchFamily="34" charset="0"/>
              <a:buChar char="•"/>
            </a:pPr>
            <a:r>
              <a:rPr lang="en-US" sz="2800" dirty="0">
                <a:solidFill>
                  <a:schemeClr val="bg1"/>
                </a:solidFill>
                <a:latin typeface="Calibri" pitchFamily="34" charset="0"/>
              </a:rPr>
              <a:t>Crew and organization</a:t>
            </a:r>
          </a:p>
          <a:p>
            <a:pPr marL="457200" indent="-457200">
              <a:spcBef>
                <a:spcPct val="20000"/>
              </a:spcBef>
              <a:buFont typeface="Arial" pitchFamily="34" charset="0"/>
              <a:buChar char="•"/>
            </a:pPr>
            <a:r>
              <a:rPr lang="en-US" sz="2800" dirty="0">
                <a:solidFill>
                  <a:schemeClr val="bg1"/>
                </a:solidFill>
                <a:latin typeface="Calibri" pitchFamily="34" charset="0"/>
              </a:rPr>
              <a:t>Routinely face situations and make decisions that others will criticize and second guess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61444" name="Content Placeholder 2"/>
          <p:cNvSpPr txBox="1">
            <a:spLocks/>
          </p:cNvSpPr>
          <p:nvPr/>
        </p:nvSpPr>
        <p:spPr bwMode="auto">
          <a:xfrm>
            <a:off x="2438400" y="1447800"/>
            <a:ext cx="6477000" cy="41148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Leaders may be required to provide authoritative, autocratic, tightly controlled direction that requires immediate obedience.</a:t>
            </a:r>
          </a:p>
          <a:p>
            <a:pPr marL="342900" indent="-342900">
              <a:spcBef>
                <a:spcPct val="20000"/>
              </a:spcBef>
              <a:buFont typeface="Arial" charset="0"/>
              <a:buChar char="•"/>
            </a:pPr>
            <a:r>
              <a:rPr lang="en-US" sz="2800" dirty="0">
                <a:solidFill>
                  <a:schemeClr val="bg1"/>
                </a:solidFill>
                <a:latin typeface="Calibri" pitchFamily="34" charset="0"/>
              </a:rPr>
              <a:t>Majority of the time leaders inspire, guide, and support their subordinates.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0" y="1143000"/>
            <a:ext cx="6629400" cy="5562600"/>
          </a:xfrm>
          <a:prstGeom prst="rect">
            <a:avLst/>
          </a:prstGeom>
        </p:spPr>
        <p:txBody>
          <a:bodyPr>
            <a:normAutofit/>
          </a:bodyPr>
          <a:lstStyle/>
          <a:p>
            <a:pPr marL="342900" indent="-342900">
              <a:lnSpc>
                <a:spcPct val="80000"/>
              </a:lnSpc>
              <a:spcBef>
                <a:spcPct val="20000"/>
              </a:spcBef>
              <a:buFont typeface="Arial" charset="0"/>
              <a:buChar char="•"/>
            </a:pPr>
            <a:r>
              <a:rPr lang="en-US" sz="2400" dirty="0">
                <a:solidFill>
                  <a:schemeClr val="bg1"/>
                </a:solidFill>
                <a:latin typeface="Calibri" pitchFamily="34" charset="0"/>
              </a:rPr>
              <a:t>Know values, review them frequently, contemplate areas for improvement</a:t>
            </a:r>
          </a:p>
          <a:p>
            <a:pPr marL="342900" indent="-342900">
              <a:lnSpc>
                <a:spcPct val="80000"/>
              </a:lnSpc>
              <a:spcBef>
                <a:spcPct val="20000"/>
              </a:spcBef>
              <a:buFont typeface="Arial" charset="0"/>
              <a:buNone/>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Admit when you are wrong</a:t>
            </a:r>
          </a:p>
          <a:p>
            <a:pPr marL="342900" indent="-342900">
              <a:lnSpc>
                <a:spcPct val="80000"/>
              </a:lnSpc>
              <a:spcBef>
                <a:spcPct val="20000"/>
              </a:spcBef>
              <a:buFont typeface="Arial" charset="0"/>
              <a:buNone/>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Accept responsibility for your actions</a:t>
            </a:r>
          </a:p>
          <a:p>
            <a:pPr marL="342900" indent="-342900">
              <a:lnSpc>
                <a:spcPct val="80000"/>
              </a:lnSpc>
              <a:spcBef>
                <a:spcPct val="20000"/>
              </a:spcBef>
              <a:buFont typeface="Arial" charset="0"/>
              <a:buNone/>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Take time to reflect on your actions</a:t>
            </a:r>
          </a:p>
          <a:p>
            <a:pPr marL="342900" indent="-342900">
              <a:lnSpc>
                <a:spcPct val="80000"/>
              </a:lnSpc>
              <a:spcBef>
                <a:spcPct val="20000"/>
              </a:spcBef>
              <a:buFont typeface="Arial" charset="0"/>
              <a:buNone/>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Find role models / mentors – learn from their mistakes and successes</a:t>
            </a:r>
          </a:p>
          <a:p>
            <a:pPr marL="342900" indent="-342900">
              <a:lnSpc>
                <a:spcPct val="80000"/>
              </a:lnSpc>
              <a:spcBef>
                <a:spcPct val="20000"/>
              </a:spcBef>
              <a:buFont typeface="Arial" charset="0"/>
              <a:buNone/>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Know yourself and seek improvement</a:t>
            </a:r>
          </a:p>
          <a:p>
            <a:pPr marL="342900" indent="-342900">
              <a:lnSpc>
                <a:spcPct val="80000"/>
              </a:lnSpc>
              <a:spcBef>
                <a:spcPct val="20000"/>
              </a:spcBef>
              <a:buFont typeface="Arial" charset="0"/>
              <a:buNone/>
            </a:pPr>
            <a:endParaRPr lang="en-US" sz="2400" dirty="0">
              <a:solidFill>
                <a:schemeClr val="bg1"/>
              </a:solidFill>
              <a:latin typeface="Calibri" pitchFamily="34" charset="0"/>
            </a:endParaRPr>
          </a:p>
          <a:p>
            <a:pPr marL="342900" indent="-342900">
              <a:lnSpc>
                <a:spcPct val="80000"/>
              </a:lnSpc>
              <a:spcBef>
                <a:spcPct val="20000"/>
              </a:spcBef>
              <a:buFont typeface="Arial" charset="0"/>
              <a:buChar char="•"/>
            </a:pPr>
            <a:r>
              <a:rPr lang="en-US" sz="2400" dirty="0">
                <a:solidFill>
                  <a:schemeClr val="bg1"/>
                </a:solidFill>
                <a:latin typeface="Calibri" pitchFamily="34" charset="0"/>
              </a:rPr>
              <a:t>Set the example</a:t>
            </a:r>
          </a:p>
        </p:txBody>
      </p:sp>
      <p:sp>
        <p:nvSpPr>
          <p:cNvPr id="3" name="Text Box 4"/>
          <p:cNvSpPr txBox="1">
            <a:spLocks noChangeArrowheads="1"/>
          </p:cNvSpPr>
          <p:nvPr/>
        </p:nvSpPr>
        <p:spPr bwMode="auto">
          <a:xfrm>
            <a:off x="3124200" y="176530"/>
            <a:ext cx="4191000" cy="6413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Building Character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Leadership</a:t>
            </a:r>
          </a:p>
        </p:txBody>
      </p:sp>
      <p:sp>
        <p:nvSpPr>
          <p:cNvPr id="62468" name="Content Placeholder 2"/>
          <p:cNvSpPr txBox="1">
            <a:spLocks/>
          </p:cNvSpPr>
          <p:nvPr/>
        </p:nvSpPr>
        <p:spPr bwMode="auto">
          <a:xfrm>
            <a:off x="2362200" y="1565275"/>
            <a:ext cx="6629400" cy="3997325"/>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Leadership is critical in helping members achieve high performance</a:t>
            </a:r>
          </a:p>
          <a:p>
            <a:pPr marL="342900" indent="-342900">
              <a:spcBef>
                <a:spcPct val="20000"/>
              </a:spcBef>
              <a:buFont typeface="Arial" charset="0"/>
              <a:buChar char="•"/>
            </a:pPr>
            <a:r>
              <a:rPr lang="en-US" sz="2800" dirty="0">
                <a:solidFill>
                  <a:schemeClr val="bg1"/>
                </a:solidFill>
                <a:latin typeface="Calibri" pitchFamily="34" charset="0"/>
              </a:rPr>
              <a:t>All leaders must share their expectations with the employees they are responsible for and stress personal accountability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Motivation</a:t>
            </a:r>
          </a:p>
        </p:txBody>
      </p:sp>
      <p:sp>
        <p:nvSpPr>
          <p:cNvPr id="3" name="Content Placeholder 2"/>
          <p:cNvSpPr txBox="1">
            <a:spLocks/>
          </p:cNvSpPr>
          <p:nvPr/>
        </p:nvSpPr>
        <p:spPr>
          <a:xfrm>
            <a:off x="2286000" y="1581150"/>
            <a:ext cx="6515100" cy="4210050"/>
          </a:xfrm>
          <a:prstGeom prst="rect">
            <a:avLst/>
          </a:prstGeom>
        </p:spPr>
        <p:txBody>
          <a:bodyPr>
            <a:normAutofit/>
          </a:bodyPr>
          <a:lstStyle/>
          <a:p>
            <a:pPr marL="342900" indent="-342900">
              <a:lnSpc>
                <a:spcPct val="80000"/>
              </a:lnSpc>
              <a:spcBef>
                <a:spcPct val="20000"/>
              </a:spcBef>
              <a:buFont typeface="Arial" charset="0"/>
              <a:buChar char="•"/>
            </a:pPr>
            <a:r>
              <a:rPr lang="en-US" sz="2800" dirty="0">
                <a:solidFill>
                  <a:schemeClr val="bg1"/>
                </a:solidFill>
                <a:latin typeface="Calibri" pitchFamily="34" charset="0"/>
              </a:rPr>
              <a:t>Greater influence on work environment</a:t>
            </a:r>
          </a:p>
          <a:p>
            <a:pPr marL="342900" indent="-342900">
              <a:lnSpc>
                <a:spcPct val="80000"/>
              </a:lnSpc>
              <a:spcBef>
                <a:spcPct val="20000"/>
              </a:spcBef>
              <a:buFont typeface="Arial" charset="0"/>
              <a:buChar char="•"/>
            </a:pPr>
            <a:endParaRPr lang="en-US" sz="2800" dirty="0">
              <a:solidFill>
                <a:schemeClr val="bg1"/>
              </a:solidFill>
              <a:latin typeface="Calibri" pitchFamily="34" charset="0"/>
            </a:endParaRPr>
          </a:p>
          <a:p>
            <a:pPr marL="342900" indent="-342900">
              <a:lnSpc>
                <a:spcPct val="80000"/>
              </a:lnSpc>
              <a:spcBef>
                <a:spcPct val="20000"/>
              </a:spcBef>
              <a:buFont typeface="Arial" charset="0"/>
              <a:buChar char="•"/>
            </a:pPr>
            <a:r>
              <a:rPr lang="en-US" sz="2800" dirty="0">
                <a:solidFill>
                  <a:schemeClr val="bg1"/>
                </a:solidFill>
                <a:latin typeface="Calibri" pitchFamily="34" charset="0"/>
              </a:rPr>
              <a:t>Interest in challenges of leadership</a:t>
            </a:r>
          </a:p>
          <a:p>
            <a:pPr marL="342900" indent="-342900">
              <a:lnSpc>
                <a:spcPct val="80000"/>
              </a:lnSpc>
              <a:spcBef>
                <a:spcPct val="20000"/>
              </a:spcBef>
              <a:buFont typeface="Arial" charset="0"/>
              <a:buChar char="•"/>
            </a:pPr>
            <a:endParaRPr lang="en-US" sz="2800" dirty="0">
              <a:solidFill>
                <a:schemeClr val="bg1"/>
              </a:solidFill>
              <a:latin typeface="Calibri" pitchFamily="34" charset="0"/>
            </a:endParaRPr>
          </a:p>
          <a:p>
            <a:pPr marL="342900" indent="-342900">
              <a:lnSpc>
                <a:spcPct val="80000"/>
              </a:lnSpc>
              <a:spcBef>
                <a:spcPct val="20000"/>
              </a:spcBef>
              <a:buFont typeface="Arial" charset="0"/>
              <a:buChar char="•"/>
            </a:pPr>
            <a:r>
              <a:rPr lang="en-US" sz="2800" dirty="0">
                <a:solidFill>
                  <a:schemeClr val="bg1"/>
                </a:solidFill>
                <a:latin typeface="Calibri" pitchFamily="34" charset="0"/>
              </a:rPr>
              <a:t>Status within organization</a:t>
            </a:r>
          </a:p>
          <a:p>
            <a:pPr marL="342900" indent="-342900">
              <a:lnSpc>
                <a:spcPct val="80000"/>
              </a:lnSpc>
              <a:spcBef>
                <a:spcPct val="20000"/>
              </a:spcBef>
              <a:buFont typeface="Arial" charset="0"/>
              <a:buChar char="•"/>
            </a:pPr>
            <a:endParaRPr lang="en-US" sz="2800" dirty="0">
              <a:solidFill>
                <a:schemeClr val="bg1"/>
              </a:solidFill>
              <a:latin typeface="Calibri" pitchFamily="34" charset="0"/>
            </a:endParaRPr>
          </a:p>
          <a:p>
            <a:pPr marL="342900" indent="-342900">
              <a:lnSpc>
                <a:spcPct val="80000"/>
              </a:lnSpc>
              <a:spcBef>
                <a:spcPct val="20000"/>
              </a:spcBef>
              <a:buFont typeface="Arial" charset="0"/>
              <a:buChar char="•"/>
            </a:pPr>
            <a:r>
              <a:rPr lang="en-US" sz="2800" dirty="0">
                <a:solidFill>
                  <a:schemeClr val="bg1"/>
                </a:solidFill>
                <a:latin typeface="Calibri" pitchFamily="34" charset="0"/>
              </a:rPr>
              <a:t>Personal commitment to public service</a:t>
            </a:r>
          </a:p>
          <a:p>
            <a:pPr marL="342900" indent="-342900">
              <a:lnSpc>
                <a:spcPct val="80000"/>
              </a:lnSpc>
              <a:spcBef>
                <a:spcPct val="20000"/>
              </a:spcBef>
              <a:buFont typeface="Arial" charset="0"/>
              <a:buChar char="•"/>
            </a:pPr>
            <a:endParaRPr lang="en-US" sz="2800" dirty="0">
              <a:solidFill>
                <a:schemeClr val="bg1"/>
              </a:solidFill>
              <a:latin typeface="Calibri" pitchFamily="34" charset="0"/>
            </a:endParaRPr>
          </a:p>
          <a:p>
            <a:pPr marL="342900" indent="-342900">
              <a:lnSpc>
                <a:spcPct val="80000"/>
              </a:lnSpc>
              <a:spcBef>
                <a:spcPct val="20000"/>
              </a:spcBef>
              <a:buFont typeface="Arial" charset="0"/>
              <a:buChar char="•"/>
            </a:pPr>
            <a:r>
              <a:rPr lang="en-US" sz="2800" dirty="0">
                <a:solidFill>
                  <a:schemeClr val="bg1"/>
                </a:solidFill>
                <a:latin typeface="Calibri" pitchFamily="34" charset="0"/>
              </a:rPr>
              <a:t>Higher level of compensation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Motivation</a:t>
            </a:r>
          </a:p>
        </p:txBody>
      </p:sp>
      <p:sp>
        <p:nvSpPr>
          <p:cNvPr id="3" name="Rectangle 2"/>
          <p:cNvSpPr/>
          <p:nvPr/>
        </p:nvSpPr>
        <p:spPr>
          <a:xfrm>
            <a:off x="2324100" y="1371600"/>
            <a:ext cx="6515100" cy="2733056"/>
          </a:xfrm>
          <a:prstGeom prst="rect">
            <a:avLst/>
          </a:prstGeom>
        </p:spPr>
        <p:txBody>
          <a:bodyPr wrap="square">
            <a:spAutoFit/>
          </a:bodyPr>
          <a:lstStyle/>
          <a:p>
            <a:pPr marL="342900" indent="-342900">
              <a:lnSpc>
                <a:spcPct val="80000"/>
              </a:lnSpc>
              <a:spcBef>
                <a:spcPct val="20000"/>
              </a:spcBef>
              <a:buFont typeface="Arial" charset="0"/>
              <a:buChar char="•"/>
            </a:pPr>
            <a:r>
              <a:rPr lang="en-US" sz="2600" dirty="0">
                <a:solidFill>
                  <a:schemeClr val="bg1"/>
                </a:solidFill>
                <a:latin typeface="Calibri" pitchFamily="34" charset="0"/>
              </a:rPr>
              <a:t>You can’t motivate anyone to do anything</a:t>
            </a:r>
          </a:p>
          <a:p>
            <a:pPr marL="342900" indent="-342900">
              <a:lnSpc>
                <a:spcPct val="80000"/>
              </a:lnSpc>
              <a:spcBef>
                <a:spcPct val="20000"/>
              </a:spcBef>
              <a:buFont typeface="Arial" charset="0"/>
              <a:buNone/>
            </a:pPr>
            <a:r>
              <a:rPr lang="en-US" sz="2600" dirty="0">
                <a:solidFill>
                  <a:schemeClr val="bg1"/>
                </a:solidFill>
                <a:latin typeface="Calibri" pitchFamily="34" charset="0"/>
              </a:rPr>
              <a:t>     They </a:t>
            </a:r>
            <a:r>
              <a:rPr lang="en-US" sz="2600" dirty="0" err="1">
                <a:solidFill>
                  <a:schemeClr val="bg1"/>
                </a:solidFill>
                <a:latin typeface="Calibri" pitchFamily="34" charset="0"/>
              </a:rPr>
              <a:t>gotta</a:t>
            </a:r>
            <a:r>
              <a:rPr lang="en-US" sz="2600" dirty="0">
                <a:solidFill>
                  <a:schemeClr val="bg1"/>
                </a:solidFill>
                <a:latin typeface="Calibri" pitchFamily="34" charset="0"/>
              </a:rPr>
              <a:t> want to</a:t>
            </a:r>
          </a:p>
          <a:p>
            <a:pPr marL="342900" indent="-342900">
              <a:lnSpc>
                <a:spcPct val="80000"/>
              </a:lnSpc>
              <a:spcBef>
                <a:spcPct val="20000"/>
              </a:spcBef>
              <a:buFont typeface="Arial" charset="0"/>
              <a:buNone/>
            </a:pPr>
            <a:endParaRPr lang="en-US" sz="2600" dirty="0">
              <a:solidFill>
                <a:schemeClr val="bg1"/>
              </a:solidFill>
              <a:latin typeface="Calibri" pitchFamily="34" charset="0"/>
            </a:endParaRPr>
          </a:p>
          <a:p>
            <a:pPr marL="342900" indent="-342900">
              <a:lnSpc>
                <a:spcPct val="80000"/>
              </a:lnSpc>
              <a:spcBef>
                <a:spcPct val="20000"/>
              </a:spcBef>
              <a:buFont typeface="Arial" charset="0"/>
              <a:buChar char="•"/>
            </a:pPr>
            <a:r>
              <a:rPr lang="en-US" sz="2600" dirty="0">
                <a:solidFill>
                  <a:schemeClr val="bg1"/>
                </a:solidFill>
                <a:latin typeface="Calibri" pitchFamily="34" charset="0"/>
              </a:rPr>
              <a:t>People do things for their reasons not yours</a:t>
            </a:r>
          </a:p>
          <a:p>
            <a:pPr marL="342900" indent="-342900">
              <a:lnSpc>
                <a:spcPct val="80000"/>
              </a:lnSpc>
              <a:spcBef>
                <a:spcPct val="20000"/>
              </a:spcBef>
              <a:buFont typeface="Arial" charset="0"/>
              <a:buChar char="•"/>
            </a:pPr>
            <a:endParaRPr lang="en-US" sz="2600" dirty="0">
              <a:solidFill>
                <a:schemeClr val="bg1"/>
              </a:solidFill>
              <a:latin typeface="Calibri" pitchFamily="34" charset="0"/>
            </a:endParaRPr>
          </a:p>
          <a:p>
            <a:pPr marL="342900" indent="-342900">
              <a:lnSpc>
                <a:spcPct val="80000"/>
              </a:lnSpc>
              <a:spcBef>
                <a:spcPct val="20000"/>
              </a:spcBef>
              <a:buFont typeface="Arial" charset="0"/>
              <a:buChar char="•"/>
            </a:pPr>
            <a:r>
              <a:rPr lang="en-US" sz="2600" dirty="0">
                <a:solidFill>
                  <a:schemeClr val="bg1"/>
                </a:solidFill>
                <a:latin typeface="Calibri" pitchFamily="34" charset="0"/>
              </a:rPr>
              <a:t>People are sometimes motivated to do things that are not in their best interest</a:t>
            </a:r>
          </a:p>
        </p:txBody>
      </p:sp>
    </p:spTree>
    <p:extLst>
      <p:ext uri="{BB962C8B-B14F-4D97-AF65-F5344CB8AC3E}">
        <p14:creationId xmlns:p14="http://schemas.microsoft.com/office/powerpoint/2010/main" val="2669421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Path</a:t>
            </a:r>
          </a:p>
        </p:txBody>
      </p:sp>
      <p:sp>
        <p:nvSpPr>
          <p:cNvPr id="64516" name="Content Placeholder 2"/>
          <p:cNvSpPr txBox="1">
            <a:spLocks/>
          </p:cNvSpPr>
          <p:nvPr/>
        </p:nvSpPr>
        <p:spPr bwMode="auto">
          <a:xfrm>
            <a:off x="2438400" y="1373188"/>
            <a:ext cx="5486400" cy="2817812"/>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Education</a:t>
            </a:r>
          </a:p>
          <a:p>
            <a:pPr marL="342900" indent="-342900">
              <a:spcBef>
                <a:spcPct val="20000"/>
              </a:spcBef>
              <a:buFont typeface="Arial" charset="0"/>
              <a:buChar char="•"/>
            </a:pPr>
            <a:r>
              <a:rPr lang="en-US" sz="2800" dirty="0">
                <a:solidFill>
                  <a:schemeClr val="bg1"/>
                </a:solidFill>
                <a:latin typeface="Calibri" pitchFamily="34" charset="0"/>
              </a:rPr>
              <a:t>Training</a:t>
            </a:r>
          </a:p>
          <a:p>
            <a:pPr marL="342900" indent="-342900">
              <a:spcBef>
                <a:spcPct val="20000"/>
              </a:spcBef>
              <a:buFont typeface="Arial" charset="0"/>
              <a:buChar char="•"/>
            </a:pPr>
            <a:r>
              <a:rPr lang="en-US" sz="2800" dirty="0">
                <a:solidFill>
                  <a:schemeClr val="bg1"/>
                </a:solidFill>
                <a:latin typeface="Calibri" pitchFamily="34" charset="0"/>
              </a:rPr>
              <a:t>Experience</a:t>
            </a:r>
          </a:p>
          <a:p>
            <a:pPr marL="342900" indent="-342900">
              <a:spcBef>
                <a:spcPct val="20000"/>
              </a:spcBef>
              <a:buFont typeface="Arial" charset="0"/>
              <a:buChar char="•"/>
            </a:pPr>
            <a:r>
              <a:rPr lang="en-US" sz="2800" dirty="0">
                <a:solidFill>
                  <a:schemeClr val="bg1"/>
                </a:solidFill>
                <a:latin typeface="Calibri" pitchFamily="34" charset="0"/>
              </a:rPr>
              <a:t>Self-Development</a:t>
            </a:r>
          </a:p>
        </p:txBody>
      </p:sp>
      <p:pic>
        <p:nvPicPr>
          <p:cNvPr id="64517" name="Picture 3"/>
          <p:cNvPicPr>
            <a:picLocks noChangeAspect="1"/>
          </p:cNvPicPr>
          <p:nvPr/>
        </p:nvPicPr>
        <p:blipFill>
          <a:blip r:embed="rId2"/>
          <a:srcRect/>
          <a:stretch>
            <a:fillRect/>
          </a:stretch>
        </p:blipFill>
        <p:spPr bwMode="auto">
          <a:xfrm>
            <a:off x="5638800" y="4114800"/>
            <a:ext cx="3165475" cy="237807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flatTx/>
          </a:bodyPr>
          <a:lstStyle/>
          <a:p>
            <a:pPr algn="ctr" fontAlgn="auto">
              <a:spcBef>
                <a:spcPts val="0"/>
              </a:spcBef>
              <a:spcAft>
                <a:spcPts val="0"/>
              </a:spcAft>
              <a:defRPr/>
            </a:pPr>
            <a:r>
              <a:rPr lang="en-US" sz="3600" dirty="0">
                <a:solidFill>
                  <a:schemeClr val="bg1"/>
                </a:solidFill>
                <a:latin typeface="+mn-lt"/>
              </a:rPr>
              <a:t> </a:t>
            </a:r>
            <a:endParaRPr lang="en-US" sz="3200" dirty="0">
              <a:solidFill>
                <a:schemeClr val="bg1"/>
              </a:solidFill>
              <a:latin typeface="+mn-lt"/>
            </a:endParaRPr>
          </a:p>
        </p:txBody>
      </p:sp>
      <p:sp>
        <p:nvSpPr>
          <p:cNvPr id="65540" name="Content Placeholder 2"/>
          <p:cNvSpPr txBox="1">
            <a:spLocks/>
          </p:cNvSpPr>
          <p:nvPr/>
        </p:nvSpPr>
        <p:spPr bwMode="auto">
          <a:xfrm>
            <a:off x="2590800" y="1447800"/>
            <a:ext cx="6248400" cy="41148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Professional development is the planned, progressive, life-long, process of education, training, self-development, and experience.</a:t>
            </a:r>
          </a:p>
          <a:p>
            <a:pPr marL="342900" indent="-342900">
              <a:spcBef>
                <a:spcPct val="20000"/>
              </a:spcBef>
              <a:buFont typeface="Arial" charset="0"/>
              <a:buChar char="•"/>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Not related to being captain</a:t>
            </a:r>
          </a:p>
          <a:p>
            <a:pPr marL="342900" indent="-342900">
              <a:spcBef>
                <a:spcPct val="20000"/>
              </a:spcBef>
              <a:buFont typeface="Arial" charset="0"/>
              <a:buChar char="•"/>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It’s any position that you are in.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Mentorship</a:t>
            </a:r>
          </a:p>
        </p:txBody>
      </p:sp>
      <p:sp>
        <p:nvSpPr>
          <p:cNvPr id="3" name="Content Placeholder 2"/>
          <p:cNvSpPr txBox="1">
            <a:spLocks/>
          </p:cNvSpPr>
          <p:nvPr/>
        </p:nvSpPr>
        <p:spPr>
          <a:xfrm>
            <a:off x="2438400" y="1584325"/>
            <a:ext cx="6629400" cy="3962400"/>
          </a:xfrm>
          <a:prstGeom prst="rect">
            <a:avLst/>
          </a:prstGeom>
        </p:spPr>
        <p:txBody>
          <a:bodyPr>
            <a:normAutofit/>
          </a:bodyPr>
          <a:lstStyle/>
          <a:p>
            <a:pPr marL="342900" indent="-342900">
              <a:lnSpc>
                <a:spcPct val="80000"/>
              </a:lnSpc>
              <a:spcBef>
                <a:spcPct val="20000"/>
              </a:spcBef>
              <a:buFont typeface="Arial" charset="0"/>
              <a:buChar char="•"/>
            </a:pPr>
            <a:r>
              <a:rPr lang="en-US" sz="2800" dirty="0">
                <a:solidFill>
                  <a:schemeClr val="bg1"/>
                </a:solidFill>
                <a:latin typeface="Calibri" pitchFamily="34" charset="0"/>
              </a:rPr>
              <a:t>Guides and coaches you</a:t>
            </a:r>
          </a:p>
          <a:p>
            <a:pPr marL="342900" indent="-342900">
              <a:lnSpc>
                <a:spcPct val="80000"/>
              </a:lnSpc>
              <a:spcBef>
                <a:spcPct val="20000"/>
              </a:spcBef>
              <a:buFont typeface="Arial" charset="0"/>
              <a:buChar char="•"/>
            </a:pPr>
            <a:r>
              <a:rPr lang="en-US" sz="2800" dirty="0">
                <a:solidFill>
                  <a:schemeClr val="bg1"/>
                </a:solidFill>
                <a:latin typeface="Calibri" pitchFamily="34" charset="0"/>
              </a:rPr>
              <a:t>Does not tell you what to do</a:t>
            </a:r>
          </a:p>
          <a:p>
            <a:pPr marL="342900" indent="-342900">
              <a:lnSpc>
                <a:spcPct val="80000"/>
              </a:lnSpc>
              <a:spcBef>
                <a:spcPct val="20000"/>
              </a:spcBef>
              <a:buFont typeface="Arial" charset="0"/>
              <a:buChar char="•"/>
            </a:pPr>
            <a:r>
              <a:rPr lang="en-US" sz="2800" dirty="0">
                <a:solidFill>
                  <a:schemeClr val="bg1"/>
                </a:solidFill>
                <a:latin typeface="Calibri" pitchFamily="34" charset="0"/>
              </a:rPr>
              <a:t>Encourages</a:t>
            </a:r>
          </a:p>
          <a:p>
            <a:pPr marL="342900" indent="-342900">
              <a:lnSpc>
                <a:spcPct val="80000"/>
              </a:lnSpc>
              <a:spcBef>
                <a:spcPct val="20000"/>
              </a:spcBef>
              <a:buFont typeface="Arial" charset="0"/>
              <a:buChar char="•"/>
            </a:pPr>
            <a:r>
              <a:rPr lang="en-US" sz="2800" dirty="0">
                <a:solidFill>
                  <a:schemeClr val="bg1"/>
                </a:solidFill>
                <a:latin typeface="Calibri" pitchFamily="34" charset="0"/>
              </a:rPr>
              <a:t>Gives options</a:t>
            </a:r>
          </a:p>
          <a:p>
            <a:pPr marL="342900" indent="-342900">
              <a:lnSpc>
                <a:spcPct val="80000"/>
              </a:lnSpc>
              <a:spcBef>
                <a:spcPct val="20000"/>
              </a:spcBef>
              <a:buFont typeface="Arial" charset="0"/>
              <a:buChar char="•"/>
            </a:pPr>
            <a:r>
              <a:rPr lang="en-US" sz="2800" dirty="0">
                <a:solidFill>
                  <a:schemeClr val="bg1"/>
                </a:solidFill>
                <a:latin typeface="Calibri" pitchFamily="34" charset="0"/>
              </a:rPr>
              <a:t>Challenges you to see the big picture</a:t>
            </a:r>
          </a:p>
          <a:p>
            <a:pPr marL="342900" indent="-342900">
              <a:lnSpc>
                <a:spcPct val="80000"/>
              </a:lnSpc>
              <a:spcBef>
                <a:spcPct val="20000"/>
              </a:spcBef>
              <a:buFont typeface="Arial" charset="0"/>
              <a:buChar char="•"/>
            </a:pPr>
            <a:r>
              <a:rPr lang="en-US" sz="2800" dirty="0">
                <a:solidFill>
                  <a:schemeClr val="bg1"/>
                </a:solidFill>
                <a:latin typeface="Calibri" pitchFamily="34" charset="0"/>
              </a:rPr>
              <a:t>Identifies areas for improvement – helps refine skills</a:t>
            </a:r>
          </a:p>
          <a:p>
            <a:pPr marL="342900" indent="-342900">
              <a:lnSpc>
                <a:spcPct val="80000"/>
              </a:lnSpc>
              <a:spcBef>
                <a:spcPct val="20000"/>
              </a:spcBef>
              <a:buFont typeface="Arial" charset="0"/>
              <a:buChar char="•"/>
            </a:pPr>
            <a:r>
              <a:rPr lang="en-US" sz="2800" dirty="0">
                <a:solidFill>
                  <a:schemeClr val="bg1"/>
                </a:solidFill>
                <a:latin typeface="Calibri" pitchFamily="34" charset="0"/>
              </a:rPr>
              <a:t>Success is not forever and failure is not fatal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flatTx/>
          </a:bodyPr>
          <a:lstStyle/>
          <a:p>
            <a:pPr algn="ctr" fontAlgn="auto">
              <a:spcBef>
                <a:spcPts val="0"/>
              </a:spcBef>
              <a:spcAft>
                <a:spcPts val="0"/>
              </a:spcAft>
              <a:defRPr/>
            </a:pPr>
            <a:r>
              <a:rPr lang="en-US" sz="3600" dirty="0">
                <a:solidFill>
                  <a:schemeClr val="bg1"/>
                </a:solidFill>
                <a:latin typeface="+mn-lt"/>
              </a:rPr>
              <a:t> </a:t>
            </a:r>
            <a:endParaRPr lang="en-US" sz="3200" dirty="0">
              <a:solidFill>
                <a:schemeClr val="bg1"/>
              </a:solidFill>
              <a:latin typeface="+mn-lt"/>
            </a:endParaRPr>
          </a:p>
        </p:txBody>
      </p:sp>
      <p:sp>
        <p:nvSpPr>
          <p:cNvPr id="3" name="Content Placeholder 2"/>
          <p:cNvSpPr txBox="1">
            <a:spLocks/>
          </p:cNvSpPr>
          <p:nvPr/>
        </p:nvSpPr>
        <p:spPr>
          <a:xfrm>
            <a:off x="2362200" y="1295400"/>
            <a:ext cx="6172200" cy="4267200"/>
          </a:xfrm>
          <a:prstGeom prst="rect">
            <a:avLst/>
          </a:prstGeom>
        </p:spPr>
        <p:txBody>
          <a:bodyPr>
            <a:normAutofit/>
          </a:bodyPr>
          <a:lstStyle/>
          <a:p>
            <a:pPr>
              <a:lnSpc>
                <a:spcPct val="80000"/>
              </a:lnSpc>
              <a:spcBef>
                <a:spcPct val="20000"/>
              </a:spcBef>
              <a:buFont typeface="Arial" charset="0"/>
              <a:buNone/>
            </a:pPr>
            <a:r>
              <a:rPr lang="en-US" sz="2800" dirty="0">
                <a:solidFill>
                  <a:schemeClr val="bg1"/>
                </a:solidFill>
                <a:latin typeface="Calibri" pitchFamily="34" charset="0"/>
              </a:rPr>
              <a:t>We want our officers to have knowledge and skills necessary to be successful in:</a:t>
            </a:r>
          </a:p>
          <a:p>
            <a:pPr>
              <a:lnSpc>
                <a:spcPct val="80000"/>
              </a:lnSpc>
              <a:spcBef>
                <a:spcPct val="20000"/>
              </a:spcBef>
              <a:buFont typeface="Arial" charset="0"/>
              <a:buNone/>
            </a:pPr>
            <a:endParaRPr lang="en-US" sz="2800" dirty="0">
              <a:solidFill>
                <a:schemeClr val="bg1"/>
              </a:solidFill>
              <a:latin typeface="Calibri" pitchFamily="34" charset="0"/>
            </a:endParaRPr>
          </a:p>
          <a:p>
            <a:pPr>
              <a:lnSpc>
                <a:spcPct val="80000"/>
              </a:lnSpc>
              <a:spcBef>
                <a:spcPct val="20000"/>
              </a:spcBef>
              <a:buFont typeface="Arial" charset="0"/>
              <a:buChar char="•"/>
            </a:pPr>
            <a:r>
              <a:rPr lang="en-US" sz="2800" dirty="0">
                <a:solidFill>
                  <a:schemeClr val="bg1"/>
                </a:solidFill>
                <a:latin typeface="Calibri" pitchFamily="34" charset="0"/>
              </a:rPr>
              <a:t> Supervisory</a:t>
            </a:r>
          </a:p>
          <a:p>
            <a:pPr>
              <a:lnSpc>
                <a:spcPct val="80000"/>
              </a:lnSpc>
              <a:spcBef>
                <a:spcPct val="20000"/>
              </a:spcBef>
              <a:buFont typeface="Arial" charset="0"/>
              <a:buChar char="•"/>
            </a:pPr>
            <a:endParaRPr lang="en-US" sz="2800" dirty="0">
              <a:solidFill>
                <a:schemeClr val="bg1"/>
              </a:solidFill>
              <a:latin typeface="Calibri" pitchFamily="34" charset="0"/>
            </a:endParaRPr>
          </a:p>
          <a:p>
            <a:pPr>
              <a:lnSpc>
                <a:spcPct val="80000"/>
              </a:lnSpc>
              <a:spcBef>
                <a:spcPct val="20000"/>
              </a:spcBef>
              <a:buFont typeface="Arial" charset="0"/>
              <a:buChar char="•"/>
            </a:pPr>
            <a:r>
              <a:rPr lang="en-US" sz="2800" dirty="0">
                <a:solidFill>
                  <a:schemeClr val="bg1"/>
                </a:solidFill>
                <a:latin typeface="Calibri" pitchFamily="34" charset="0"/>
              </a:rPr>
              <a:t> Management</a:t>
            </a:r>
          </a:p>
          <a:p>
            <a:pPr>
              <a:lnSpc>
                <a:spcPct val="80000"/>
              </a:lnSpc>
              <a:spcBef>
                <a:spcPct val="20000"/>
              </a:spcBef>
              <a:buFont typeface="Arial" charset="0"/>
              <a:buChar char="•"/>
            </a:pPr>
            <a:endParaRPr lang="en-US" sz="2800" dirty="0">
              <a:solidFill>
                <a:schemeClr val="bg1"/>
              </a:solidFill>
              <a:latin typeface="Calibri" pitchFamily="34" charset="0"/>
            </a:endParaRPr>
          </a:p>
          <a:p>
            <a:pPr>
              <a:lnSpc>
                <a:spcPct val="80000"/>
              </a:lnSpc>
              <a:spcBef>
                <a:spcPct val="20000"/>
              </a:spcBef>
              <a:buFont typeface="Arial" charset="0"/>
              <a:buChar char="•"/>
            </a:pPr>
            <a:r>
              <a:rPr lang="en-US" sz="2800" dirty="0">
                <a:solidFill>
                  <a:schemeClr val="bg1"/>
                </a:solidFill>
                <a:latin typeface="Calibri" pitchFamily="34" charset="0"/>
              </a:rPr>
              <a:t> Administrative</a:t>
            </a:r>
          </a:p>
          <a:p>
            <a:pPr>
              <a:lnSpc>
                <a:spcPct val="80000"/>
              </a:lnSpc>
              <a:spcBef>
                <a:spcPct val="20000"/>
              </a:spcBef>
              <a:buFont typeface="Arial" charset="0"/>
              <a:buChar char="•"/>
            </a:pPr>
            <a:endParaRPr lang="en-US" sz="2800" dirty="0">
              <a:solidFill>
                <a:schemeClr val="bg1"/>
              </a:solidFill>
              <a:latin typeface="Calibri" pitchFamily="34" charset="0"/>
            </a:endParaRPr>
          </a:p>
          <a:p>
            <a:pPr>
              <a:lnSpc>
                <a:spcPct val="80000"/>
              </a:lnSpc>
              <a:spcBef>
                <a:spcPct val="20000"/>
              </a:spcBef>
              <a:buFont typeface="Arial" charset="0"/>
              <a:buChar char="•"/>
            </a:pPr>
            <a:r>
              <a:rPr lang="en-US" sz="2800" dirty="0">
                <a:solidFill>
                  <a:schemeClr val="bg1"/>
                </a:solidFill>
                <a:latin typeface="Calibri" pitchFamily="34" charset="0"/>
              </a:rPr>
              <a:t> Operational</a:t>
            </a:r>
          </a:p>
          <a:p>
            <a:pPr>
              <a:lnSpc>
                <a:spcPct val="80000"/>
              </a:lnSpc>
              <a:spcBef>
                <a:spcPct val="20000"/>
              </a:spcBef>
              <a:buFont typeface="Arial" charset="0"/>
              <a:buNone/>
            </a:pPr>
            <a:endParaRPr lang="en-US" sz="2800" dirty="0">
              <a:solidFill>
                <a:schemeClr val="bg1"/>
              </a:solidFill>
              <a:latin typeface="Calibri" pitchFamily="34" charset="0"/>
            </a:endParaRPr>
          </a:p>
          <a:p>
            <a:pPr>
              <a:lnSpc>
                <a:spcPct val="80000"/>
              </a:lnSpc>
              <a:spcBef>
                <a:spcPct val="20000"/>
              </a:spcBef>
              <a:buFont typeface="Arial" charset="0"/>
              <a:buChar char="•"/>
            </a:pPr>
            <a:endParaRPr lang="en-US" sz="28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anim calcmode="lin" valueType="num">
                                      <p:cBhvr>
                                        <p:cTn id="1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arn(inVertical)">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circle(in)">
                                      <p:cBhvr>
                                        <p:cTn id="2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flatTx/>
          </a:bodyPr>
          <a:lstStyle/>
          <a:p>
            <a:pPr algn="ctr" fontAlgn="auto">
              <a:spcBef>
                <a:spcPts val="0"/>
              </a:spcBef>
              <a:spcAft>
                <a:spcPts val="0"/>
              </a:spcAft>
              <a:defRPr/>
            </a:pPr>
            <a:r>
              <a:rPr lang="en-US" sz="3600" dirty="0">
                <a:solidFill>
                  <a:schemeClr val="bg1"/>
                </a:solidFill>
                <a:latin typeface="+mn-lt"/>
              </a:rPr>
              <a:t> </a:t>
            </a:r>
            <a:endParaRPr lang="en-US" sz="3200" dirty="0">
              <a:solidFill>
                <a:schemeClr val="bg1"/>
              </a:solidFill>
              <a:latin typeface="+mn-lt"/>
            </a:endParaRPr>
          </a:p>
        </p:txBody>
      </p:sp>
      <p:sp>
        <p:nvSpPr>
          <p:cNvPr id="3" name="Rectangle 2"/>
          <p:cNvSpPr/>
          <p:nvPr/>
        </p:nvSpPr>
        <p:spPr>
          <a:xfrm>
            <a:off x="2857500" y="1371600"/>
            <a:ext cx="5181600" cy="3367076"/>
          </a:xfrm>
          <a:prstGeom prst="rect">
            <a:avLst/>
          </a:prstGeom>
        </p:spPr>
        <p:txBody>
          <a:bodyPr wrap="square">
            <a:spAutoFit/>
          </a:bodyPr>
          <a:lstStyle/>
          <a:p>
            <a:pPr>
              <a:lnSpc>
                <a:spcPct val="80000"/>
              </a:lnSpc>
              <a:spcBef>
                <a:spcPct val="20000"/>
              </a:spcBef>
              <a:buFont typeface="Arial" charset="0"/>
              <a:buNone/>
            </a:pPr>
            <a:r>
              <a:rPr lang="en-US" sz="2800" dirty="0">
                <a:solidFill>
                  <a:schemeClr val="bg1"/>
                </a:solidFill>
                <a:latin typeface="Calibri" pitchFamily="34" charset="0"/>
              </a:rPr>
              <a:t>To be an effective supervisor – must have a balance of all areas:</a:t>
            </a:r>
          </a:p>
          <a:p>
            <a:pPr>
              <a:lnSpc>
                <a:spcPct val="80000"/>
              </a:lnSpc>
              <a:spcBef>
                <a:spcPct val="20000"/>
              </a:spcBef>
              <a:buFont typeface="Arial" charset="0"/>
              <a:buNone/>
            </a:pPr>
            <a:endParaRPr lang="en-US" sz="2800" dirty="0">
              <a:solidFill>
                <a:schemeClr val="bg1"/>
              </a:solidFill>
              <a:latin typeface="Calibri" pitchFamily="34" charset="0"/>
            </a:endParaRPr>
          </a:p>
          <a:p>
            <a:pPr>
              <a:lnSpc>
                <a:spcPct val="80000"/>
              </a:lnSpc>
              <a:spcBef>
                <a:spcPct val="20000"/>
              </a:spcBef>
              <a:buFont typeface="Arial" charset="0"/>
              <a:buChar char="•"/>
            </a:pPr>
            <a:r>
              <a:rPr lang="en-US" sz="2800" dirty="0">
                <a:solidFill>
                  <a:schemeClr val="bg1"/>
                </a:solidFill>
                <a:latin typeface="Calibri" pitchFamily="34" charset="0"/>
              </a:rPr>
              <a:t> Coaching – Counseling</a:t>
            </a:r>
          </a:p>
          <a:p>
            <a:pPr>
              <a:lnSpc>
                <a:spcPct val="80000"/>
              </a:lnSpc>
              <a:spcBef>
                <a:spcPct val="20000"/>
              </a:spcBef>
              <a:buFont typeface="Arial" charset="0"/>
              <a:buChar char="•"/>
            </a:pPr>
            <a:endParaRPr lang="en-US" sz="2800" dirty="0">
              <a:solidFill>
                <a:schemeClr val="bg1"/>
              </a:solidFill>
              <a:latin typeface="Calibri" pitchFamily="34" charset="0"/>
            </a:endParaRPr>
          </a:p>
          <a:p>
            <a:pPr>
              <a:lnSpc>
                <a:spcPct val="80000"/>
              </a:lnSpc>
              <a:spcBef>
                <a:spcPct val="20000"/>
              </a:spcBef>
              <a:buFont typeface="Arial" charset="0"/>
              <a:buChar char="•"/>
            </a:pPr>
            <a:r>
              <a:rPr lang="en-US" sz="2800" dirty="0">
                <a:solidFill>
                  <a:schemeClr val="bg1"/>
                </a:solidFill>
                <a:latin typeface="Calibri" pitchFamily="34" charset="0"/>
              </a:rPr>
              <a:t> Coaching – performance based</a:t>
            </a:r>
          </a:p>
          <a:p>
            <a:pPr>
              <a:lnSpc>
                <a:spcPct val="80000"/>
              </a:lnSpc>
              <a:spcBef>
                <a:spcPct val="20000"/>
              </a:spcBef>
              <a:buFont typeface="Arial" charset="0"/>
              <a:buChar char="•"/>
            </a:pPr>
            <a:endParaRPr lang="en-US" sz="2800" dirty="0">
              <a:solidFill>
                <a:schemeClr val="bg1"/>
              </a:solidFill>
              <a:latin typeface="Calibri" pitchFamily="34" charset="0"/>
            </a:endParaRPr>
          </a:p>
          <a:p>
            <a:pPr>
              <a:lnSpc>
                <a:spcPct val="80000"/>
              </a:lnSpc>
              <a:spcBef>
                <a:spcPct val="20000"/>
              </a:spcBef>
              <a:buFont typeface="Arial" charset="0"/>
              <a:buChar char="•"/>
            </a:pPr>
            <a:r>
              <a:rPr lang="en-US" sz="2800" dirty="0">
                <a:solidFill>
                  <a:schemeClr val="bg1"/>
                </a:solidFill>
                <a:latin typeface="Calibri" pitchFamily="34" charset="0"/>
              </a:rPr>
              <a:t> Counseling – behavior based</a:t>
            </a:r>
          </a:p>
        </p:txBody>
      </p:sp>
    </p:spTree>
    <p:extLst>
      <p:ext uri="{BB962C8B-B14F-4D97-AF65-F5344CB8AC3E}">
        <p14:creationId xmlns:p14="http://schemas.microsoft.com/office/powerpoint/2010/main" val="2161674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p:cNvPicPr>
          <p:nvPr/>
        </p:nvPicPr>
        <p:blipFill>
          <a:blip r:embed="rId2"/>
          <a:srcRect/>
          <a:stretch>
            <a:fillRect/>
          </a:stretch>
        </p:blipFill>
        <p:spPr bwMode="auto">
          <a:xfrm>
            <a:off x="0" y="-152400"/>
            <a:ext cx="9144000" cy="7010400"/>
          </a:xfrm>
          <a:prstGeom prst="rect">
            <a:avLst/>
          </a:prstGeom>
          <a:noFill/>
          <a:ln w="9525">
            <a:noFill/>
            <a:miter lim="800000"/>
            <a:headEnd/>
            <a:tailEnd/>
          </a:ln>
        </p:spPr>
      </p:pic>
      <p:sp>
        <p:nvSpPr>
          <p:cNvPr id="3" name="Text Box 4"/>
          <p:cNvSpPr txBox="1">
            <a:spLocks noChangeArrowheads="1"/>
          </p:cNvSpPr>
          <p:nvPr/>
        </p:nvSpPr>
        <p:spPr bwMode="auto">
          <a:xfrm>
            <a:off x="2247900" y="142141"/>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Evaluations</a:t>
            </a:r>
          </a:p>
        </p:txBody>
      </p:sp>
      <p:sp>
        <p:nvSpPr>
          <p:cNvPr id="68613" name="Content Placeholder 2"/>
          <p:cNvSpPr txBox="1">
            <a:spLocks/>
          </p:cNvSpPr>
          <p:nvPr/>
        </p:nvSpPr>
        <p:spPr bwMode="auto">
          <a:xfrm>
            <a:off x="1227138" y="1219200"/>
            <a:ext cx="6705600" cy="28956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Provide feedback and direction</a:t>
            </a:r>
          </a:p>
          <a:p>
            <a:pPr marL="342900" indent="-342900">
              <a:spcBef>
                <a:spcPct val="20000"/>
              </a:spcBef>
              <a:buFont typeface="Arial" charset="0"/>
              <a:buChar char="•"/>
            </a:pPr>
            <a:r>
              <a:rPr lang="en-US" sz="2800" dirty="0">
                <a:solidFill>
                  <a:schemeClr val="bg1"/>
                </a:solidFill>
                <a:latin typeface="Calibri" pitchFamily="34" charset="0"/>
              </a:rPr>
              <a:t>Honestly evaluate their efforts</a:t>
            </a:r>
          </a:p>
          <a:p>
            <a:pPr marL="342900" indent="-342900">
              <a:spcBef>
                <a:spcPct val="20000"/>
              </a:spcBef>
              <a:buFont typeface="Arial" charset="0"/>
              <a:buChar char="•"/>
            </a:pPr>
            <a:r>
              <a:rPr lang="en-US" sz="2800" dirty="0">
                <a:solidFill>
                  <a:schemeClr val="bg1"/>
                </a:solidFill>
                <a:latin typeface="Calibri" pitchFamily="34" charset="0"/>
              </a:rPr>
              <a:t>Set goals and objectives for next rating period</a:t>
            </a:r>
          </a:p>
        </p:txBody>
      </p:sp>
      <p:pic>
        <p:nvPicPr>
          <p:cNvPr id="68614" name="Picture 4"/>
          <p:cNvPicPr>
            <a:picLocks noChangeAspect="1"/>
          </p:cNvPicPr>
          <p:nvPr/>
        </p:nvPicPr>
        <p:blipFill>
          <a:blip r:embed="rId3"/>
          <a:srcRect/>
          <a:stretch>
            <a:fillRect/>
          </a:stretch>
        </p:blipFill>
        <p:spPr bwMode="auto">
          <a:xfrm>
            <a:off x="3154363" y="2971800"/>
            <a:ext cx="2835275" cy="3536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randombar(horizontal)">
                                      <p:cBhvr>
                                        <p:cTn id="7" dur="500"/>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Effective Evaluation</a:t>
            </a:r>
          </a:p>
        </p:txBody>
      </p:sp>
      <p:sp>
        <p:nvSpPr>
          <p:cNvPr id="69636" name="Content Placeholder 2"/>
          <p:cNvSpPr txBox="1">
            <a:spLocks/>
          </p:cNvSpPr>
          <p:nvPr/>
        </p:nvSpPr>
        <p:spPr bwMode="auto">
          <a:xfrm>
            <a:off x="2286000" y="1371600"/>
            <a:ext cx="6705600" cy="3962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Fair</a:t>
            </a:r>
          </a:p>
          <a:p>
            <a:pPr marL="342900" indent="-342900">
              <a:spcBef>
                <a:spcPct val="20000"/>
              </a:spcBef>
              <a:buFont typeface="Arial" charset="0"/>
              <a:buChar char="•"/>
            </a:pPr>
            <a:r>
              <a:rPr lang="en-US" sz="2800" dirty="0">
                <a:solidFill>
                  <a:schemeClr val="bg1"/>
                </a:solidFill>
                <a:latin typeface="Calibri" pitchFamily="34" charset="0"/>
              </a:rPr>
              <a:t>Encourage continued desired behavior from quality employees</a:t>
            </a:r>
          </a:p>
          <a:p>
            <a:pPr marL="342900" indent="-342900">
              <a:spcBef>
                <a:spcPct val="20000"/>
              </a:spcBef>
              <a:buFont typeface="Arial" charset="0"/>
              <a:buChar char="•"/>
            </a:pPr>
            <a:r>
              <a:rPr lang="en-US" sz="2800" dirty="0">
                <a:solidFill>
                  <a:schemeClr val="bg1"/>
                </a:solidFill>
                <a:latin typeface="Calibri" pitchFamily="34" charset="0"/>
              </a:rPr>
              <a:t>Gives employees who are falling short of expectations guidance on how to improve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Professional Standards</a:t>
            </a:r>
          </a:p>
        </p:txBody>
      </p:sp>
      <p:sp>
        <p:nvSpPr>
          <p:cNvPr id="3" name="Content Placeholder 2"/>
          <p:cNvSpPr txBox="1">
            <a:spLocks/>
          </p:cNvSpPr>
          <p:nvPr/>
        </p:nvSpPr>
        <p:spPr>
          <a:xfrm>
            <a:off x="2514600" y="1600200"/>
            <a:ext cx="6477000" cy="4495800"/>
          </a:xfrm>
          <a:prstGeom prst="rect">
            <a:avLst/>
          </a:prstGeom>
        </p:spPr>
        <p:txBody>
          <a:bodyPr/>
          <a:lstStyle/>
          <a:p>
            <a:pPr marL="342900" indent="-342900">
              <a:spcBef>
                <a:spcPct val="20000"/>
              </a:spcBef>
              <a:buFont typeface="Arial" charset="0"/>
              <a:buChar char="•"/>
            </a:pPr>
            <a:r>
              <a:rPr lang="en-US" sz="2800" dirty="0">
                <a:solidFill>
                  <a:schemeClr val="bg1"/>
                </a:solidFill>
                <a:latin typeface="Calibri" pitchFamily="34" charset="0"/>
              </a:rPr>
              <a:t>Professional standards document Provides a clear and concise guide to all members relating to our mission, our values, and the expectations and conduct necessary to achieve our mission.</a:t>
            </a:r>
          </a:p>
          <a:p>
            <a:pPr marL="342900" indent="-342900">
              <a:spcBef>
                <a:spcPct val="20000"/>
              </a:spcBef>
              <a:buFont typeface="Arial" charset="0"/>
              <a:buNone/>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Commit to them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Evaluations</a:t>
            </a:r>
          </a:p>
        </p:txBody>
      </p:sp>
      <p:sp>
        <p:nvSpPr>
          <p:cNvPr id="70660" name="Content Placeholder 2"/>
          <p:cNvSpPr txBox="1">
            <a:spLocks/>
          </p:cNvSpPr>
          <p:nvPr/>
        </p:nvSpPr>
        <p:spPr bwMode="auto">
          <a:xfrm>
            <a:off x="2438400" y="1447800"/>
            <a:ext cx="6591300" cy="35052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On going process not just due date</a:t>
            </a:r>
          </a:p>
          <a:p>
            <a:pPr marL="342900" indent="-342900">
              <a:spcBef>
                <a:spcPct val="20000"/>
              </a:spcBef>
              <a:buFont typeface="Arial" charset="0"/>
              <a:buChar char="•"/>
            </a:pPr>
            <a:r>
              <a:rPr lang="en-US" sz="2800" dirty="0">
                <a:solidFill>
                  <a:schemeClr val="bg1"/>
                </a:solidFill>
                <a:latin typeface="Calibri" pitchFamily="34" charset="0"/>
              </a:rPr>
              <a:t>Write down good examples/ Not just bad ones – talk about them with the employee</a:t>
            </a:r>
          </a:p>
          <a:p>
            <a:pPr marL="342900" indent="-342900">
              <a:spcBef>
                <a:spcPct val="20000"/>
              </a:spcBef>
              <a:buFont typeface="Arial" charset="0"/>
              <a:buChar char="•"/>
            </a:pPr>
            <a:r>
              <a:rPr lang="en-US" sz="2800" dirty="0">
                <a:solidFill>
                  <a:schemeClr val="bg1"/>
                </a:solidFill>
                <a:latin typeface="Calibri" pitchFamily="34" charset="0"/>
              </a:rPr>
              <a:t>Regular communication is a good thing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p:cNvPicPr>
          <p:nvPr/>
        </p:nvPicPr>
        <p:blipFill>
          <a:blip r:embed="rId2"/>
          <a:srcRect/>
          <a:stretch>
            <a:fillRect/>
          </a:stretch>
        </p:blipFill>
        <p:spPr bwMode="auto">
          <a:xfrm>
            <a:off x="0" y="-76200"/>
            <a:ext cx="9144000" cy="6934200"/>
          </a:xfrm>
          <a:prstGeom prst="rect">
            <a:avLst/>
          </a:prstGeom>
          <a:noFill/>
          <a:ln w="9525">
            <a:noFill/>
            <a:miter lim="800000"/>
            <a:headEnd/>
            <a:tailEnd/>
          </a:ln>
        </p:spPr>
      </p:pic>
      <p:sp>
        <p:nvSpPr>
          <p:cNvPr id="3" name="Text Box 4"/>
          <p:cNvSpPr txBox="1">
            <a:spLocks noChangeArrowheads="1"/>
          </p:cNvSpPr>
          <p:nvPr/>
        </p:nvSpPr>
        <p:spPr bwMode="auto">
          <a:xfrm>
            <a:off x="2247900" y="176529"/>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Evaluations</a:t>
            </a:r>
          </a:p>
        </p:txBody>
      </p:sp>
      <p:sp>
        <p:nvSpPr>
          <p:cNvPr id="71685" name="Content Placeholder 2"/>
          <p:cNvSpPr txBox="1">
            <a:spLocks/>
          </p:cNvSpPr>
          <p:nvPr/>
        </p:nvSpPr>
        <p:spPr bwMode="auto">
          <a:xfrm>
            <a:off x="1333500" y="1219200"/>
            <a:ext cx="6477000" cy="29718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Should be objectively based on performance</a:t>
            </a:r>
          </a:p>
          <a:p>
            <a:pPr marL="342900" indent="-342900">
              <a:spcBef>
                <a:spcPct val="20000"/>
              </a:spcBef>
              <a:buFont typeface="Arial" charset="0"/>
              <a:buChar char="•"/>
            </a:pPr>
            <a:r>
              <a:rPr lang="en-US" sz="2800" dirty="0">
                <a:solidFill>
                  <a:schemeClr val="bg1"/>
                </a:solidFill>
                <a:latin typeface="Calibri" pitchFamily="34" charset="0"/>
              </a:rPr>
              <a:t>Supported with facts</a:t>
            </a:r>
          </a:p>
          <a:p>
            <a:pPr marL="342900" indent="-342900">
              <a:spcBef>
                <a:spcPct val="20000"/>
              </a:spcBef>
              <a:buFont typeface="Arial" charset="0"/>
              <a:buChar char="•"/>
            </a:pPr>
            <a:r>
              <a:rPr lang="en-US" sz="2800" dirty="0">
                <a:solidFill>
                  <a:schemeClr val="bg1"/>
                </a:solidFill>
                <a:latin typeface="Calibri" pitchFamily="34" charset="0"/>
              </a:rPr>
              <a:t>Take time to find out what the employee has been doing</a:t>
            </a:r>
          </a:p>
        </p:txBody>
      </p:sp>
      <p:pic>
        <p:nvPicPr>
          <p:cNvPr id="71686" name="Picture 4"/>
          <p:cNvPicPr>
            <a:picLocks noChangeAspect="1"/>
          </p:cNvPicPr>
          <p:nvPr/>
        </p:nvPicPr>
        <p:blipFill>
          <a:blip r:embed="rId3"/>
          <a:srcRect/>
          <a:stretch>
            <a:fillRect/>
          </a:stretch>
        </p:blipFill>
        <p:spPr bwMode="auto">
          <a:xfrm>
            <a:off x="2925763" y="4191000"/>
            <a:ext cx="3292475" cy="246856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Delivering Evaluation</a:t>
            </a:r>
          </a:p>
        </p:txBody>
      </p:sp>
      <p:sp>
        <p:nvSpPr>
          <p:cNvPr id="72708" name="Content Placeholder 2"/>
          <p:cNvSpPr txBox="1">
            <a:spLocks/>
          </p:cNvSpPr>
          <p:nvPr/>
        </p:nvSpPr>
        <p:spPr bwMode="auto">
          <a:xfrm>
            <a:off x="2514600" y="990600"/>
            <a:ext cx="6096000" cy="40386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Should not be a surprise</a:t>
            </a:r>
          </a:p>
          <a:p>
            <a:pPr marL="342900" indent="-342900">
              <a:spcBef>
                <a:spcPct val="20000"/>
              </a:spcBef>
              <a:buFont typeface="Arial" charset="0"/>
              <a:buChar char="•"/>
            </a:pPr>
            <a:r>
              <a:rPr lang="en-US" sz="2800" dirty="0">
                <a:solidFill>
                  <a:schemeClr val="bg1"/>
                </a:solidFill>
                <a:latin typeface="Calibri" pitchFamily="34" charset="0"/>
              </a:rPr>
              <a:t>Not personal</a:t>
            </a:r>
          </a:p>
        </p:txBody>
      </p:sp>
      <p:pic>
        <p:nvPicPr>
          <p:cNvPr id="72709" name="Picture 4"/>
          <p:cNvPicPr>
            <a:picLocks noChangeAspect="1"/>
          </p:cNvPicPr>
          <p:nvPr/>
        </p:nvPicPr>
        <p:blipFill>
          <a:blip r:embed="rId2"/>
          <a:srcRect/>
          <a:stretch>
            <a:fillRect/>
          </a:stretch>
        </p:blipFill>
        <p:spPr bwMode="auto">
          <a:xfrm>
            <a:off x="3184525" y="2998788"/>
            <a:ext cx="4756150" cy="3100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709"/>
                                        </p:tgtEl>
                                        <p:attrNameLst>
                                          <p:attrName>style.visibility</p:attrName>
                                        </p:attrNameLst>
                                      </p:cBhvr>
                                      <p:to>
                                        <p:strVal val="visible"/>
                                      </p:to>
                                    </p:set>
                                    <p:animEffect transition="in" filter="circle(in)">
                                      <p:cBhvr>
                                        <p:cTn id="7" dur="20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514600" y="1584325"/>
            <a:ext cx="6324600" cy="4419600"/>
          </a:xfrm>
          <a:prstGeom prst="rect">
            <a:avLst/>
          </a:prstGeom>
        </p:spPr>
        <p:txBody>
          <a:bodyPr>
            <a:normAutofit/>
          </a:bodyPr>
          <a:lstStyle/>
          <a:p>
            <a:pPr>
              <a:lnSpc>
                <a:spcPct val="80000"/>
              </a:lnSpc>
              <a:spcBef>
                <a:spcPct val="20000"/>
              </a:spcBef>
            </a:pPr>
            <a:r>
              <a:rPr lang="en-US" sz="2600" dirty="0">
                <a:solidFill>
                  <a:schemeClr val="bg1"/>
                </a:solidFill>
                <a:latin typeface="Calibri" pitchFamily="34" charset="0"/>
              </a:rPr>
              <a:t>Many policies affect us everyday – not just our agencies</a:t>
            </a:r>
          </a:p>
          <a:p>
            <a:pPr>
              <a:lnSpc>
                <a:spcPct val="80000"/>
              </a:lnSpc>
              <a:spcBef>
                <a:spcPct val="20000"/>
              </a:spcBef>
            </a:pPr>
            <a:endParaRPr lang="en-US" sz="2600" dirty="0">
              <a:solidFill>
                <a:schemeClr val="bg1"/>
              </a:solidFill>
              <a:latin typeface="Calibri" pitchFamily="34" charset="0"/>
            </a:endParaRPr>
          </a:p>
          <a:p>
            <a:pPr>
              <a:lnSpc>
                <a:spcPct val="80000"/>
              </a:lnSpc>
              <a:spcBef>
                <a:spcPct val="20000"/>
              </a:spcBef>
            </a:pPr>
            <a:r>
              <a:rPr lang="en-US" sz="2600" dirty="0">
                <a:solidFill>
                  <a:schemeClr val="bg1"/>
                </a:solidFill>
                <a:latin typeface="Calibri" pitchFamily="34" charset="0"/>
              </a:rPr>
              <a:t>Achieved by:</a:t>
            </a:r>
          </a:p>
          <a:p>
            <a:pPr marL="342900" indent="-342900">
              <a:lnSpc>
                <a:spcPct val="80000"/>
              </a:lnSpc>
              <a:spcBef>
                <a:spcPct val="20000"/>
              </a:spcBef>
              <a:buFont typeface="Arial" charset="0"/>
              <a:buChar char="•"/>
            </a:pPr>
            <a:endParaRPr lang="en-US" sz="2600" dirty="0">
              <a:solidFill>
                <a:schemeClr val="bg1"/>
              </a:solidFill>
              <a:latin typeface="Calibri" pitchFamily="34" charset="0"/>
            </a:endParaRPr>
          </a:p>
          <a:p>
            <a:pPr marL="342900" indent="-342900">
              <a:lnSpc>
                <a:spcPct val="80000"/>
              </a:lnSpc>
              <a:spcBef>
                <a:spcPct val="20000"/>
              </a:spcBef>
              <a:buFont typeface="Arial" charset="0"/>
              <a:buChar char="•"/>
            </a:pPr>
            <a:r>
              <a:rPr lang="en-US" sz="2600" dirty="0">
                <a:solidFill>
                  <a:schemeClr val="bg1"/>
                </a:solidFill>
                <a:latin typeface="Calibri" pitchFamily="34" charset="0"/>
              </a:rPr>
              <a:t>Clear understanding of rules and department regulations</a:t>
            </a:r>
          </a:p>
          <a:p>
            <a:pPr marL="342900" indent="-342900">
              <a:lnSpc>
                <a:spcPct val="80000"/>
              </a:lnSpc>
              <a:spcBef>
                <a:spcPct val="20000"/>
              </a:spcBef>
              <a:buFont typeface="Arial" charset="0"/>
              <a:buChar char="•"/>
            </a:pPr>
            <a:endParaRPr lang="en-US" sz="2600" dirty="0">
              <a:solidFill>
                <a:schemeClr val="bg1"/>
              </a:solidFill>
              <a:latin typeface="Calibri" pitchFamily="34" charset="0"/>
            </a:endParaRPr>
          </a:p>
          <a:p>
            <a:pPr marL="342900" indent="-342900">
              <a:lnSpc>
                <a:spcPct val="80000"/>
              </a:lnSpc>
              <a:spcBef>
                <a:spcPct val="20000"/>
              </a:spcBef>
              <a:buFont typeface="Arial" charset="0"/>
              <a:buChar char="•"/>
            </a:pPr>
            <a:r>
              <a:rPr lang="en-US" sz="2600" dirty="0">
                <a:solidFill>
                  <a:schemeClr val="bg1"/>
                </a:solidFill>
                <a:latin typeface="Calibri" pitchFamily="34" charset="0"/>
              </a:rPr>
              <a:t>Setting clear expectations in accordance with Department objectives</a:t>
            </a:r>
          </a:p>
        </p:txBody>
      </p:sp>
      <p:sp>
        <p:nvSpPr>
          <p:cNvPr id="3"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Policy Compliance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Policy Compliance</a:t>
            </a:r>
          </a:p>
        </p:txBody>
      </p:sp>
      <p:sp>
        <p:nvSpPr>
          <p:cNvPr id="3" name="Rectangle 2"/>
          <p:cNvSpPr/>
          <p:nvPr/>
        </p:nvSpPr>
        <p:spPr>
          <a:xfrm>
            <a:off x="2819400" y="1524000"/>
            <a:ext cx="5257800" cy="3133165"/>
          </a:xfrm>
          <a:prstGeom prst="rect">
            <a:avLst/>
          </a:prstGeom>
        </p:spPr>
        <p:txBody>
          <a:bodyPr wrap="square">
            <a:spAutoFit/>
          </a:bodyPr>
          <a:lstStyle/>
          <a:p>
            <a:pPr marL="342900" indent="-342900">
              <a:lnSpc>
                <a:spcPct val="80000"/>
              </a:lnSpc>
              <a:spcBef>
                <a:spcPct val="20000"/>
              </a:spcBef>
              <a:buFont typeface="Arial" charset="0"/>
              <a:buChar char="•"/>
            </a:pPr>
            <a:r>
              <a:rPr lang="en-US" sz="2600" dirty="0">
                <a:solidFill>
                  <a:schemeClr val="bg1"/>
                </a:solidFill>
                <a:latin typeface="Calibri" pitchFamily="34" charset="0"/>
              </a:rPr>
              <a:t>Modeling the expectations</a:t>
            </a:r>
          </a:p>
          <a:p>
            <a:pPr marL="342900" indent="-342900">
              <a:lnSpc>
                <a:spcPct val="80000"/>
              </a:lnSpc>
              <a:spcBef>
                <a:spcPct val="20000"/>
              </a:spcBef>
              <a:buFont typeface="Arial" charset="0"/>
              <a:buChar char="•"/>
            </a:pPr>
            <a:endParaRPr lang="en-US" sz="2600" dirty="0">
              <a:solidFill>
                <a:schemeClr val="bg1"/>
              </a:solidFill>
              <a:latin typeface="Calibri" pitchFamily="34" charset="0"/>
            </a:endParaRPr>
          </a:p>
          <a:p>
            <a:pPr marL="342900" indent="-342900">
              <a:lnSpc>
                <a:spcPct val="80000"/>
              </a:lnSpc>
              <a:spcBef>
                <a:spcPct val="20000"/>
              </a:spcBef>
              <a:buFont typeface="Arial" charset="0"/>
              <a:buChar char="•"/>
            </a:pPr>
            <a:r>
              <a:rPr lang="en-US" sz="2600" dirty="0">
                <a:solidFill>
                  <a:schemeClr val="bg1"/>
                </a:solidFill>
                <a:latin typeface="Calibri" pitchFamily="34" charset="0"/>
              </a:rPr>
              <a:t>Training to the expectations</a:t>
            </a:r>
          </a:p>
          <a:p>
            <a:pPr marL="342900" indent="-342900">
              <a:lnSpc>
                <a:spcPct val="80000"/>
              </a:lnSpc>
              <a:spcBef>
                <a:spcPct val="20000"/>
              </a:spcBef>
              <a:buFont typeface="Arial" charset="0"/>
              <a:buChar char="•"/>
            </a:pPr>
            <a:endParaRPr lang="en-US" sz="2600" dirty="0">
              <a:solidFill>
                <a:schemeClr val="bg1"/>
              </a:solidFill>
              <a:latin typeface="Calibri" pitchFamily="34" charset="0"/>
            </a:endParaRPr>
          </a:p>
          <a:p>
            <a:pPr marL="342900" indent="-342900">
              <a:lnSpc>
                <a:spcPct val="80000"/>
              </a:lnSpc>
              <a:spcBef>
                <a:spcPct val="20000"/>
              </a:spcBef>
              <a:buFont typeface="Arial" charset="0"/>
              <a:buChar char="•"/>
            </a:pPr>
            <a:r>
              <a:rPr lang="en-US" sz="2600" dirty="0">
                <a:solidFill>
                  <a:schemeClr val="bg1"/>
                </a:solidFill>
                <a:latin typeface="Calibri" pitchFamily="34" charset="0"/>
              </a:rPr>
              <a:t>Honestly evaluating subordinates towards achieving expectations</a:t>
            </a:r>
          </a:p>
          <a:p>
            <a:pPr marL="342900" indent="-342900">
              <a:lnSpc>
                <a:spcPct val="80000"/>
              </a:lnSpc>
              <a:spcBef>
                <a:spcPct val="20000"/>
              </a:spcBef>
              <a:buFont typeface="Arial" charset="0"/>
              <a:buChar char="•"/>
            </a:pPr>
            <a:endParaRPr lang="en-US" sz="2600" dirty="0">
              <a:solidFill>
                <a:schemeClr val="bg1"/>
              </a:solidFill>
              <a:latin typeface="Calibri" pitchFamily="34" charset="0"/>
            </a:endParaRPr>
          </a:p>
          <a:p>
            <a:pPr marL="342900" indent="-342900">
              <a:lnSpc>
                <a:spcPct val="80000"/>
              </a:lnSpc>
              <a:spcBef>
                <a:spcPct val="20000"/>
              </a:spcBef>
              <a:buFont typeface="Arial" charset="0"/>
              <a:buChar char="•"/>
            </a:pPr>
            <a:r>
              <a:rPr lang="en-US" sz="2600" dirty="0">
                <a:solidFill>
                  <a:schemeClr val="bg1"/>
                </a:solidFill>
                <a:latin typeface="Calibri" pitchFamily="34" charset="0"/>
              </a:rPr>
              <a:t>Accountability</a:t>
            </a:r>
          </a:p>
        </p:txBody>
      </p:sp>
    </p:spTree>
    <p:extLst>
      <p:ext uri="{BB962C8B-B14F-4D97-AF65-F5344CB8AC3E}">
        <p14:creationId xmlns:p14="http://schemas.microsoft.com/office/powerpoint/2010/main" val="492855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1"/>
          <p:cNvPicPr>
            <a:picLocks noChangeAspect="1"/>
          </p:cNvPicPr>
          <p:nvPr/>
        </p:nvPicPr>
        <p:blipFill>
          <a:blip r:embed="rId3"/>
          <a:srcRect/>
          <a:stretch>
            <a:fillRect/>
          </a:stretch>
        </p:blipFill>
        <p:spPr bwMode="auto">
          <a:xfrm>
            <a:off x="0" y="-152400"/>
            <a:ext cx="9144000" cy="7010400"/>
          </a:xfrm>
          <a:prstGeom prst="rect">
            <a:avLst/>
          </a:prstGeom>
          <a:noFill/>
          <a:ln w="9525">
            <a:noFill/>
            <a:miter lim="800000"/>
            <a:headEnd/>
            <a:tailEnd/>
          </a:ln>
        </p:spPr>
      </p:pic>
      <p:sp>
        <p:nvSpPr>
          <p:cNvPr id="3" name="Text Box 4"/>
          <p:cNvSpPr txBox="1">
            <a:spLocks noChangeArrowheads="1"/>
          </p:cNvSpPr>
          <p:nvPr/>
        </p:nvSpPr>
        <p:spPr bwMode="auto">
          <a:xfrm>
            <a:off x="2266950" y="806767"/>
            <a:ext cx="4648200" cy="646332"/>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4000" dirty="0">
                <a:solidFill>
                  <a:schemeClr val="bg1"/>
                </a:solidFill>
                <a:latin typeface="Calibri" pitchFamily="34" charset="0"/>
              </a:rPr>
              <a:t>Questions</a:t>
            </a:r>
          </a:p>
        </p:txBody>
      </p:sp>
      <p:pic>
        <p:nvPicPr>
          <p:cNvPr id="78856" name="Picture 8" descr="question-marks"/>
          <p:cNvPicPr>
            <a:picLocks noChangeAspect="1" noChangeArrowheads="1"/>
          </p:cNvPicPr>
          <p:nvPr/>
        </p:nvPicPr>
        <p:blipFill>
          <a:blip r:embed="rId4"/>
          <a:srcRect/>
          <a:stretch>
            <a:fillRect/>
          </a:stretch>
        </p:blipFill>
        <p:spPr bwMode="auto">
          <a:xfrm>
            <a:off x="2971800" y="2286000"/>
            <a:ext cx="3446463" cy="27908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3000">
        <p:dissolve/>
        <p:sndAc>
          <p:stSnd>
            <p:snd r:embed="rId2" name="applause.wav"/>
          </p:stSnd>
        </p:sndAc>
      </p:transition>
    </mc:Choice>
    <mc:Fallback xmlns="">
      <p:transition spd="slow">
        <p:dissolve/>
        <p:sndAc>
          <p:stSnd>
            <p:snd r:embed="rId5"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66950" y="1524000"/>
            <a:ext cx="6705600" cy="3810000"/>
          </a:xfrm>
          <a:prstGeom prst="rect">
            <a:avLst/>
          </a:prstGeom>
        </p:spPr>
        <p:txBody>
          <a:bodyPr/>
          <a:lstStyle/>
          <a:p>
            <a:pPr marL="342900" indent="-342900">
              <a:spcBef>
                <a:spcPct val="20000"/>
              </a:spcBef>
              <a:buFont typeface="Arial" charset="0"/>
              <a:buChar char="•"/>
            </a:pPr>
            <a:r>
              <a:rPr lang="en-US" sz="2800" dirty="0">
                <a:solidFill>
                  <a:schemeClr val="bg1"/>
                </a:solidFill>
                <a:latin typeface="Calibri" pitchFamily="34" charset="0"/>
              </a:rPr>
              <a:t>True commitment requires loyalty to the organization.</a:t>
            </a:r>
          </a:p>
          <a:p>
            <a:pPr marL="342900" indent="-342900">
              <a:spcBef>
                <a:spcPct val="20000"/>
              </a:spcBef>
              <a:buFont typeface="Arial" charset="0"/>
              <a:buNone/>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The commitment begins your first day on the job and endures throughout your career.</a:t>
            </a:r>
          </a:p>
          <a:p>
            <a:pPr marL="342900" indent="-342900">
              <a:spcBef>
                <a:spcPct val="20000"/>
              </a:spcBef>
              <a:buFont typeface="Arial" charset="0"/>
              <a:buNone/>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The organization will only be as strong as </a:t>
            </a:r>
            <a:r>
              <a:rPr lang="en-US" sz="2800" u="sng" dirty="0">
                <a:solidFill>
                  <a:schemeClr val="bg1"/>
                </a:solidFill>
                <a:latin typeface="Calibri" pitchFamily="34" charset="0"/>
              </a:rPr>
              <a:t>YOU</a:t>
            </a:r>
            <a:r>
              <a:rPr lang="en-US" sz="2800" dirty="0">
                <a:solidFill>
                  <a:schemeClr val="bg1"/>
                </a:solidFill>
                <a:latin typeface="Calibri" pitchFamily="34" charset="0"/>
              </a:rPr>
              <a:t> make it.</a:t>
            </a:r>
          </a:p>
        </p:txBody>
      </p:sp>
      <p:sp>
        <p:nvSpPr>
          <p:cNvPr id="3"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Professional Standards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txBox="1">
            <a:spLocks/>
          </p:cNvSpPr>
          <p:nvPr/>
        </p:nvSpPr>
        <p:spPr bwMode="auto">
          <a:xfrm>
            <a:off x="2209800" y="1600200"/>
            <a:ext cx="6858000" cy="46482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dirty="0">
                <a:solidFill>
                  <a:schemeClr val="bg1"/>
                </a:solidFill>
                <a:latin typeface="Calibri" pitchFamily="34" charset="0"/>
              </a:rPr>
              <a:t>By taking your position…</a:t>
            </a:r>
          </a:p>
          <a:p>
            <a:pPr marL="342900" indent="-342900">
              <a:spcBef>
                <a:spcPct val="20000"/>
              </a:spcBef>
              <a:buFont typeface="Arial" charset="0"/>
              <a:buChar char="•"/>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By assuming the formal position of leadership, you…</a:t>
            </a:r>
          </a:p>
          <a:p>
            <a:pPr marL="342900" indent="-342900">
              <a:spcBef>
                <a:spcPct val="20000"/>
              </a:spcBef>
              <a:buFont typeface="Arial" charset="0"/>
              <a:buChar char="•"/>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Accept the ethical responsibility of modeling and enforcing organizational values</a:t>
            </a:r>
          </a:p>
        </p:txBody>
      </p:sp>
      <p:sp>
        <p:nvSpPr>
          <p:cNvPr id="3"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Professional Standards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09800" y="1600200"/>
            <a:ext cx="6705600" cy="4343400"/>
          </a:xfrm>
          <a:prstGeom prst="rect">
            <a:avLst/>
          </a:prstGeom>
        </p:spPr>
        <p:txBody>
          <a:bodyPr/>
          <a:lstStyle/>
          <a:p>
            <a:pPr marL="342900" indent="-342900">
              <a:spcBef>
                <a:spcPct val="20000"/>
              </a:spcBef>
              <a:buFont typeface="Arial" charset="0"/>
              <a:buChar char="•"/>
            </a:pPr>
            <a:r>
              <a:rPr lang="en-US" sz="2800" dirty="0">
                <a:solidFill>
                  <a:schemeClr val="bg1"/>
                </a:solidFill>
                <a:latin typeface="Calibri" pitchFamily="34" charset="0"/>
              </a:rPr>
              <a:t>Members are expected to manage their own behavior in a manner that conforms to rules and regs which coincide with our philosophy and values…</a:t>
            </a:r>
          </a:p>
          <a:p>
            <a:pPr marL="342900" indent="-342900">
              <a:spcBef>
                <a:spcPct val="20000"/>
              </a:spcBef>
              <a:buFont typeface="Arial" charset="0"/>
              <a:buNone/>
            </a:pPr>
            <a:endParaRPr lang="en-US" sz="2800" dirty="0">
              <a:solidFill>
                <a:schemeClr val="bg1"/>
              </a:solidFill>
              <a:latin typeface="Calibri" pitchFamily="34" charset="0"/>
            </a:endParaRPr>
          </a:p>
          <a:p>
            <a:pPr marL="342900" indent="-342900">
              <a:spcBef>
                <a:spcPct val="20000"/>
              </a:spcBef>
              <a:buFont typeface="Arial" charset="0"/>
              <a:buChar char="•"/>
            </a:pPr>
            <a:r>
              <a:rPr lang="en-US" sz="2800" dirty="0">
                <a:solidFill>
                  <a:schemeClr val="bg1"/>
                </a:solidFill>
                <a:latin typeface="Calibri" pitchFamily="34" charset="0"/>
              </a:rPr>
              <a:t>Organizations leaders intent </a:t>
            </a:r>
          </a:p>
        </p:txBody>
      </p:sp>
      <p:sp>
        <p:nvSpPr>
          <p:cNvPr id="3" name="Text Box 4"/>
          <p:cNvSpPr txBox="1">
            <a:spLocks noChangeArrowheads="1"/>
          </p:cNvSpPr>
          <p:nvPr/>
        </p:nvSpPr>
        <p:spPr bwMode="auto">
          <a:xfrm>
            <a:off x="3124200" y="176530"/>
            <a:ext cx="4648200" cy="64633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a:spAutoFit/>
          </a:bodyPr>
          <a:lstStyle/>
          <a:p>
            <a:pPr algn="ctr"/>
            <a:r>
              <a:rPr lang="en-US" sz="3200" dirty="0">
                <a:solidFill>
                  <a:schemeClr val="bg1"/>
                </a:solidFill>
                <a:latin typeface="Calibri" pitchFamily="34" charset="0"/>
              </a:rPr>
              <a:t> Professional Standards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954</TotalTime>
  <Words>1725</Words>
  <Application>Microsoft Office PowerPoint</Application>
  <PresentationFormat>On-screen Show (4:3)</PresentationFormat>
  <Paragraphs>295</Paragraphs>
  <Slides>65</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El Cajon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FDuser</dc:creator>
  <cp:lastModifiedBy>Anthony Glorioso</cp:lastModifiedBy>
  <cp:revision>94</cp:revision>
  <cp:lastPrinted>2013-10-01T15:09:06Z</cp:lastPrinted>
  <dcterms:created xsi:type="dcterms:W3CDTF">2013-09-25T20:48:46Z</dcterms:created>
  <dcterms:modified xsi:type="dcterms:W3CDTF">2018-08-20T16:19:11Z</dcterms:modified>
</cp:coreProperties>
</file>