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27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60.xml" ContentType="application/vnd.openxmlformats-officedocument.presentationml.slide+xml"/>
  <Override PartName="/ppt/slides/slide21.xml" ContentType="application/vnd.openxmlformats-officedocument.presentationml.slide+xml"/>
  <Override PartName="/ppt/slides/slide58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5.xml" ContentType="application/vnd.openxmlformats-officedocument.presentationml.slide+xml"/>
  <Override PartName="/ppt/slides/slide59.xml" ContentType="application/vnd.openxmlformats-officedocument.presentationml.slide+xml"/>
  <Override PartName="/ppt/slides/slide46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49.xml" ContentType="application/vnd.openxmlformats-officedocument.presentationml.slide+xml"/>
  <Override PartName="/ppt/slides/slide54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notesSlides/notesSlide27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5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3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</p:sldMasterIdLst>
  <p:notesMasterIdLst>
    <p:notesMasterId r:id="rId66"/>
  </p:notesMasterIdLst>
  <p:handoutMasterIdLst>
    <p:handoutMasterId r:id="rId67"/>
  </p:handoutMasterIdLst>
  <p:sldIdLst>
    <p:sldId id="339" r:id="rId2"/>
    <p:sldId id="259" r:id="rId3"/>
    <p:sldId id="260" r:id="rId4"/>
    <p:sldId id="298" r:id="rId5"/>
    <p:sldId id="300" r:id="rId6"/>
    <p:sldId id="299" r:id="rId7"/>
    <p:sldId id="261" r:id="rId8"/>
    <p:sldId id="302" r:id="rId9"/>
    <p:sldId id="262" r:id="rId10"/>
    <p:sldId id="303" r:id="rId11"/>
    <p:sldId id="304" r:id="rId12"/>
    <p:sldId id="305" r:id="rId13"/>
    <p:sldId id="312" r:id="rId14"/>
    <p:sldId id="329" r:id="rId15"/>
    <p:sldId id="306" r:id="rId16"/>
    <p:sldId id="307" r:id="rId17"/>
    <p:sldId id="308" r:id="rId18"/>
    <p:sldId id="340" r:id="rId19"/>
    <p:sldId id="332" r:id="rId20"/>
    <p:sldId id="331" r:id="rId21"/>
    <p:sldId id="330" r:id="rId22"/>
    <p:sldId id="333" r:id="rId23"/>
    <p:sldId id="311" r:id="rId24"/>
    <p:sldId id="351" r:id="rId25"/>
    <p:sldId id="313" r:id="rId26"/>
    <p:sldId id="314" r:id="rId27"/>
    <p:sldId id="334" r:id="rId28"/>
    <p:sldId id="315" r:id="rId29"/>
    <p:sldId id="263" r:id="rId30"/>
    <p:sldId id="341" r:id="rId31"/>
    <p:sldId id="342" r:id="rId32"/>
    <p:sldId id="264" r:id="rId33"/>
    <p:sldId id="343" r:id="rId34"/>
    <p:sldId id="344" r:id="rId35"/>
    <p:sldId id="270" r:id="rId36"/>
    <p:sldId id="272" r:id="rId37"/>
    <p:sldId id="274" r:id="rId38"/>
    <p:sldId id="345" r:id="rId39"/>
    <p:sldId id="346" r:id="rId40"/>
    <p:sldId id="347" r:id="rId41"/>
    <p:sldId id="348" r:id="rId42"/>
    <p:sldId id="283" r:id="rId43"/>
    <p:sldId id="335" r:id="rId44"/>
    <p:sldId id="336" r:id="rId45"/>
    <p:sldId id="352" r:id="rId46"/>
    <p:sldId id="337" r:id="rId47"/>
    <p:sldId id="338" r:id="rId48"/>
    <p:sldId id="349" r:id="rId49"/>
    <p:sldId id="350" r:id="rId50"/>
    <p:sldId id="286" r:id="rId51"/>
    <p:sldId id="294" r:id="rId52"/>
    <p:sldId id="316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28" r:id="rId65"/>
  </p:sldIdLst>
  <p:sldSz cx="9271000" cy="6172200"/>
  <p:notesSz cx="6858000" cy="92964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outline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589FF"/>
    <a:srgbClr val="0000FF"/>
    <a:srgbClr val="A680FF"/>
    <a:srgbClr val="4D00FF"/>
    <a:srgbClr val="FFFFFF"/>
    <a:srgbClr val="00CCFF"/>
    <a:srgbClr val="66FFFF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59" autoAdjust="0"/>
    <p:restoredTop sz="86364" autoAdjust="0"/>
  </p:normalViewPr>
  <p:slideViewPr>
    <p:cSldViewPr snapToGrid="0">
      <p:cViewPr varScale="1">
        <p:scale>
          <a:sx n="70" d="100"/>
          <a:sy n="70" d="100"/>
        </p:scale>
        <p:origin x="-588" y="-102"/>
      </p:cViewPr>
      <p:guideLst>
        <p:guide orient="horz" pos="1944"/>
        <p:guide pos="2920"/>
      </p:guideLst>
    </p:cSldViewPr>
  </p:slideViewPr>
  <p:outlineViewPr>
    <p:cViewPr>
      <p:scale>
        <a:sx n="33" d="100"/>
        <a:sy n="33" d="100"/>
      </p:scale>
      <p:origin x="0" y="2029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74" Type="http://schemas.openxmlformats.org/officeDocument/2006/relationships/customXml" Target="../customXml/item3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ustomXml" Target="../customXml/item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10421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7232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defTabSz="928688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0035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5681" y="0"/>
            <a:ext cx="2972319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00356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11213" y="696913"/>
            <a:ext cx="5235575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035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920" y="4415790"/>
            <a:ext cx="5028161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1580"/>
            <a:ext cx="297232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defTabSz="928688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0035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5681" y="8831580"/>
            <a:ext cx="2972319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>
                <a:latin typeface="Times New Roman" pitchFamily="18" charset="0"/>
              </a:defRPr>
            </a:lvl1pPr>
          </a:lstStyle>
          <a:p>
            <a:fld id="{BEB867E6-253B-4F07-AD4F-2A673459AF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9462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54689" indent="-290265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61059" indent="-232212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25483" indent="-232212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89907" indent="-232212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54331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3018754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83178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947602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B43DF888-D271-4964-9E4E-9BA84A2D14F7}" type="slidenum">
              <a:rPr lang="en-US" sz="1200">
                <a:latin typeface="Times New Roman" pitchFamily="18" charset="0"/>
              </a:rPr>
              <a:pPr/>
              <a:t>1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6963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917" tIns="45152" rIns="91917" bIns="45152"/>
          <a:lstStyle/>
          <a:p>
            <a:endParaRPr lang="en-US" smtClean="0"/>
          </a:p>
        </p:txBody>
      </p:sp>
      <p:sp>
        <p:nvSpPr>
          <p:cNvPr id="69636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2675" y="857250"/>
            <a:ext cx="4692650" cy="3125788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54689" indent="-290265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61059" indent="-232212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25483" indent="-232212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89907" indent="-232212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54331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3018754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83178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947602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6BAA46D9-1D70-4B67-94CA-07FE0DFC40F4}" type="slidenum">
              <a:rPr lang="en-US" sz="1200">
                <a:latin typeface="Times New Roman" pitchFamily="18" charset="0"/>
              </a:rPr>
              <a:pPr/>
              <a:t>18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903" tIns="45145" rIns="91903" bIns="45145"/>
          <a:lstStyle/>
          <a:p>
            <a:endParaRPr lang="en-US" smtClean="0"/>
          </a:p>
        </p:txBody>
      </p:sp>
      <p:sp>
        <p:nvSpPr>
          <p:cNvPr id="78852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4263" y="857250"/>
            <a:ext cx="4692650" cy="3125788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B0888A-9ABF-4D0E-9FB0-C636D8E692CB}" type="slidenum">
              <a:rPr lang="en-US"/>
              <a:pPr/>
              <a:t>23</a:t>
            </a:fld>
            <a:endParaRPr lang="en-US"/>
          </a:p>
        </p:txBody>
      </p:sp>
      <p:sp>
        <p:nvSpPr>
          <p:cNvPr id="12697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1917" tIns="45152" rIns="91917" bIns="45152"/>
          <a:lstStyle/>
          <a:p>
            <a:endParaRPr lang="en-US"/>
          </a:p>
        </p:txBody>
      </p:sp>
      <p:sp>
        <p:nvSpPr>
          <p:cNvPr id="12697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2675" y="857250"/>
            <a:ext cx="4694238" cy="3125788"/>
          </a:xfrm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15316B-B4BC-4755-B61F-02C17117F833}" type="slidenum">
              <a:rPr lang="en-US"/>
              <a:pPr/>
              <a:t>25</a:t>
            </a:fld>
            <a:endParaRPr lang="en-US"/>
          </a:p>
        </p:txBody>
      </p:sp>
      <p:sp>
        <p:nvSpPr>
          <p:cNvPr id="13107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1917" tIns="45152" rIns="91917" bIns="45152"/>
          <a:lstStyle/>
          <a:p>
            <a:endParaRPr lang="en-US"/>
          </a:p>
        </p:txBody>
      </p:sp>
      <p:sp>
        <p:nvSpPr>
          <p:cNvPr id="13107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92313" y="2149475"/>
            <a:ext cx="3025775" cy="2014538"/>
          </a:xfrm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31076" name="Rectangle 4"/>
          <p:cNvSpPr>
            <a:spLocks noChangeArrowheads="1"/>
          </p:cNvSpPr>
          <p:nvPr/>
        </p:nvSpPr>
        <p:spPr bwMode="auto">
          <a:xfrm>
            <a:off x="3377566" y="8624640"/>
            <a:ext cx="254057" cy="4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351" tIns="27413" rIns="19351" bIns="27413"/>
          <a:lstStyle/>
          <a:p>
            <a:pPr defTabSz="928688">
              <a:lnSpc>
                <a:spcPts val="2138"/>
              </a:lnSpc>
            </a:pPr>
            <a:r>
              <a:rPr lang="en-US" sz="1800">
                <a:solidFill>
                  <a:srgbClr val="000000"/>
                </a:solidFill>
                <a:latin typeface="Helvetica" pitchFamily="34" charset="0"/>
              </a:rPr>
              <a:t>5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DFEDAA-1930-4756-A6C1-B056217A7255}" type="slidenum">
              <a:rPr lang="en-US"/>
              <a:pPr/>
              <a:t>26</a:t>
            </a:fld>
            <a:endParaRPr lang="en-US"/>
          </a:p>
        </p:txBody>
      </p:sp>
      <p:sp>
        <p:nvSpPr>
          <p:cNvPr id="13312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1917" tIns="45152" rIns="91917" bIns="45152"/>
          <a:lstStyle/>
          <a:p>
            <a:endParaRPr lang="en-US"/>
          </a:p>
        </p:txBody>
      </p:sp>
      <p:sp>
        <p:nvSpPr>
          <p:cNvPr id="13312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92313" y="2149475"/>
            <a:ext cx="3025775" cy="2014538"/>
          </a:xfrm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33124" name="Rectangle 4"/>
          <p:cNvSpPr>
            <a:spLocks noChangeArrowheads="1"/>
          </p:cNvSpPr>
          <p:nvPr/>
        </p:nvSpPr>
        <p:spPr bwMode="auto">
          <a:xfrm>
            <a:off x="3377566" y="8624640"/>
            <a:ext cx="254057" cy="4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351" tIns="27413" rIns="19351" bIns="27413"/>
          <a:lstStyle/>
          <a:p>
            <a:pPr defTabSz="928688">
              <a:lnSpc>
                <a:spcPts val="2138"/>
              </a:lnSpc>
            </a:pPr>
            <a:r>
              <a:rPr lang="en-US" sz="1800">
                <a:solidFill>
                  <a:srgbClr val="000000"/>
                </a:solidFill>
                <a:latin typeface="Helvetica" pitchFamily="34" charset="0"/>
              </a:rPr>
              <a:t>5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A643F5-707F-46C4-9291-D0B5A1A6605C}" type="slidenum">
              <a:rPr lang="en-US"/>
              <a:pPr/>
              <a:t>27</a:t>
            </a:fld>
            <a:endParaRPr lang="en-US"/>
          </a:p>
        </p:txBody>
      </p:sp>
      <p:sp>
        <p:nvSpPr>
          <p:cNvPr id="17510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1917" tIns="45152" rIns="91917" bIns="45152"/>
          <a:lstStyle/>
          <a:p>
            <a:endParaRPr lang="en-US"/>
          </a:p>
        </p:txBody>
      </p:sp>
      <p:sp>
        <p:nvSpPr>
          <p:cNvPr id="17510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92313" y="2149475"/>
            <a:ext cx="3025775" cy="2014538"/>
          </a:xfrm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75108" name="Rectangle 4"/>
          <p:cNvSpPr>
            <a:spLocks noChangeArrowheads="1"/>
          </p:cNvSpPr>
          <p:nvPr/>
        </p:nvSpPr>
        <p:spPr bwMode="auto">
          <a:xfrm>
            <a:off x="3377566" y="8624640"/>
            <a:ext cx="254057" cy="4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351" tIns="27413" rIns="19351" bIns="27413"/>
          <a:lstStyle/>
          <a:p>
            <a:pPr defTabSz="928688">
              <a:lnSpc>
                <a:spcPts val="2138"/>
              </a:lnSpc>
            </a:pPr>
            <a:r>
              <a:rPr lang="en-US" sz="1800">
                <a:solidFill>
                  <a:srgbClr val="000000"/>
                </a:solidFill>
                <a:latin typeface="Helvetica" pitchFamily="34" charset="0"/>
              </a:rPr>
              <a:t>5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F42572-2EDB-489B-8A0D-FE7B505BFD9A}" type="slidenum">
              <a:rPr lang="en-US"/>
              <a:pPr/>
              <a:t>29</a:t>
            </a:fld>
            <a:endParaRPr lang="en-US"/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920" y="4415790"/>
            <a:ext cx="5028161" cy="418338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917" tIns="45152" rIns="91917" bIns="45152"/>
          <a:lstStyle/>
          <a:p>
            <a:endParaRPr lang="en-US"/>
          </a:p>
        </p:txBody>
      </p:sp>
      <p:sp>
        <p:nvSpPr>
          <p:cNvPr id="19459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992313" y="2149475"/>
            <a:ext cx="3025775" cy="2014538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3377566" y="8624640"/>
            <a:ext cx="254057" cy="4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351" tIns="27413" rIns="19351" bIns="27413"/>
          <a:lstStyle/>
          <a:p>
            <a:pPr defTabSz="928688">
              <a:lnSpc>
                <a:spcPts val="2138"/>
              </a:lnSpc>
            </a:pPr>
            <a:r>
              <a:rPr lang="en-US" sz="1800">
                <a:solidFill>
                  <a:srgbClr val="000000"/>
                </a:solidFill>
                <a:latin typeface="Helvetica" pitchFamily="34" charset="0"/>
              </a:rPr>
              <a:t>5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BE02FB-0276-4568-A04B-BD652718022A}" type="slidenum">
              <a:rPr lang="en-US"/>
              <a:pPr/>
              <a:t>32</a:t>
            </a:fld>
            <a:endParaRPr lang="en-US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920" y="4415790"/>
            <a:ext cx="5028161" cy="418338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917" tIns="45152" rIns="91917" bIns="45152"/>
          <a:lstStyle/>
          <a:p>
            <a:endParaRPr lang="en-US"/>
          </a:p>
        </p:txBody>
      </p:sp>
      <p:sp>
        <p:nvSpPr>
          <p:cNvPr id="21507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992313" y="2149475"/>
            <a:ext cx="3025775" cy="2014538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3377566" y="8624640"/>
            <a:ext cx="254057" cy="4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351" tIns="27413" rIns="19351" bIns="27413"/>
          <a:lstStyle/>
          <a:p>
            <a:pPr defTabSz="928688">
              <a:lnSpc>
                <a:spcPts val="2138"/>
              </a:lnSpc>
            </a:pPr>
            <a:r>
              <a:rPr lang="en-US" sz="1800">
                <a:solidFill>
                  <a:srgbClr val="000000"/>
                </a:solidFill>
                <a:latin typeface="Helvetica" pitchFamily="34" charset="0"/>
              </a:rPr>
              <a:t>6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54689" indent="-290265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61059" indent="-232212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25483" indent="-232212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89907" indent="-232212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54331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3018754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83178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947602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2C194340-1434-43A6-B13A-50BF1F3345ED}" type="slidenum">
              <a:rPr lang="en-US" sz="1200">
                <a:latin typeface="Times New Roman" pitchFamily="18" charset="0"/>
              </a:rPr>
              <a:pPr/>
              <a:t>33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92313" y="2149475"/>
            <a:ext cx="3025775" cy="2014538"/>
          </a:xfrm>
          <a:ln w="12700" cap="flat">
            <a:solidFill>
              <a:schemeClr val="tx1"/>
            </a:solidFill>
          </a:ln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1900" y="5616575"/>
            <a:ext cx="4533900" cy="955464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351" tIns="27413" rIns="19351" bIns="27413"/>
          <a:lstStyle/>
          <a:p>
            <a:pPr>
              <a:lnSpc>
                <a:spcPts val="1625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64424" algn="l"/>
                <a:tab pos="928848" algn="l"/>
                <a:tab pos="1393271" algn="l"/>
              </a:tabLst>
            </a:pPr>
            <a:r>
              <a:rPr lang="en-US" sz="1400" b="1">
                <a:solidFill>
                  <a:srgbClr val="000000"/>
                </a:solidFill>
                <a:latin typeface="Times" pitchFamily="18" charset="0"/>
              </a:rPr>
              <a:t>ANFO = Ammonium Nitrate Fuel Oil, consists of prilled </a:t>
            </a:r>
            <a:br>
              <a:rPr lang="en-US" sz="1400" b="1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b="1">
                <a:solidFill>
                  <a:srgbClr val="000000"/>
                </a:solidFill>
                <a:latin typeface="Times" pitchFamily="18" charset="0"/>
              </a:rPr>
              <a:t>ammonium nitrate and fuel oil. PETN = pentaerythrite </a:t>
            </a:r>
            <a:br>
              <a:rPr lang="en-US" sz="1400" b="1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b="1">
                <a:solidFill>
                  <a:srgbClr val="000000"/>
                </a:solidFill>
                <a:latin typeface="Times" pitchFamily="18" charset="0"/>
              </a:rPr>
              <a:t>tetranitrate (common explosives used in the construction </a:t>
            </a:r>
            <a:br>
              <a:rPr lang="en-US" sz="1400" b="1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b="1">
                <a:solidFill>
                  <a:srgbClr val="000000"/>
                </a:solidFill>
                <a:latin typeface="Times" pitchFamily="18" charset="0"/>
              </a:rPr>
              <a:t>industry.</a:t>
            </a:r>
          </a:p>
        </p:txBody>
      </p:sp>
      <p:sp>
        <p:nvSpPr>
          <p:cNvPr id="86021" name="Rectangle 4"/>
          <p:cNvSpPr>
            <a:spLocks noChangeArrowheads="1"/>
          </p:cNvSpPr>
          <p:nvPr/>
        </p:nvSpPr>
        <p:spPr bwMode="auto">
          <a:xfrm>
            <a:off x="3378200" y="8624993"/>
            <a:ext cx="254000" cy="4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351" tIns="27413" rIns="19351" bIns="27413"/>
          <a:lstStyle/>
          <a:p>
            <a:pPr>
              <a:lnSpc>
                <a:spcPts val="2133"/>
              </a:lnSpc>
            </a:pPr>
            <a:r>
              <a:rPr lang="en-US" sz="1800">
                <a:solidFill>
                  <a:srgbClr val="000000"/>
                </a:solidFill>
                <a:latin typeface="Helvetica" pitchFamily="34" charset="0"/>
              </a:rPr>
              <a:t>8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54689" indent="-290265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61059" indent="-232212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25483" indent="-232212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89907" indent="-232212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54331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3018754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83178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947602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C80121C0-CE86-4A34-925B-8BB6F42DE26A}" type="slidenum">
              <a:rPr lang="en-US" sz="1200">
                <a:latin typeface="Times New Roman" pitchFamily="18" charset="0"/>
              </a:rPr>
              <a:pPr/>
              <a:t>34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8704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917" tIns="45152" rIns="91917" bIns="45152"/>
          <a:lstStyle/>
          <a:p>
            <a:endParaRPr lang="en-US" smtClean="0"/>
          </a:p>
        </p:txBody>
      </p:sp>
      <p:sp>
        <p:nvSpPr>
          <p:cNvPr id="8704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92313" y="2149475"/>
            <a:ext cx="3025775" cy="2014538"/>
          </a:xfrm>
          <a:ln w="12700" cap="flat">
            <a:solidFill>
              <a:schemeClr val="tx1"/>
            </a:solidFill>
          </a:ln>
        </p:spPr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3314700" y="8624993"/>
            <a:ext cx="381000" cy="4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351" tIns="27413" rIns="19351" bIns="27413"/>
          <a:lstStyle/>
          <a:p>
            <a:pPr>
              <a:lnSpc>
                <a:spcPts val="2133"/>
              </a:lnSpc>
            </a:pPr>
            <a:r>
              <a:rPr lang="en-US" sz="1800">
                <a:solidFill>
                  <a:srgbClr val="000000"/>
                </a:solidFill>
                <a:latin typeface="Helvetica" pitchFamily="34" charset="0"/>
              </a:rPr>
              <a:t>10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6155A-EB37-4722-8141-3A95B2DCA34C}" type="slidenum">
              <a:rPr lang="en-US"/>
              <a:pPr/>
              <a:t>35</a:t>
            </a:fld>
            <a:endParaRPr lang="en-US"/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920" y="4415790"/>
            <a:ext cx="5028161" cy="418338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917" tIns="45152" rIns="91917" bIns="45152"/>
          <a:lstStyle/>
          <a:p>
            <a:endParaRPr lang="en-US"/>
          </a:p>
        </p:txBody>
      </p:sp>
      <p:sp>
        <p:nvSpPr>
          <p:cNvPr id="33795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992313" y="2149475"/>
            <a:ext cx="3025775" cy="2014538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3315220" y="8624640"/>
            <a:ext cx="380307" cy="4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351" tIns="27413" rIns="19351" bIns="27413"/>
          <a:lstStyle/>
          <a:p>
            <a:pPr defTabSz="928688">
              <a:lnSpc>
                <a:spcPts val="2138"/>
              </a:lnSpc>
            </a:pPr>
            <a:r>
              <a:rPr lang="en-US" sz="1800">
                <a:solidFill>
                  <a:srgbClr val="000000"/>
                </a:solidFill>
                <a:latin typeface="Helvetica" pitchFamily="34" charset="0"/>
              </a:rPr>
              <a:t>12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A751E2-42CC-4357-B0B6-55F7C67AEC55}" type="slidenum">
              <a:rPr lang="en-US"/>
              <a:pPr/>
              <a:t>2</a:t>
            </a:fld>
            <a:endParaRPr lang="en-US"/>
          </a:p>
        </p:txBody>
      </p:sp>
      <p:sp>
        <p:nvSpPr>
          <p:cNvPr id="112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04913" y="536575"/>
            <a:ext cx="4611687" cy="3071813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151" y="4931549"/>
            <a:ext cx="5982046" cy="54282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9351" tIns="27413" rIns="19351" bIns="27413"/>
          <a:lstStyle/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>
                <a:solidFill>
                  <a:srgbClr val="000000"/>
                </a:solidFill>
                <a:latin typeface="Times" pitchFamily="18" charset="0"/>
              </a:rPr>
              <a:t>U.S. DOT regulates over 2,700 substances as “hazardous”. U. S. EPA has over </a:t>
            </a:r>
            <a:br>
              <a:rPr lang="en-US" sz="140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>
                <a:solidFill>
                  <a:srgbClr val="000000"/>
                </a:solidFill>
                <a:latin typeface="Times" pitchFamily="18" charset="0"/>
              </a:rPr>
              <a:t>300 substances on their list of “Extremely Hazardous Substances”.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F80F8B-6EDB-4992-8B65-2B3B1D0C853A}" type="slidenum">
              <a:rPr lang="en-US"/>
              <a:pPr/>
              <a:t>36</a:t>
            </a:fld>
            <a:endParaRPr lang="en-US"/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920" y="4415790"/>
            <a:ext cx="5028161" cy="418338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917" tIns="45152" rIns="91917" bIns="45152"/>
          <a:lstStyle/>
          <a:p>
            <a:endParaRPr lang="en-US"/>
          </a:p>
        </p:txBody>
      </p:sp>
      <p:sp>
        <p:nvSpPr>
          <p:cNvPr id="37891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992313" y="2149475"/>
            <a:ext cx="3025775" cy="2014538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3315220" y="8624640"/>
            <a:ext cx="380307" cy="4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351" tIns="27413" rIns="19351" bIns="27413"/>
          <a:lstStyle/>
          <a:p>
            <a:pPr defTabSz="928688">
              <a:lnSpc>
                <a:spcPts val="2138"/>
              </a:lnSpc>
            </a:pPr>
            <a:r>
              <a:rPr lang="en-US" sz="1800">
                <a:solidFill>
                  <a:srgbClr val="000000"/>
                </a:solidFill>
                <a:latin typeface="Helvetica" pitchFamily="34" charset="0"/>
              </a:rPr>
              <a:t>14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1BA8A9-F977-4DCC-8E1E-935BA8CA2D4D}" type="slidenum">
              <a:rPr lang="en-US"/>
              <a:pPr/>
              <a:t>37</a:t>
            </a:fld>
            <a:endParaRPr lang="en-US"/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920" y="4415790"/>
            <a:ext cx="5028161" cy="418338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917" tIns="45152" rIns="91917" bIns="45152"/>
          <a:lstStyle/>
          <a:p>
            <a:endParaRPr lang="en-US"/>
          </a:p>
        </p:txBody>
      </p:sp>
      <p:sp>
        <p:nvSpPr>
          <p:cNvPr id="41987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992313" y="2149475"/>
            <a:ext cx="3025775" cy="2014538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3315220" y="8624640"/>
            <a:ext cx="380307" cy="4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351" tIns="27413" rIns="19351" bIns="27413"/>
          <a:lstStyle/>
          <a:p>
            <a:pPr defTabSz="928688">
              <a:lnSpc>
                <a:spcPts val="2138"/>
              </a:lnSpc>
            </a:pPr>
            <a:r>
              <a:rPr lang="en-US" sz="1800">
                <a:solidFill>
                  <a:srgbClr val="000000"/>
                </a:solidFill>
                <a:latin typeface="Helvetica" pitchFamily="34" charset="0"/>
              </a:rPr>
              <a:t>16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54689" indent="-290265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61059" indent="-232212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25483" indent="-232212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89907" indent="-232212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54331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3018754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83178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947602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9ADF63F3-9F80-4404-8488-02192B699193}" type="slidenum">
              <a:rPr lang="en-US" sz="1200">
                <a:latin typeface="Times New Roman" pitchFamily="18" charset="0"/>
              </a:rPr>
              <a:pPr/>
              <a:t>38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91139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903" tIns="45145" rIns="91903" bIns="45145"/>
          <a:lstStyle/>
          <a:p>
            <a:endParaRPr lang="en-US" smtClean="0"/>
          </a:p>
        </p:txBody>
      </p:sp>
      <p:sp>
        <p:nvSpPr>
          <p:cNvPr id="91140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93900" y="2149475"/>
            <a:ext cx="3024188" cy="2014538"/>
          </a:xfrm>
          <a:ln w="12700" cap="flat">
            <a:solidFill>
              <a:schemeClr val="tx1"/>
            </a:solidFill>
          </a:ln>
        </p:spPr>
      </p:sp>
      <p:sp>
        <p:nvSpPr>
          <p:cNvPr id="91141" name="Rectangle 4"/>
          <p:cNvSpPr>
            <a:spLocks noChangeArrowheads="1"/>
          </p:cNvSpPr>
          <p:nvPr/>
        </p:nvSpPr>
        <p:spPr bwMode="auto">
          <a:xfrm>
            <a:off x="3314700" y="8624993"/>
            <a:ext cx="381000" cy="4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348" tIns="27409" rIns="19348" bIns="27409"/>
          <a:lstStyle/>
          <a:p>
            <a:pPr>
              <a:lnSpc>
                <a:spcPts val="2133"/>
              </a:lnSpc>
            </a:pPr>
            <a:r>
              <a:rPr lang="en-US" sz="1800">
                <a:solidFill>
                  <a:srgbClr val="000000"/>
                </a:solidFill>
                <a:latin typeface="Helvetica" pitchFamily="34" charset="0"/>
              </a:rPr>
              <a:t>18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54689" indent="-290265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61059" indent="-232212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25483" indent="-232212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89907" indent="-232212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54331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3018754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83178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947602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3CCA3335-B0D9-43D4-98F7-E1D4EE39DBF7}" type="slidenum">
              <a:rPr lang="en-US" sz="1200">
                <a:latin typeface="Times New Roman" pitchFamily="18" charset="0"/>
              </a:rPr>
              <a:pPr/>
              <a:t>39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9216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903" tIns="45145" rIns="91903" bIns="45145"/>
          <a:lstStyle/>
          <a:p>
            <a:endParaRPr lang="en-US" smtClean="0"/>
          </a:p>
        </p:txBody>
      </p:sp>
      <p:sp>
        <p:nvSpPr>
          <p:cNvPr id="9216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93900" y="2149475"/>
            <a:ext cx="3024188" cy="2014538"/>
          </a:xfrm>
          <a:ln w="12700" cap="flat">
            <a:solidFill>
              <a:schemeClr val="tx1"/>
            </a:solidFill>
          </a:ln>
        </p:spPr>
      </p:sp>
      <p:sp>
        <p:nvSpPr>
          <p:cNvPr id="92165" name="Rectangle 4"/>
          <p:cNvSpPr>
            <a:spLocks noChangeArrowheads="1"/>
          </p:cNvSpPr>
          <p:nvPr/>
        </p:nvSpPr>
        <p:spPr bwMode="auto">
          <a:xfrm>
            <a:off x="3314700" y="8624993"/>
            <a:ext cx="381000" cy="4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348" tIns="27409" rIns="19348" bIns="27409"/>
          <a:lstStyle/>
          <a:p>
            <a:pPr>
              <a:lnSpc>
                <a:spcPts val="2133"/>
              </a:lnSpc>
            </a:pPr>
            <a:r>
              <a:rPr lang="en-US" sz="1800">
                <a:solidFill>
                  <a:srgbClr val="000000"/>
                </a:solidFill>
                <a:latin typeface="Helvetica" pitchFamily="34" charset="0"/>
              </a:rPr>
              <a:t>20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54689" indent="-290265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61059" indent="-232212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25483" indent="-232212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89907" indent="-232212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54331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3018754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83178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947602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F44D9697-DCED-4822-BD40-1B29886D0632}" type="slidenum">
              <a:rPr lang="en-US" sz="1200">
                <a:latin typeface="Times New Roman" pitchFamily="18" charset="0"/>
              </a:rPr>
              <a:pPr/>
              <a:t>40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93187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903" tIns="45145" rIns="91903" bIns="45145"/>
          <a:lstStyle/>
          <a:p>
            <a:endParaRPr lang="en-US" smtClean="0"/>
          </a:p>
        </p:txBody>
      </p:sp>
      <p:sp>
        <p:nvSpPr>
          <p:cNvPr id="93188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93900" y="2149475"/>
            <a:ext cx="3024188" cy="2014538"/>
          </a:xfrm>
          <a:ln w="12700" cap="flat">
            <a:solidFill>
              <a:schemeClr val="tx1"/>
            </a:solidFill>
          </a:ln>
        </p:spPr>
      </p:sp>
      <p:sp>
        <p:nvSpPr>
          <p:cNvPr id="93189" name="Rectangle 4"/>
          <p:cNvSpPr>
            <a:spLocks noChangeArrowheads="1"/>
          </p:cNvSpPr>
          <p:nvPr/>
        </p:nvSpPr>
        <p:spPr bwMode="auto">
          <a:xfrm>
            <a:off x="3314700" y="8624993"/>
            <a:ext cx="381000" cy="4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348" tIns="27409" rIns="19348" bIns="27409"/>
          <a:lstStyle/>
          <a:p>
            <a:pPr>
              <a:lnSpc>
                <a:spcPts val="2133"/>
              </a:lnSpc>
            </a:pPr>
            <a:r>
              <a:rPr lang="en-US" sz="1800">
                <a:solidFill>
                  <a:srgbClr val="000000"/>
                </a:solidFill>
                <a:latin typeface="Helvetica" pitchFamily="34" charset="0"/>
              </a:rPr>
              <a:t>22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54689" indent="-290265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61059" indent="-232212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25483" indent="-232212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89907" indent="-232212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54331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3018754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83178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947602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E7F70FE4-8C58-4174-860F-CCBCF3D7AF6C}" type="slidenum">
              <a:rPr lang="en-US" sz="1200">
                <a:latin typeface="Times New Roman" pitchFamily="18" charset="0"/>
              </a:rPr>
              <a:pPr/>
              <a:t>41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9421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903" tIns="45145" rIns="91903" bIns="45145"/>
          <a:lstStyle/>
          <a:p>
            <a:endParaRPr lang="en-US" smtClean="0"/>
          </a:p>
        </p:txBody>
      </p:sp>
      <p:sp>
        <p:nvSpPr>
          <p:cNvPr id="94212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4263" y="858838"/>
            <a:ext cx="4692650" cy="312420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0542C1-CB5E-450B-9C1E-F57CA15CD2D4}" type="slidenum">
              <a:rPr lang="en-US"/>
              <a:pPr/>
              <a:t>42</a:t>
            </a:fld>
            <a:endParaRPr lang="en-US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920" y="4415790"/>
            <a:ext cx="5028161" cy="418338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917" tIns="45152" rIns="91917" bIns="45152"/>
          <a:lstStyle/>
          <a:p>
            <a:endParaRPr lang="en-US"/>
          </a:p>
        </p:txBody>
      </p:sp>
      <p:sp>
        <p:nvSpPr>
          <p:cNvPr id="60419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082675" y="857250"/>
            <a:ext cx="4694238" cy="3125788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54689" indent="-290265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61059" indent="-232212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25483" indent="-232212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89907" indent="-232212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54331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3018754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83178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947602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8B09653C-E022-46CF-99B4-745661DF9FF8}" type="slidenum">
              <a:rPr lang="en-US" sz="1200">
                <a:latin typeface="Times New Roman" pitchFamily="18" charset="0"/>
              </a:rPr>
              <a:pPr/>
              <a:t>48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96259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917" tIns="45152" rIns="91917" bIns="45152"/>
          <a:lstStyle/>
          <a:p>
            <a:endParaRPr lang="en-US" smtClean="0"/>
          </a:p>
        </p:txBody>
      </p:sp>
      <p:sp>
        <p:nvSpPr>
          <p:cNvPr id="96260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2675" y="858838"/>
            <a:ext cx="4692650" cy="312420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54689" indent="-290265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61059" indent="-232212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25483" indent="-232212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89907" indent="-232212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54331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3018754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83178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947602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232084EB-C4F9-46C2-9F00-311CB0627F16}" type="slidenum">
              <a:rPr lang="en-US" sz="1200">
                <a:latin typeface="Times New Roman" pitchFamily="18" charset="0"/>
              </a:rPr>
              <a:pPr/>
              <a:t>49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9728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917" tIns="45152" rIns="91917" bIns="45152"/>
          <a:lstStyle/>
          <a:p>
            <a:endParaRPr lang="en-US" smtClean="0"/>
          </a:p>
        </p:txBody>
      </p:sp>
      <p:sp>
        <p:nvSpPr>
          <p:cNvPr id="9728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2675" y="858838"/>
            <a:ext cx="4692650" cy="312420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BE87FB-ED0D-43C0-A9B4-D2A508F11359}" type="slidenum">
              <a:rPr lang="en-US"/>
              <a:pPr/>
              <a:t>50</a:t>
            </a:fld>
            <a:endParaRPr lang="en-US"/>
          </a:p>
        </p:txBody>
      </p:sp>
      <p:sp>
        <p:nvSpPr>
          <p:cNvPr id="6656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920" y="4415790"/>
            <a:ext cx="5028161" cy="418338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917" tIns="45152" rIns="91917" bIns="45152"/>
          <a:lstStyle/>
          <a:p>
            <a:endParaRPr lang="en-US"/>
          </a:p>
        </p:txBody>
      </p:sp>
      <p:sp>
        <p:nvSpPr>
          <p:cNvPr id="66563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082675" y="857250"/>
            <a:ext cx="4694238" cy="3125788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C3B5AB-619F-4849-ACD2-30478CBC5E34}" type="slidenum">
              <a:rPr lang="en-US"/>
              <a:pPr/>
              <a:t>3</a:t>
            </a:fld>
            <a:endParaRPr lang="en-US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920" y="4415790"/>
            <a:ext cx="5028161" cy="418338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917" tIns="45152" rIns="91917" bIns="45152"/>
          <a:lstStyle/>
          <a:p>
            <a:endParaRPr lang="en-US"/>
          </a:p>
        </p:txBody>
      </p:sp>
      <p:sp>
        <p:nvSpPr>
          <p:cNvPr id="13315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04913" y="536575"/>
            <a:ext cx="4611687" cy="3071813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47A2C2-7EDE-4C16-B409-3BE33CB99470}" type="slidenum">
              <a:rPr lang="en-US"/>
              <a:pPr/>
              <a:t>51</a:t>
            </a:fld>
            <a:endParaRPr lang="en-US"/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920" y="4415790"/>
            <a:ext cx="5028161" cy="418338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917" tIns="45152" rIns="91917" bIns="45152"/>
          <a:lstStyle/>
          <a:p>
            <a:endParaRPr lang="en-US"/>
          </a:p>
        </p:txBody>
      </p:sp>
      <p:sp>
        <p:nvSpPr>
          <p:cNvPr id="82947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082675" y="857250"/>
            <a:ext cx="4694238" cy="3125788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38C1F0-0ACD-4AA0-B0B0-1AF69B2F4223}" type="slidenum">
              <a:rPr lang="en-US"/>
              <a:pPr/>
              <a:t>52</a:t>
            </a:fld>
            <a:endParaRPr lang="en-US"/>
          </a:p>
        </p:txBody>
      </p:sp>
      <p:sp>
        <p:nvSpPr>
          <p:cNvPr id="13926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1917" tIns="45152" rIns="91917" bIns="45152"/>
          <a:lstStyle/>
          <a:p>
            <a:endParaRPr lang="en-US"/>
          </a:p>
        </p:txBody>
      </p:sp>
      <p:sp>
        <p:nvSpPr>
          <p:cNvPr id="13926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2675" y="857250"/>
            <a:ext cx="4694238" cy="3125788"/>
          </a:xfrm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9A8279-6952-4BAC-B848-74E7B6AE29E2}" type="slidenum">
              <a:rPr lang="en-US"/>
              <a:pPr/>
              <a:t>53</a:t>
            </a:fld>
            <a:endParaRPr lang="en-US"/>
          </a:p>
        </p:txBody>
      </p:sp>
      <p:sp>
        <p:nvSpPr>
          <p:cNvPr id="14131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1917" tIns="45152" rIns="91917" bIns="45152"/>
          <a:lstStyle/>
          <a:p>
            <a:endParaRPr lang="en-US"/>
          </a:p>
        </p:txBody>
      </p:sp>
      <p:sp>
        <p:nvSpPr>
          <p:cNvPr id="14131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2675" y="857250"/>
            <a:ext cx="4694238" cy="3125788"/>
          </a:xfrm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6948FC-89A8-469B-BCD6-B14F30E4AF71}" type="slidenum">
              <a:rPr lang="en-US"/>
              <a:pPr/>
              <a:t>54</a:t>
            </a:fld>
            <a:endParaRPr lang="en-US"/>
          </a:p>
        </p:txBody>
      </p:sp>
      <p:sp>
        <p:nvSpPr>
          <p:cNvPr id="14336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1917" tIns="45152" rIns="91917" bIns="45152"/>
          <a:lstStyle/>
          <a:p>
            <a:endParaRPr lang="en-US"/>
          </a:p>
        </p:txBody>
      </p:sp>
      <p:sp>
        <p:nvSpPr>
          <p:cNvPr id="14336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2675" y="857250"/>
            <a:ext cx="4694238" cy="3125788"/>
          </a:xfrm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2BF8F0-1116-440E-B3A4-A137E4BAA76E}" type="slidenum">
              <a:rPr lang="en-US"/>
              <a:pPr/>
              <a:t>55</a:t>
            </a:fld>
            <a:endParaRPr lang="en-US"/>
          </a:p>
        </p:txBody>
      </p:sp>
      <p:sp>
        <p:nvSpPr>
          <p:cNvPr id="14541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1917" tIns="45152" rIns="91917" bIns="45152"/>
          <a:lstStyle/>
          <a:p>
            <a:endParaRPr lang="en-US"/>
          </a:p>
        </p:txBody>
      </p:sp>
      <p:sp>
        <p:nvSpPr>
          <p:cNvPr id="14541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2675" y="857250"/>
            <a:ext cx="4694238" cy="3125788"/>
          </a:xfrm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5B1C69-C69E-44D7-A553-561B620EA498}" type="slidenum">
              <a:rPr lang="en-US"/>
              <a:pPr/>
              <a:t>56</a:t>
            </a:fld>
            <a:endParaRPr lang="en-US"/>
          </a:p>
        </p:txBody>
      </p:sp>
      <p:sp>
        <p:nvSpPr>
          <p:cNvPr id="14745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1917" tIns="45152" rIns="91917" bIns="45152"/>
          <a:lstStyle/>
          <a:p>
            <a:endParaRPr lang="en-US"/>
          </a:p>
        </p:txBody>
      </p:sp>
      <p:sp>
        <p:nvSpPr>
          <p:cNvPr id="14745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2675" y="857250"/>
            <a:ext cx="4694238" cy="3125788"/>
          </a:xfrm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442506-3766-4680-B0E3-14E6F3638832}" type="slidenum">
              <a:rPr lang="en-US"/>
              <a:pPr/>
              <a:t>57</a:t>
            </a:fld>
            <a:endParaRPr lang="en-US"/>
          </a:p>
        </p:txBody>
      </p:sp>
      <p:sp>
        <p:nvSpPr>
          <p:cNvPr id="14950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1917" tIns="45152" rIns="91917" bIns="45152"/>
          <a:lstStyle/>
          <a:p>
            <a:endParaRPr lang="en-US"/>
          </a:p>
        </p:txBody>
      </p:sp>
      <p:sp>
        <p:nvSpPr>
          <p:cNvPr id="14950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2675" y="857250"/>
            <a:ext cx="4694238" cy="3125788"/>
          </a:xfrm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A34332-6AED-44FD-838E-66209765E12B}" type="slidenum">
              <a:rPr lang="en-US"/>
              <a:pPr/>
              <a:t>58</a:t>
            </a:fld>
            <a:endParaRPr lang="en-US"/>
          </a:p>
        </p:txBody>
      </p:sp>
      <p:sp>
        <p:nvSpPr>
          <p:cNvPr id="15155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1917" tIns="45152" rIns="91917" bIns="45152"/>
          <a:lstStyle/>
          <a:p>
            <a:endParaRPr lang="en-US"/>
          </a:p>
        </p:txBody>
      </p:sp>
      <p:sp>
        <p:nvSpPr>
          <p:cNvPr id="15155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2675" y="857250"/>
            <a:ext cx="4694238" cy="3125788"/>
          </a:xfrm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4226CB-189F-4301-BA9D-86D92FC67FF0}" type="slidenum">
              <a:rPr lang="en-US"/>
              <a:pPr/>
              <a:t>59</a:t>
            </a:fld>
            <a:endParaRPr lang="en-US"/>
          </a:p>
        </p:txBody>
      </p:sp>
      <p:sp>
        <p:nvSpPr>
          <p:cNvPr id="15360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1917" tIns="45152" rIns="91917" bIns="45152"/>
          <a:lstStyle/>
          <a:p>
            <a:endParaRPr lang="en-US"/>
          </a:p>
        </p:txBody>
      </p:sp>
      <p:sp>
        <p:nvSpPr>
          <p:cNvPr id="15360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2675" y="857250"/>
            <a:ext cx="4694238" cy="3125788"/>
          </a:xfrm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7EF014-5657-4CC4-807A-62A89CB6A191}" type="slidenum">
              <a:rPr lang="en-US"/>
              <a:pPr/>
              <a:t>60</a:t>
            </a:fld>
            <a:endParaRPr lang="en-US"/>
          </a:p>
        </p:txBody>
      </p:sp>
      <p:sp>
        <p:nvSpPr>
          <p:cNvPr id="15565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1917" tIns="45152" rIns="91917" bIns="45152"/>
          <a:lstStyle/>
          <a:p>
            <a:endParaRPr lang="en-US"/>
          </a:p>
        </p:txBody>
      </p:sp>
      <p:sp>
        <p:nvSpPr>
          <p:cNvPr id="15565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2675" y="857250"/>
            <a:ext cx="4694238" cy="3125788"/>
          </a:xfrm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9A8422-CA58-43C6-9E1A-412E00639A5C}" type="slidenum">
              <a:rPr lang="en-US"/>
              <a:pPr/>
              <a:t>7</a:t>
            </a:fld>
            <a:endParaRPr lang="en-US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920" y="4415790"/>
            <a:ext cx="5028161" cy="418338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917" tIns="45152" rIns="91917" bIns="45152"/>
          <a:lstStyle/>
          <a:p>
            <a:endParaRPr lang="en-US"/>
          </a:p>
        </p:txBody>
      </p:sp>
      <p:sp>
        <p:nvSpPr>
          <p:cNvPr id="15363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992313" y="2149475"/>
            <a:ext cx="3025775" cy="2014538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3377566" y="8624640"/>
            <a:ext cx="254057" cy="4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351" tIns="27413" rIns="19351" bIns="27413"/>
          <a:lstStyle/>
          <a:p>
            <a:pPr defTabSz="928688">
              <a:lnSpc>
                <a:spcPts val="2138"/>
              </a:lnSpc>
            </a:pPr>
            <a:r>
              <a:rPr lang="en-US" sz="1800">
                <a:solidFill>
                  <a:srgbClr val="000000"/>
                </a:solidFill>
                <a:latin typeface="Helvetica" pitchFamily="34" charset="0"/>
              </a:rPr>
              <a:t>3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1EBCA3-363A-4FE7-8D22-DF914F3A3EFC}" type="slidenum">
              <a:rPr lang="en-US"/>
              <a:pPr/>
              <a:t>61</a:t>
            </a:fld>
            <a:endParaRPr lang="en-US"/>
          </a:p>
        </p:txBody>
      </p:sp>
      <p:sp>
        <p:nvSpPr>
          <p:cNvPr id="15769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1917" tIns="45152" rIns="91917" bIns="45152"/>
          <a:lstStyle/>
          <a:p>
            <a:endParaRPr lang="en-US"/>
          </a:p>
        </p:txBody>
      </p:sp>
      <p:sp>
        <p:nvSpPr>
          <p:cNvPr id="15769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2675" y="857250"/>
            <a:ext cx="4694238" cy="3125788"/>
          </a:xfrm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63CBD9-38DB-4944-A4C9-2E762665E5CA}" type="slidenum">
              <a:rPr lang="en-US"/>
              <a:pPr/>
              <a:t>62</a:t>
            </a:fld>
            <a:endParaRPr lang="en-US"/>
          </a:p>
        </p:txBody>
      </p:sp>
      <p:sp>
        <p:nvSpPr>
          <p:cNvPr id="15974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1917" tIns="45152" rIns="91917" bIns="45152"/>
          <a:lstStyle/>
          <a:p>
            <a:endParaRPr lang="en-US"/>
          </a:p>
        </p:txBody>
      </p:sp>
      <p:sp>
        <p:nvSpPr>
          <p:cNvPr id="15974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2675" y="857250"/>
            <a:ext cx="4694238" cy="3125788"/>
          </a:xfrm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CBF4A8-F869-49BE-BE6B-50C0D10AA435}" type="slidenum">
              <a:rPr lang="en-US"/>
              <a:pPr/>
              <a:t>63</a:t>
            </a:fld>
            <a:endParaRPr lang="en-US"/>
          </a:p>
        </p:txBody>
      </p:sp>
      <p:sp>
        <p:nvSpPr>
          <p:cNvPr id="16179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1917" tIns="45152" rIns="91917" bIns="45152"/>
          <a:lstStyle/>
          <a:p>
            <a:endParaRPr lang="en-US"/>
          </a:p>
        </p:txBody>
      </p:sp>
      <p:sp>
        <p:nvSpPr>
          <p:cNvPr id="16179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2675" y="857250"/>
            <a:ext cx="4694238" cy="3125788"/>
          </a:xfrm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935702-367E-4FE4-9E2F-9491B4D675AE}" type="slidenum">
              <a:rPr lang="en-US"/>
              <a:pPr/>
              <a:t>8</a:t>
            </a:fld>
            <a:endParaRPr lang="en-US"/>
          </a:p>
        </p:txBody>
      </p:sp>
      <p:sp>
        <p:nvSpPr>
          <p:cNvPr id="10854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1917" tIns="45152" rIns="91917" bIns="45152"/>
          <a:lstStyle/>
          <a:p>
            <a:endParaRPr lang="en-US"/>
          </a:p>
        </p:txBody>
      </p:sp>
      <p:sp>
        <p:nvSpPr>
          <p:cNvPr id="10854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4913" y="536575"/>
            <a:ext cx="4611687" cy="3071813"/>
          </a:xfrm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3EFC9E-39A7-419E-AAA0-3EF36F3AF247}" type="slidenum">
              <a:rPr lang="en-US"/>
              <a:pPr/>
              <a:t>9</a:t>
            </a:fld>
            <a:endParaRPr lang="en-US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920" y="4415790"/>
            <a:ext cx="5028161" cy="418338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917" tIns="45152" rIns="91917" bIns="45152"/>
          <a:lstStyle/>
          <a:p>
            <a:endParaRPr lang="en-US"/>
          </a:p>
        </p:txBody>
      </p:sp>
      <p:sp>
        <p:nvSpPr>
          <p:cNvPr id="17411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04913" y="536575"/>
            <a:ext cx="4611687" cy="3071813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77B95A-C618-4ED5-98C0-F83966BEC830}" type="slidenum">
              <a:rPr lang="en-US"/>
              <a:pPr/>
              <a:t>15</a:t>
            </a:fld>
            <a:endParaRPr lang="en-US"/>
          </a:p>
        </p:txBody>
      </p:sp>
      <p:sp>
        <p:nvSpPr>
          <p:cNvPr id="11673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1917" tIns="45152" rIns="91917" bIns="45152"/>
          <a:lstStyle/>
          <a:p>
            <a:endParaRPr lang="en-US"/>
          </a:p>
        </p:txBody>
      </p:sp>
      <p:sp>
        <p:nvSpPr>
          <p:cNvPr id="11673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2675" y="857250"/>
            <a:ext cx="4694238" cy="3125788"/>
          </a:xfrm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40A171-4001-4884-B653-24C8D2E62C66}" type="slidenum">
              <a:rPr lang="en-US"/>
              <a:pPr/>
              <a:t>16</a:t>
            </a:fld>
            <a:endParaRPr lang="en-US"/>
          </a:p>
        </p:txBody>
      </p:sp>
      <p:sp>
        <p:nvSpPr>
          <p:cNvPr id="11878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1917" tIns="45152" rIns="91917" bIns="45152"/>
          <a:lstStyle/>
          <a:p>
            <a:endParaRPr lang="en-US"/>
          </a:p>
        </p:txBody>
      </p:sp>
      <p:sp>
        <p:nvSpPr>
          <p:cNvPr id="11878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2675" y="857250"/>
            <a:ext cx="4694238" cy="3125788"/>
          </a:xfrm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873588-D5FC-4090-9F4A-D7C9D480D524}" type="slidenum">
              <a:rPr lang="en-US"/>
              <a:pPr/>
              <a:t>17</a:t>
            </a:fld>
            <a:endParaRPr lang="en-US"/>
          </a:p>
        </p:txBody>
      </p:sp>
      <p:sp>
        <p:nvSpPr>
          <p:cNvPr id="12083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1917" tIns="45152" rIns="91917" bIns="45152"/>
          <a:lstStyle/>
          <a:p>
            <a:endParaRPr lang="en-US"/>
          </a:p>
        </p:txBody>
      </p:sp>
      <p:sp>
        <p:nvSpPr>
          <p:cNvPr id="12083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2675" y="857250"/>
            <a:ext cx="4694238" cy="3125788"/>
          </a:xfrm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5325" y="1917700"/>
            <a:ext cx="7880350" cy="13223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0650" y="3497263"/>
            <a:ext cx="6489700" cy="15779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2A39CF-1BAF-4F68-AAE8-6059283607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092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2F0717-B8D0-4FA9-8C7D-0D2536CAA4B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301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549275"/>
            <a:ext cx="1970087" cy="4937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5325" y="549275"/>
            <a:ext cx="5757863" cy="4937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3FA354-1E54-4B41-A4FC-37703FCEFB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125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549275"/>
            <a:ext cx="7880350" cy="1028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95325" y="1782763"/>
            <a:ext cx="7880350" cy="370363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325" y="5622925"/>
            <a:ext cx="1931988" cy="4127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67063" y="5622925"/>
            <a:ext cx="2936875" cy="4127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43688" y="5622925"/>
            <a:ext cx="1931987" cy="412750"/>
          </a:xfrm>
        </p:spPr>
        <p:txBody>
          <a:bodyPr/>
          <a:lstStyle>
            <a:lvl1pPr>
              <a:defRPr/>
            </a:lvl1pPr>
          </a:lstStyle>
          <a:p>
            <a:fld id="{993F9414-2EB1-4868-99A6-DF27654720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415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14DD95-1B0E-423E-9E50-4750BE49E8C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526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38" y="3965575"/>
            <a:ext cx="7880350" cy="122713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838" y="2616200"/>
            <a:ext cx="7880350" cy="1349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F6DF21-F293-4E5B-8AC7-D85BFDBFA6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50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5325" y="1782763"/>
            <a:ext cx="3863975" cy="37036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1700" y="1782763"/>
            <a:ext cx="3863975" cy="37036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936D31-B7B8-4EF0-91AE-073275ED928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443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550" y="247650"/>
            <a:ext cx="8343900" cy="10287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550" y="1381125"/>
            <a:ext cx="4095750" cy="5762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550" y="1957388"/>
            <a:ext cx="4095750" cy="355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0113" y="1381125"/>
            <a:ext cx="4097337" cy="5762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0113" y="1957388"/>
            <a:ext cx="4097337" cy="355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43607F-3BE0-46CA-8246-76AA28A91FC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977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2BD236-1FE2-404E-BF84-CF4A9872B8B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994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9A5AFB-777E-4346-BB23-91D81EC630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66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550" y="246063"/>
            <a:ext cx="3049588" cy="104616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4263" y="246063"/>
            <a:ext cx="5183187" cy="52673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550" y="1292225"/>
            <a:ext cx="3049588" cy="42211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618040-BB03-46FA-A88F-98BBF8C2CC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687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7688" y="4321175"/>
            <a:ext cx="5562600" cy="5095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17688" y="550863"/>
            <a:ext cx="5562600" cy="37036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17688" y="4830763"/>
            <a:ext cx="5562600" cy="723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9B713B-D3DE-47A6-985D-5F27683E0E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703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95325" y="549275"/>
            <a:ext cx="7880350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5325" y="1782763"/>
            <a:ext cx="7880350" cy="370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83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5325" y="5622925"/>
            <a:ext cx="1931988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983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67063" y="5622925"/>
            <a:ext cx="293687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983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43688" y="5622925"/>
            <a:ext cx="193198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5BC0483-CA11-43C8-A6B5-6900D46406EA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65000"/>
        <a:buFont typeface="Wingdings" pitchFamily="2" charset="2"/>
        <a:buChar char="u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itchFamily="2" charset="2"/>
        <a:buChar char="v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w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6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2.wmf"/><Relationship Id="rId4" Type="http://schemas.openxmlformats.org/officeDocument/2006/relationships/oleObject" Target="../embeddings/oleObject8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wmf"/><Relationship Id="rId4" Type="http://schemas.openxmlformats.org/officeDocument/2006/relationships/image" Target="../media/image25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6.wmf"/><Relationship Id="rId4" Type="http://schemas.openxmlformats.org/officeDocument/2006/relationships/image" Target="../media/image25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26.wmf"/><Relationship Id="rId4" Type="http://schemas.openxmlformats.org/officeDocument/2006/relationships/image" Target="../media/image25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w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0.png"/><Relationship Id="rId4" Type="http://schemas.openxmlformats.org/officeDocument/2006/relationships/oleObject" Target="../embeddings/oleObject9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5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55.wmf"/><Relationship Id="rId4" Type="http://schemas.openxmlformats.org/officeDocument/2006/relationships/oleObject" Target="../embeddings/oleObject10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8.w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2" descr="http://www.wefr15.com/images/Incident%20Photos/2010%20Incident%20Photos/10-11-10%20I81%20at%20Exit%2024%20Hazmat%20spill/I81%20at%20Exit%2024%20Hazmat%20Spill%2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1050"/>
            <a:ext cx="927100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Rectangle 13"/>
          <p:cNvSpPr>
            <a:spLocks noGrp="1" noChangeArrowheads="1"/>
          </p:cNvSpPr>
          <p:nvPr>
            <p:ph type="ctrTitle"/>
          </p:nvPr>
        </p:nvSpPr>
        <p:spPr>
          <a:xfrm>
            <a:off x="0" y="630064"/>
            <a:ext cx="9271000" cy="1322388"/>
          </a:xfrm>
        </p:spPr>
        <p:txBody>
          <a:bodyPr/>
          <a:lstStyle/>
          <a:p>
            <a:pPr algn="ctr"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 to Hazardous Materials</a:t>
            </a:r>
          </a:p>
        </p:txBody>
      </p:sp>
      <p:sp>
        <p:nvSpPr>
          <p:cNvPr id="13" name="Subtitle 12"/>
          <p:cNvSpPr>
            <a:spLocks noGrp="1"/>
          </p:cNvSpPr>
          <p:nvPr>
            <p:ph type="subTitle" idx="1"/>
          </p:nvPr>
        </p:nvSpPr>
        <p:spPr>
          <a:xfrm>
            <a:off x="1390650" y="2307743"/>
            <a:ext cx="6489700" cy="157797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the First Responder Awareness (FRA) Level</a:t>
            </a:r>
            <a:endParaRPr lang="en-US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8738473"/>
      </p:ext>
    </p:extLst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OSHA Hazwoper Regulation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29 CFR 1910.120</a:t>
            </a:r>
          </a:p>
          <a:p>
            <a:pPr lvl="1"/>
            <a:r>
              <a:rPr lang="en-US"/>
              <a:t>Federal Regulation</a:t>
            </a:r>
          </a:p>
          <a:p>
            <a:r>
              <a:rPr lang="en-US"/>
              <a:t>Title 8 California Code of Regs §5192</a:t>
            </a:r>
          </a:p>
          <a:p>
            <a:pPr lvl="1"/>
            <a:r>
              <a:rPr lang="en-US"/>
              <a:t>California Regulation</a:t>
            </a:r>
          </a:p>
          <a:p>
            <a:pPr lvl="1"/>
            <a:r>
              <a:rPr lang="en-US"/>
              <a:t>(Identical to fed reg)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56394" y="5677469"/>
            <a:ext cx="1310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Page B-4</a:t>
            </a:r>
            <a:endParaRPr lang="en-US" sz="1800" dirty="0">
              <a:latin typeface="+mn-l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Hazwoper Regulates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9125" y="1782763"/>
            <a:ext cx="8575675" cy="2459037"/>
          </a:xfrm>
        </p:spPr>
        <p:txBody>
          <a:bodyPr/>
          <a:lstStyle/>
          <a:p>
            <a:r>
              <a:rPr lang="en-US"/>
              <a:t>Hazardous waste site cleanup</a:t>
            </a:r>
          </a:p>
          <a:p>
            <a:r>
              <a:rPr lang="en-US"/>
              <a:t>Treatment, storage &amp; disposal facilities</a:t>
            </a:r>
          </a:p>
          <a:p>
            <a:r>
              <a:rPr lang="en-US"/>
              <a:t>Emergency response to hazmat releases</a:t>
            </a:r>
          </a:p>
        </p:txBody>
      </p:sp>
      <p:pic>
        <p:nvPicPr>
          <p:cNvPr id="111620" name="Picture 4" descr="CGF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3778250"/>
            <a:ext cx="2128838" cy="211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1" name="Picture 5" descr="j025037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3603625"/>
            <a:ext cx="1841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2" name="Picture 6" descr="MCj0238185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25" y="3630613"/>
            <a:ext cx="1252538" cy="245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3" name="Picture 7" descr="MCj0097861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763" y="3540125"/>
            <a:ext cx="1474787" cy="232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656394" y="5677469"/>
            <a:ext cx="1310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Page B-4</a:t>
            </a:r>
            <a:endParaRPr lang="en-US" sz="1800" dirty="0">
              <a:latin typeface="+mn-l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263525" y="549275"/>
            <a:ext cx="8718550" cy="1028700"/>
          </a:xfrm>
        </p:spPr>
        <p:txBody>
          <a:bodyPr/>
          <a:lstStyle/>
          <a:p>
            <a:r>
              <a:rPr lang="en-US" sz="4000"/>
              <a:t>Hazwoper Requires Employers To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Plan for response and cleanup</a:t>
            </a:r>
          </a:p>
          <a:p>
            <a:r>
              <a:rPr lang="en-US"/>
              <a:t>Train employees</a:t>
            </a:r>
          </a:p>
          <a:p>
            <a:r>
              <a:rPr lang="en-US"/>
              <a:t>Follow basic response requirements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56394" y="5677469"/>
            <a:ext cx="1310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Page B-4</a:t>
            </a:r>
            <a:endParaRPr lang="en-US" sz="1800" dirty="0">
              <a:latin typeface="+mn-l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 of this Course</a:t>
            </a:r>
          </a:p>
        </p:txBody>
      </p:sp>
      <p:graphicFrame>
        <p:nvGraphicFramePr>
          <p:cNvPr id="128004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749300" y="2122488"/>
          <a:ext cx="7772400" cy="302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16" name="MS Org Chart" r:id="rId3" imgW="7772400" imgH="3022560" progId="OrgPlusWOPX.4">
                  <p:embed followColorScheme="full"/>
                </p:oleObj>
              </mc:Choice>
              <mc:Fallback>
                <p:oleObj name="MS Org Chart" r:id="rId3" imgW="7772400" imgH="3022560" progId="OrgPlusWOPX.4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300" y="2122488"/>
                        <a:ext cx="7772400" cy="302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006" name="Oval 6"/>
          <p:cNvSpPr>
            <a:spLocks noChangeArrowheads="1"/>
          </p:cNvSpPr>
          <p:nvPr/>
        </p:nvSpPr>
        <p:spPr bwMode="auto">
          <a:xfrm>
            <a:off x="5765800" y="2306638"/>
            <a:ext cx="3060700" cy="2386012"/>
          </a:xfrm>
          <a:prstGeom prst="ellips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56394" y="5677469"/>
            <a:ext cx="1310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Page B-4</a:t>
            </a:r>
            <a:endParaRPr lang="en-US" sz="18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8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Hazwoper</a:t>
            </a:r>
            <a:r>
              <a:rPr lang="en-US" dirty="0"/>
              <a:t> Training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52712" y="1782764"/>
            <a:ext cx="5931729" cy="1998662"/>
          </a:xfrm>
        </p:spPr>
        <p:txBody>
          <a:bodyPr/>
          <a:lstStyle/>
          <a:p>
            <a:r>
              <a:rPr lang="en-US" dirty="0" err="1"/>
              <a:t>Reg</a:t>
            </a:r>
            <a:r>
              <a:rPr lang="en-US" dirty="0"/>
              <a:t> specifies training for various levels of responders</a:t>
            </a:r>
          </a:p>
        </p:txBody>
      </p:sp>
      <p:grpSp>
        <p:nvGrpSpPr>
          <p:cNvPr id="163852" name="Group 12"/>
          <p:cNvGrpSpPr>
            <a:grpSpLocks/>
          </p:cNvGrpSpPr>
          <p:nvPr/>
        </p:nvGrpSpPr>
        <p:grpSpPr bwMode="auto">
          <a:xfrm>
            <a:off x="463550" y="3406775"/>
            <a:ext cx="2581275" cy="1698625"/>
            <a:chOff x="292" y="2146"/>
            <a:chExt cx="1626" cy="1070"/>
          </a:xfrm>
        </p:grpSpPr>
        <p:sp>
          <p:nvSpPr>
            <p:cNvPr id="163844" name="AutoShape 4"/>
            <p:cNvSpPr>
              <a:spLocks noChangeArrowheads="1"/>
            </p:cNvSpPr>
            <p:nvPr/>
          </p:nvSpPr>
          <p:spPr bwMode="auto">
            <a:xfrm>
              <a:off x="292" y="2146"/>
              <a:ext cx="1626" cy="1070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847" name="Text Box 7"/>
            <p:cNvSpPr txBox="1">
              <a:spLocks noChangeArrowheads="1"/>
            </p:cNvSpPr>
            <p:nvPr/>
          </p:nvSpPr>
          <p:spPr bwMode="auto">
            <a:xfrm>
              <a:off x="488" y="2561"/>
              <a:ext cx="1009" cy="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5400" b="1">
                  <a:latin typeface="Arial" charset="0"/>
                </a:rPr>
                <a:t>FRA</a:t>
              </a:r>
            </a:p>
          </p:txBody>
        </p:sp>
      </p:grpSp>
      <p:grpSp>
        <p:nvGrpSpPr>
          <p:cNvPr id="163851" name="Group 11"/>
          <p:cNvGrpSpPr>
            <a:grpSpLocks/>
          </p:cNvGrpSpPr>
          <p:nvPr/>
        </p:nvGrpSpPr>
        <p:grpSpPr bwMode="auto">
          <a:xfrm>
            <a:off x="860425" y="2543175"/>
            <a:ext cx="1724025" cy="1238250"/>
            <a:chOff x="542" y="1602"/>
            <a:chExt cx="1086" cy="780"/>
          </a:xfrm>
        </p:grpSpPr>
        <p:sp>
          <p:nvSpPr>
            <p:cNvPr id="163845" name="AutoShape 5"/>
            <p:cNvSpPr>
              <a:spLocks noChangeArrowheads="1"/>
            </p:cNvSpPr>
            <p:nvPr/>
          </p:nvSpPr>
          <p:spPr bwMode="auto">
            <a:xfrm>
              <a:off x="578" y="1602"/>
              <a:ext cx="1050" cy="780"/>
            </a:xfrm>
            <a:prstGeom prst="cube">
              <a:avLst>
                <a:gd name="adj" fmla="val 25000"/>
              </a:avLst>
            </a:prstGeom>
            <a:solidFill>
              <a:schemeClr val="accent2"/>
            </a:solidFill>
            <a:ln w="1270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848" name="Text Box 8"/>
            <p:cNvSpPr txBox="1">
              <a:spLocks noChangeArrowheads="1"/>
            </p:cNvSpPr>
            <p:nvPr/>
          </p:nvSpPr>
          <p:spPr bwMode="auto">
            <a:xfrm>
              <a:off x="542" y="1803"/>
              <a:ext cx="1009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>
                  <a:solidFill>
                    <a:schemeClr val="bg2"/>
                  </a:solidFill>
                  <a:latin typeface="Arial" charset="0"/>
                </a:rPr>
                <a:t>FRO</a:t>
              </a:r>
            </a:p>
          </p:txBody>
        </p:sp>
      </p:grpSp>
      <p:grpSp>
        <p:nvGrpSpPr>
          <p:cNvPr id="163850" name="Group 10"/>
          <p:cNvGrpSpPr>
            <a:grpSpLocks/>
          </p:cNvGrpSpPr>
          <p:nvPr/>
        </p:nvGrpSpPr>
        <p:grpSpPr bwMode="auto">
          <a:xfrm>
            <a:off x="912813" y="1825625"/>
            <a:ext cx="1601787" cy="947738"/>
            <a:chOff x="575" y="1150"/>
            <a:chExt cx="1009" cy="597"/>
          </a:xfrm>
        </p:grpSpPr>
        <p:sp>
          <p:nvSpPr>
            <p:cNvPr id="163846" name="AutoShape 6"/>
            <p:cNvSpPr>
              <a:spLocks noChangeArrowheads="1"/>
            </p:cNvSpPr>
            <p:nvPr/>
          </p:nvSpPr>
          <p:spPr bwMode="auto">
            <a:xfrm>
              <a:off x="774" y="1150"/>
              <a:ext cx="712" cy="597"/>
            </a:xfrm>
            <a:prstGeom prst="cube">
              <a:avLst>
                <a:gd name="adj" fmla="val 25000"/>
              </a:avLst>
            </a:prstGeom>
            <a:solidFill>
              <a:srgbClr val="A680FF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849" name="Text Box 9"/>
            <p:cNvSpPr txBox="1">
              <a:spLocks noChangeArrowheads="1"/>
            </p:cNvSpPr>
            <p:nvPr/>
          </p:nvSpPr>
          <p:spPr bwMode="auto">
            <a:xfrm>
              <a:off x="575" y="1290"/>
              <a:ext cx="1009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>
                  <a:solidFill>
                    <a:schemeClr val="hlink"/>
                  </a:solidFill>
                  <a:latin typeface="Arial" charset="0"/>
                </a:rPr>
                <a:t>IC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656394" y="5677469"/>
            <a:ext cx="1310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Page B-4</a:t>
            </a:r>
            <a:endParaRPr lang="en-US" sz="18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38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38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3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3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7" name="Picture 5" descr="j03169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71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First Responder’s Role</a:t>
            </a:r>
          </a:p>
        </p:txBody>
      </p:sp>
      <p:sp>
        <p:nvSpPr>
          <p:cNvPr id="11571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Primary First Responder role</a:t>
            </a:r>
          </a:p>
          <a:p>
            <a:pPr lvl="1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Safely and competently respond</a:t>
            </a:r>
          </a:p>
          <a:p>
            <a:pPr lvl="1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Within appropriate —</a:t>
            </a:r>
          </a:p>
          <a:p>
            <a:pPr lvl="2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level</a:t>
            </a:r>
          </a:p>
          <a:p>
            <a:pPr lvl="2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resources</a:t>
            </a:r>
          </a:p>
          <a:p>
            <a:pPr lvl="2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and capabilities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56394" y="5677469"/>
            <a:ext cx="1310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Page B-4</a:t>
            </a:r>
            <a:endParaRPr lang="en-US" sz="1800" dirty="0">
              <a:latin typeface="+mn-lt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7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7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7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7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7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7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6" grpId="0" build="p" bldLvl="3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6" name="Picture 6" descr="j028309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First Responder Awareness</a:t>
            </a:r>
          </a:p>
        </p:txBody>
      </p:sp>
      <p:sp>
        <p:nvSpPr>
          <p:cNvPr id="1177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854200" y="2692400"/>
            <a:ext cx="7077075" cy="2255838"/>
          </a:xfrm>
        </p:spPr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OSHA definition</a:t>
            </a:r>
          </a:p>
          <a:p>
            <a:pPr lvl="1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Likely to witness/discover a release</a:t>
            </a:r>
          </a:p>
          <a:p>
            <a:pPr lvl="1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Can initiate notifying authorities</a:t>
            </a:r>
          </a:p>
          <a:p>
            <a:pPr lvl="1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Take no further actions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56394" y="5677469"/>
            <a:ext cx="1310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Page B-4</a:t>
            </a:r>
            <a:endParaRPr lang="en-US" sz="1800" dirty="0">
              <a:latin typeface="+mn-lt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77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77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77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77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4" grpId="0" build="p" bldLvl="2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21" name="Picture 13" descr="MCj0236590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6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19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Responder Operations</a:t>
            </a:r>
          </a:p>
        </p:txBody>
      </p:sp>
      <p:sp>
        <p:nvSpPr>
          <p:cNvPr id="119820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1263650" y="1782763"/>
            <a:ext cx="7880350" cy="3703637"/>
          </a:xfrm>
        </p:spPr>
        <p:txBody>
          <a:bodyPr/>
          <a:lstStyle/>
          <a:p>
            <a:r>
              <a:rPr lang="en-US"/>
              <a:t>OSHA Definition</a:t>
            </a:r>
          </a:p>
          <a:p>
            <a:pPr lvl="1"/>
            <a:r>
              <a:rPr lang="en-US"/>
              <a:t>One who responds to Haz Mat release</a:t>
            </a:r>
          </a:p>
          <a:p>
            <a:pPr lvl="2"/>
            <a:r>
              <a:rPr lang="en-US"/>
              <a:t>As part of the initial response</a:t>
            </a:r>
          </a:p>
          <a:p>
            <a:pPr lvl="2"/>
            <a:r>
              <a:rPr lang="en-US"/>
              <a:t>In a defensive fashion</a:t>
            </a:r>
          </a:p>
          <a:p>
            <a:pPr lvl="3"/>
            <a:r>
              <a:rPr lang="en-US"/>
              <a:t>Doesn’t try to actually stop the release</a:t>
            </a:r>
          </a:p>
          <a:p>
            <a:pPr lvl="1"/>
            <a:r>
              <a:rPr lang="en-US"/>
              <a:t>Contains release from a safe distance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56394" y="5677469"/>
            <a:ext cx="1310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Page B-6</a:t>
            </a:r>
            <a:endParaRPr lang="en-US" sz="1800" dirty="0">
              <a:latin typeface="+mn-lt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19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1198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1198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2" dur="500"/>
                                        <p:tgtEl>
                                          <p:spTgt spid="1198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1198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2" dur="500"/>
                                        <p:tgtEl>
                                          <p:spTgt spid="1198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20" grpId="0" build="p" bldLvl="4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7" descr="http://upload.wikimedia.org/wikipedia/commons/a/ac/Old_timer_structural_work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4600"/>
            <a:ext cx="9271000" cy="741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Both Levels Have Limits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idx="1"/>
          </p:nvPr>
        </p:nvSpPr>
        <p:spPr>
          <a:xfrm>
            <a:off x="3118949" y="2057400"/>
            <a:ext cx="5546725" cy="2725738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Equipment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Lack PPE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Training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trained to stop release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56394" y="5677469"/>
            <a:ext cx="1310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2"/>
                </a:solidFill>
                <a:latin typeface="+mn-lt"/>
              </a:rPr>
              <a:t>Page B-6</a:t>
            </a:r>
            <a:endParaRPr lang="en-US" sz="1800" dirty="0">
              <a:solidFill>
                <a:schemeClr val="bg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21942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Hazmat Technicians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62363" y="1782763"/>
            <a:ext cx="5319712" cy="3703637"/>
          </a:xfrm>
        </p:spPr>
        <p:txBody>
          <a:bodyPr/>
          <a:lstStyle/>
          <a:p>
            <a:r>
              <a:rPr lang="en-US"/>
              <a:t>Respond to stop the release</a:t>
            </a:r>
          </a:p>
          <a:p>
            <a:r>
              <a:rPr lang="en-US"/>
              <a:t>Assume a more aggressive role than a first responder </a:t>
            </a:r>
          </a:p>
        </p:txBody>
      </p:sp>
      <p:pic>
        <p:nvPicPr>
          <p:cNvPr id="167940" name="Picture 4" descr="j025037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455738"/>
            <a:ext cx="3419475" cy="431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56394" y="5677469"/>
            <a:ext cx="1310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Page B-6</a:t>
            </a:r>
            <a:endParaRPr lang="en-US" sz="1800" dirty="0">
              <a:latin typeface="+mn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9" name="Picture 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20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33" name="Rectangle 9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Hazmat Problem</a:t>
            </a:r>
          </a:p>
        </p:txBody>
      </p:sp>
      <p:sp>
        <p:nvSpPr>
          <p:cNvPr id="10334" name="Rectangle 94"/>
          <p:cNvSpPr>
            <a:spLocks noGrp="1" noChangeArrowheads="1"/>
          </p:cNvSpPr>
          <p:nvPr>
            <p:ph type="body" idx="1"/>
          </p:nvPr>
        </p:nvSpPr>
        <p:spPr>
          <a:xfrm>
            <a:off x="304800" y="1782763"/>
            <a:ext cx="8763000" cy="2865437"/>
          </a:xfrm>
        </p:spPr>
        <p:txBody>
          <a:bodyPr/>
          <a:lstStyle/>
          <a:p>
            <a:r>
              <a:rPr lang="en-US"/>
              <a:t>Hazardous Materials are everywhere</a:t>
            </a:r>
          </a:p>
          <a:p>
            <a:pPr lvl="1"/>
            <a:r>
              <a:rPr lang="en-US"/>
              <a:t>Our modern standard of living requires Haz Mat use and transport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56394" y="5677469"/>
            <a:ext cx="1310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Page B-2</a:t>
            </a:r>
            <a:endParaRPr lang="en-US" sz="1800" dirty="0">
              <a:latin typeface="+mn-lt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34" grpId="0" build="p" bldLvl="2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Hazmat Specialists</a:t>
            </a:r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Respond with &amp; support technicians</a:t>
            </a:r>
          </a:p>
          <a:p>
            <a:r>
              <a:rPr lang="en-US"/>
              <a:t>Require a more directed or specific knowledge of various substances</a:t>
            </a:r>
          </a:p>
          <a:p>
            <a:r>
              <a:rPr lang="en-US"/>
              <a:t>Also act as the site liaison with federal, state &amp; local government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56394" y="5677469"/>
            <a:ext cx="1310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Page B-6</a:t>
            </a:r>
            <a:endParaRPr lang="en-US" sz="1800" dirty="0">
              <a:latin typeface="+mn-l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63100" cy="627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Incident Commander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Assume control of incident scene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56394" y="5677469"/>
            <a:ext cx="1310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2"/>
                </a:solidFill>
                <a:latin typeface="+mn-lt"/>
              </a:rPr>
              <a:t>Page B-6</a:t>
            </a:r>
            <a:endParaRPr lang="en-US" sz="1800" dirty="0">
              <a:solidFill>
                <a:schemeClr val="bg2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Others</a:t>
            </a: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Skilled Support Personnel</a:t>
            </a:r>
          </a:p>
          <a:p>
            <a:r>
              <a:rPr lang="en-US"/>
              <a:t>Specialist Employee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56394" y="5677469"/>
            <a:ext cx="1310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Page B-6</a:t>
            </a:r>
            <a:endParaRPr lang="en-US" sz="1800" dirty="0">
              <a:latin typeface="+mn-l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5954" name="Object 2"/>
          <p:cNvGraphicFramePr>
            <a:graphicFrameLocks noChangeAspect="1"/>
          </p:cNvGraphicFramePr>
          <p:nvPr/>
        </p:nvGraphicFramePr>
        <p:xfrm>
          <a:off x="762000" y="2133600"/>
          <a:ext cx="3962400" cy="379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66" r:id="rId4" imgW="3962400" imgH="3797300" progId="MS_ClipArt_Gallery">
                  <p:embed/>
                </p:oleObj>
              </mc:Choice>
              <mc:Fallback>
                <p:oleObj r:id="rId4" imgW="3962400" imgH="3797300" progId="MS_ClipArt_Gallery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133600"/>
                        <a:ext cx="3962400" cy="3797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59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 Your…</a:t>
            </a:r>
          </a:p>
        </p:txBody>
      </p:sp>
      <p:sp>
        <p:nvSpPr>
          <p:cNvPr id="12595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657600" y="1752600"/>
            <a:ext cx="4994275" cy="2484438"/>
          </a:xfrm>
        </p:spPr>
        <p:txBody>
          <a:bodyPr/>
          <a:lstStyle/>
          <a:p>
            <a:r>
              <a:rPr lang="en-US" dirty="0"/>
              <a:t>Level</a:t>
            </a:r>
          </a:p>
          <a:p>
            <a:r>
              <a:rPr lang="en-US" dirty="0"/>
              <a:t>Role</a:t>
            </a:r>
          </a:p>
          <a:p>
            <a:r>
              <a:rPr lang="en-US" dirty="0"/>
              <a:t>Responsibility </a:t>
            </a:r>
            <a:r>
              <a:rPr lang="en-US" i="1" dirty="0">
                <a:solidFill>
                  <a:schemeClr val="tx2"/>
                </a:solidFill>
              </a:rPr>
              <a:t>and</a:t>
            </a:r>
          </a:p>
          <a:p>
            <a:r>
              <a:rPr lang="en-US" dirty="0"/>
              <a:t>Limits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56394" y="5677469"/>
            <a:ext cx="1310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Page B-6</a:t>
            </a:r>
            <a:endParaRPr lang="en-US" sz="1800" dirty="0">
              <a:latin typeface="+mn-lt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9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9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9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9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59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59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59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59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6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36563" y="549275"/>
            <a:ext cx="8834437" cy="1028700"/>
          </a:xfrm>
        </p:spPr>
        <p:txBody>
          <a:bodyPr/>
          <a:lstStyle/>
          <a:p>
            <a:r>
              <a:rPr lang="en-US" dirty="0" smtClean="0"/>
              <a:t>Terms, Definitions &amp; Acronyms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3297238" y="2443163"/>
            <a:ext cx="5973762" cy="3043237"/>
          </a:xfrm>
        </p:spPr>
        <p:txBody>
          <a:bodyPr/>
          <a:lstStyle/>
          <a:p>
            <a:r>
              <a:rPr lang="en-US" dirty="0" smtClean="0"/>
              <a:t>No one universal definition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47050" y="5649913"/>
            <a:ext cx="10509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B-8</a:t>
            </a:r>
          </a:p>
        </p:txBody>
      </p:sp>
      <p:pic>
        <p:nvPicPr>
          <p:cNvPr id="29701" name="Picture 3" descr="C:\Documents and Settings\bennettv.CALEMA\Local Settings\Temporary Internet Files\Content.IE5\C66KHA8D\MC900240357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0038" y="1555750"/>
            <a:ext cx="3060700" cy="398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4226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330325" y="549275"/>
            <a:ext cx="7245350" cy="1028700"/>
          </a:xfrm>
        </p:spPr>
        <p:txBody>
          <a:bodyPr/>
          <a:lstStyle/>
          <a:p>
            <a:pPr algn="ctr"/>
            <a:r>
              <a:rPr lang="en-US" dirty="0"/>
              <a:t>What is “Hazardous”?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89125" y="1782763"/>
            <a:ext cx="6686550" cy="2751137"/>
          </a:xfrm>
        </p:spPr>
        <p:txBody>
          <a:bodyPr/>
          <a:lstStyle/>
          <a:p>
            <a:r>
              <a:rPr lang="en-US"/>
              <a:t>Hazardous “Chemical” (OSHA)</a:t>
            </a:r>
          </a:p>
          <a:p>
            <a:pPr lvl="1"/>
            <a:r>
              <a:rPr lang="en-US"/>
              <a:t>In the workplace</a:t>
            </a:r>
          </a:p>
          <a:p>
            <a:r>
              <a:rPr lang="en-US"/>
              <a:t>Hazardous “Material” (DOT)</a:t>
            </a:r>
          </a:p>
          <a:p>
            <a:pPr lvl="1"/>
            <a:r>
              <a:rPr lang="en-US"/>
              <a:t>When transported</a:t>
            </a:r>
          </a:p>
        </p:txBody>
      </p:sp>
      <p:pic>
        <p:nvPicPr>
          <p:cNvPr id="130060" name="Picture 12" descr="j01860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0800"/>
            <a:ext cx="1457325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68" name="Picture 20" descr="j023840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06550"/>
            <a:ext cx="1370013" cy="124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69" name="Picture 21" descr="j031073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3005138"/>
            <a:ext cx="1471613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70" name="Picture 22" descr="j0389326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4483100"/>
            <a:ext cx="1281113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656394" y="5677469"/>
            <a:ext cx="1310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Page B-8</a:t>
            </a:r>
            <a:endParaRPr lang="en-US" sz="1800" dirty="0">
              <a:latin typeface="+mn-lt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1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is “Hazardous”?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89125" y="1782763"/>
            <a:ext cx="6686550" cy="2789237"/>
          </a:xfrm>
        </p:spPr>
        <p:txBody>
          <a:bodyPr/>
          <a:lstStyle/>
          <a:p>
            <a:r>
              <a:rPr lang="en-US"/>
              <a:t>Hazardous “Substance” (EPA)</a:t>
            </a:r>
          </a:p>
          <a:p>
            <a:pPr lvl="1"/>
            <a:r>
              <a:rPr lang="en-US"/>
              <a:t>None of the above</a:t>
            </a:r>
          </a:p>
          <a:p>
            <a:r>
              <a:rPr lang="en-US"/>
              <a:t>Hazardous “Waste” (EPA)</a:t>
            </a:r>
          </a:p>
          <a:p>
            <a:pPr lvl="1"/>
            <a:r>
              <a:rPr lang="en-US"/>
              <a:t>Can’t use it anymore</a:t>
            </a:r>
          </a:p>
        </p:txBody>
      </p:sp>
      <p:pic>
        <p:nvPicPr>
          <p:cNvPr id="132100" name="Picture 4" descr="j01860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0800"/>
            <a:ext cx="1457325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101" name="Picture 5" descr="j023840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06550"/>
            <a:ext cx="1370013" cy="124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102" name="Picture 6" descr="j031073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3005138"/>
            <a:ext cx="1471613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103" name="Picture 7" descr="j0389326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4483100"/>
            <a:ext cx="1281113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656394" y="5677469"/>
            <a:ext cx="1310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Page B-8</a:t>
            </a:r>
            <a:endParaRPr lang="en-US" sz="1800" dirty="0">
              <a:latin typeface="+mn-lt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099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What is “Hazardous”?</a:t>
            </a:r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89125" y="1782763"/>
            <a:ext cx="7381875" cy="2789237"/>
          </a:xfrm>
        </p:spPr>
        <p:txBody>
          <a:bodyPr/>
          <a:lstStyle/>
          <a:p>
            <a:r>
              <a:rPr lang="en-US"/>
              <a:t>Extremely Hazardous Substance</a:t>
            </a:r>
          </a:p>
          <a:p>
            <a:pPr lvl="1"/>
            <a:r>
              <a:rPr lang="en-US"/>
              <a:t>Strict reporting requirements</a:t>
            </a:r>
          </a:p>
          <a:p>
            <a:r>
              <a:rPr lang="en-US"/>
              <a:t>Highly Hazardous Chemical</a:t>
            </a:r>
          </a:p>
          <a:p>
            <a:r>
              <a:rPr lang="en-US"/>
              <a:t>Toxic Chemical</a:t>
            </a:r>
          </a:p>
        </p:txBody>
      </p:sp>
      <p:pic>
        <p:nvPicPr>
          <p:cNvPr id="174084" name="Picture 4" descr="j01860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0800"/>
            <a:ext cx="1457325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085" name="Picture 5" descr="j023840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06550"/>
            <a:ext cx="1370013" cy="124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086" name="Picture 6" descr="j031073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3005138"/>
            <a:ext cx="1471613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087" name="Picture 7" descr="j0389326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4483100"/>
            <a:ext cx="1281113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656394" y="5677469"/>
            <a:ext cx="1310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Page B-8</a:t>
            </a:r>
            <a:endParaRPr lang="en-US" sz="1800" dirty="0">
              <a:latin typeface="+mn-lt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3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52" name="Picture 8" descr="desert explo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21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95325" y="549275"/>
            <a:ext cx="8401050" cy="1028700"/>
          </a:xfrm>
        </p:spPr>
        <p:txBody>
          <a:bodyPr/>
          <a:lstStyle/>
          <a:p>
            <a:r>
              <a:rPr lang="en-US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Different Laws, Different Terms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Laws passed at different times for different purposes</a:t>
            </a:r>
          </a:p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For FRAs: Don’t worry about it</a:t>
            </a:r>
          </a:p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Hazardous means just that!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56394" y="5677469"/>
            <a:ext cx="1310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Page B-8</a:t>
            </a:r>
            <a:endParaRPr lang="en-US" sz="18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0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“Hazardous”?</a:t>
            </a:r>
          </a:p>
        </p:txBody>
      </p:sp>
      <p:sp>
        <p:nvSpPr>
          <p:cNvPr id="18441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695325" y="1782763"/>
            <a:ext cx="8337550" cy="2103437"/>
          </a:xfrm>
        </p:spPr>
        <p:txBody>
          <a:bodyPr/>
          <a:lstStyle/>
          <a:p>
            <a:r>
              <a:rPr lang="en-US"/>
              <a:t>UN/USDOT Classification System </a:t>
            </a:r>
          </a:p>
          <a:p>
            <a:pPr lvl="1"/>
            <a:r>
              <a:rPr lang="en-US"/>
              <a:t>9 hazard classes</a:t>
            </a:r>
          </a:p>
          <a:p>
            <a:pPr lvl="1"/>
            <a:r>
              <a:rPr lang="en-US"/>
              <a:t>Used worldwide</a:t>
            </a: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228600" y="3810000"/>
            <a:ext cx="1828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chemeClr val="accent1"/>
                </a:solidFill>
                <a:latin typeface="Times New Roman" pitchFamily="18" charset="0"/>
              </a:rPr>
              <a:t>Explosive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533400" y="4724400"/>
            <a:ext cx="2362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00FF00"/>
                </a:solidFill>
                <a:latin typeface="Times New Roman" pitchFamily="18" charset="0"/>
              </a:rPr>
              <a:t>Compressed Gases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2438400" y="3886200"/>
            <a:ext cx="2438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chemeClr val="hlink"/>
                </a:solidFill>
                <a:latin typeface="Times New Roman" pitchFamily="18" charset="0"/>
              </a:rPr>
              <a:t>Flammable*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18446" name="Text Box 14"/>
          <p:cNvSpPr txBox="1">
            <a:spLocks noChangeArrowheads="1"/>
          </p:cNvSpPr>
          <p:nvPr/>
        </p:nvSpPr>
        <p:spPr bwMode="auto">
          <a:xfrm>
            <a:off x="3048000" y="5181600"/>
            <a:ext cx="1828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chemeClr val="tx2"/>
                </a:solidFill>
                <a:latin typeface="Times New Roman" pitchFamily="18" charset="0"/>
              </a:rPr>
              <a:t>Oxidizer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18447" name="Text Box 15"/>
          <p:cNvSpPr txBox="1">
            <a:spLocks noChangeArrowheads="1"/>
          </p:cNvSpPr>
          <p:nvPr/>
        </p:nvSpPr>
        <p:spPr bwMode="auto">
          <a:xfrm>
            <a:off x="4038600" y="4495800"/>
            <a:ext cx="1828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latin typeface="Times New Roman" pitchFamily="18" charset="0"/>
              </a:rPr>
              <a:t>Poison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18448" name="Text Box 16"/>
          <p:cNvSpPr txBox="1">
            <a:spLocks noChangeArrowheads="1"/>
          </p:cNvSpPr>
          <p:nvPr/>
        </p:nvSpPr>
        <p:spPr bwMode="auto">
          <a:xfrm>
            <a:off x="5257800" y="3505200"/>
            <a:ext cx="2133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chemeClr val="tx2"/>
                </a:solidFill>
                <a:latin typeface="Times New Roman" pitchFamily="18" charset="0"/>
              </a:rPr>
              <a:t>Radioactive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18449" name="Text Box 17"/>
          <p:cNvSpPr txBox="1">
            <a:spLocks noChangeArrowheads="1"/>
          </p:cNvSpPr>
          <p:nvPr/>
        </p:nvSpPr>
        <p:spPr bwMode="auto">
          <a:xfrm>
            <a:off x="5334000" y="5334000"/>
            <a:ext cx="1828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chemeClr val="bg2"/>
                </a:solidFill>
                <a:latin typeface="Times New Roman" pitchFamily="18" charset="0"/>
              </a:rPr>
              <a:t>Corrosive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18450" name="Text Box 18"/>
          <p:cNvSpPr txBox="1">
            <a:spLocks noChangeArrowheads="1"/>
          </p:cNvSpPr>
          <p:nvPr/>
        </p:nvSpPr>
        <p:spPr bwMode="auto">
          <a:xfrm>
            <a:off x="6248400" y="4075113"/>
            <a:ext cx="2819400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3200">
                <a:latin typeface="Times New Roman" pitchFamily="18" charset="0"/>
              </a:rPr>
              <a:t>Misc. Dangerous Substances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56394" y="5677469"/>
            <a:ext cx="1310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Page B-8</a:t>
            </a:r>
            <a:endParaRPr lang="en-US" sz="1800" dirty="0">
              <a:latin typeface="+mn-lt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1" grpId="0" build="p" autoUpdateAnimBg="0"/>
      <p:bldP spid="18443" grpId="0" autoUpdateAnimBg="0"/>
      <p:bldP spid="18444" grpId="0" autoUpdateAnimBg="0"/>
      <p:bldP spid="18445" grpId="0" autoUpdateAnimBg="0"/>
      <p:bldP spid="18446" grpId="0" autoUpdateAnimBg="0"/>
      <p:bldP spid="18447" grpId="0" autoUpdateAnimBg="0"/>
      <p:bldP spid="18448" grpId="0" autoUpdateAnimBg="0"/>
      <p:bldP spid="18449" grpId="0" autoUpdateAnimBg="0"/>
      <p:bldP spid="18450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43" name="Picture 55" descr="chemical dru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2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>
          <a:xfrm>
            <a:off x="1241425" y="549275"/>
            <a:ext cx="7880350" cy="1028700"/>
          </a:xfrm>
        </p:spPr>
        <p:txBody>
          <a:bodyPr/>
          <a:lstStyle/>
          <a:p>
            <a:pPr algn="ctr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The Hazmat Problem</a:t>
            </a:r>
          </a:p>
        </p:txBody>
      </p:sp>
      <p:sp>
        <p:nvSpPr>
          <p:cNvPr id="1229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771525" y="1782763"/>
            <a:ext cx="8372475" cy="1951037"/>
          </a:xfrm>
        </p:spPr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Millions of chemicals in existence</a:t>
            </a:r>
          </a:p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Thousands classified as “hazardous”</a:t>
            </a:r>
          </a:p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Hundreds are “extremely hazardous”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56394" y="5677469"/>
            <a:ext cx="1310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Page B-2</a:t>
            </a:r>
            <a:endParaRPr lang="en-US" sz="1800" dirty="0">
              <a:latin typeface="+mn-lt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7" grpId="0" build="p" bldLvl="2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Hazmat Terms &amp; Acronyms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There are a lot</a:t>
            </a:r>
          </a:p>
          <a:p>
            <a:r>
              <a:rPr lang="en-US" smtClean="0"/>
              <a:t>See list in book</a:t>
            </a:r>
          </a:p>
          <a:p>
            <a:pPr lvl="1"/>
            <a:r>
              <a:rPr lang="en-US" smtClean="0"/>
              <a:t>Page B-9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47050" y="5649913"/>
            <a:ext cx="10509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B-8</a:t>
            </a:r>
          </a:p>
        </p:txBody>
      </p:sp>
    </p:spTree>
    <p:extLst>
      <p:ext uri="{BB962C8B-B14F-4D97-AF65-F5344CB8AC3E}">
        <p14:creationId xmlns:p14="http://schemas.microsoft.com/office/powerpoint/2010/main" val="21920332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83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713" y="549275"/>
            <a:ext cx="8843962" cy="10287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Classification in Transportation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" y="1452563"/>
            <a:ext cx="5599113" cy="2519362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FF"/>
                </a:solidFill>
              </a:rPr>
              <a:t>UN &amp; USDOT system</a:t>
            </a:r>
          </a:p>
          <a:p>
            <a:pPr lvl="1">
              <a:defRPr/>
            </a:pPr>
            <a:r>
              <a:rPr lang="en-US" dirty="0" smtClean="0">
                <a:solidFill>
                  <a:srgbClr val="0000FF"/>
                </a:solidFill>
              </a:rPr>
              <a:t>Uses 9 hazard classes</a:t>
            </a:r>
          </a:p>
          <a:p>
            <a:pPr lvl="1">
              <a:defRPr/>
            </a:pPr>
            <a:r>
              <a:rPr lang="en-US" dirty="0" smtClean="0">
                <a:solidFill>
                  <a:srgbClr val="0000FF"/>
                </a:solidFill>
              </a:rPr>
              <a:t>Used worldwide &amp; here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47050" y="5649913"/>
            <a:ext cx="10509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B-8</a:t>
            </a:r>
          </a:p>
        </p:txBody>
      </p:sp>
    </p:spTree>
    <p:extLst>
      <p:ext uri="{BB962C8B-B14F-4D97-AF65-F5344CB8AC3E}">
        <p14:creationId xmlns:p14="http://schemas.microsoft.com/office/powerpoint/2010/main" val="314621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460500" y="3759200"/>
            <a:ext cx="2895600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4300"/>
              </a:lnSpc>
              <a:tabLst>
                <a:tab pos="457200" algn="l"/>
                <a:tab pos="914400" algn="l"/>
                <a:tab pos="1371600" algn="l"/>
              </a:tabLst>
            </a:pPr>
            <a:r>
              <a:rPr lang="en-US" sz="3600">
                <a:solidFill>
                  <a:srgbClr val="000000"/>
                </a:solidFill>
                <a:latin typeface="B Helvetica Bold" charset="0"/>
              </a:rPr>
              <a:t>Corrosive</a:t>
            </a: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800100" y="4724400"/>
            <a:ext cx="3644900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5700"/>
              </a:lnSpc>
              <a:tabLst>
                <a:tab pos="457200" algn="l"/>
                <a:tab pos="914400" algn="l"/>
                <a:tab pos="1371600" algn="l"/>
              </a:tabLst>
            </a:pPr>
            <a:r>
              <a:rPr lang="en-US" sz="4800">
                <a:solidFill>
                  <a:srgbClr val="FFFF00"/>
                </a:solidFill>
                <a:latin typeface="Helvetica" pitchFamily="34" charset="0"/>
              </a:rPr>
              <a:t>Oxidizer</a:t>
            </a: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5435600" y="2628900"/>
            <a:ext cx="3632200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5700"/>
              </a:lnSpc>
              <a:tabLst>
                <a:tab pos="457200" algn="l"/>
                <a:tab pos="914400" algn="l"/>
                <a:tab pos="1371600" algn="l"/>
              </a:tabLst>
            </a:pPr>
            <a:r>
              <a:rPr lang="en-US" sz="4800">
                <a:solidFill>
                  <a:srgbClr val="FFC62A"/>
                </a:solidFill>
                <a:latin typeface="Helvetica" pitchFamily="34" charset="0"/>
              </a:rPr>
              <a:t>Explosive</a:t>
            </a: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4381500" y="3467100"/>
            <a:ext cx="20574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3600"/>
              </a:lnSpc>
              <a:tabLst>
                <a:tab pos="457200" algn="l"/>
                <a:tab pos="914400" algn="l"/>
                <a:tab pos="1371600" algn="l"/>
              </a:tabLst>
            </a:pPr>
            <a:r>
              <a:rPr lang="en-US" sz="3000">
                <a:solidFill>
                  <a:srgbClr val="FFFFFF"/>
                </a:solidFill>
                <a:latin typeface="B Helvetica Bold" charset="0"/>
              </a:rPr>
              <a:t>Poison</a:t>
            </a: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1435100" y="2552700"/>
            <a:ext cx="24130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3600"/>
              </a:lnSpc>
              <a:tabLst>
                <a:tab pos="457200" algn="l"/>
                <a:tab pos="914400" algn="l"/>
                <a:tab pos="1371600" algn="l"/>
              </a:tabLst>
            </a:pPr>
            <a:r>
              <a:rPr lang="en-US" sz="3000">
                <a:solidFill>
                  <a:srgbClr val="FFFF00"/>
                </a:solidFill>
                <a:latin typeface="Helvetica" pitchFamily="34" charset="0"/>
              </a:rPr>
              <a:t>Radioactive</a:t>
            </a:r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5727700" y="4318000"/>
            <a:ext cx="2882900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4300"/>
              </a:lnSpc>
              <a:tabLst>
                <a:tab pos="457200" algn="l"/>
                <a:tab pos="914400" algn="l"/>
                <a:tab pos="1371600" algn="l"/>
              </a:tabLst>
            </a:pPr>
            <a:r>
              <a:rPr lang="en-US" sz="3600">
                <a:solidFill>
                  <a:srgbClr val="FF0000"/>
                </a:solidFill>
                <a:latin typeface="Helvetica" pitchFamily="34" charset="0"/>
              </a:rPr>
              <a:t>Flammable</a:t>
            </a:r>
          </a:p>
        </p:txBody>
      </p:sp>
      <p:sp>
        <p:nvSpPr>
          <p:cNvPr id="20493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Hazard Classes w/Examples</a:t>
            </a:r>
          </a:p>
        </p:txBody>
      </p:sp>
      <p:sp>
        <p:nvSpPr>
          <p:cNvPr id="20494" name="Rectangle 1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656394" y="5677469"/>
            <a:ext cx="1310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Page B-10</a:t>
            </a:r>
            <a:endParaRPr lang="en-US" sz="1800" dirty="0">
              <a:latin typeface="+mn-lt"/>
            </a:endParaRPr>
          </a:p>
        </p:txBody>
      </p:sp>
    </p:spTree>
  </p:cSld>
  <p:clrMapOvr>
    <a:masterClrMapping/>
  </p:clrMapOvr>
  <p:transition advTm="2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Explosives (Class 1)</a:t>
            </a: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585" name="Rectangle 9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Trinitrotoluene (TNT)</a:t>
            </a:r>
          </a:p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Black Powder</a:t>
            </a:r>
          </a:p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Lead azide</a:t>
            </a:r>
          </a:p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ANFO</a:t>
            </a:r>
          </a:p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PETN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47050" y="5649913"/>
            <a:ext cx="10509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B-10</a:t>
            </a:r>
          </a:p>
        </p:txBody>
      </p:sp>
    </p:spTree>
    <p:extLst>
      <p:ext uri="{BB962C8B-B14F-4D97-AF65-F5344CB8AC3E}">
        <p14:creationId xmlns:p14="http://schemas.microsoft.com/office/powerpoint/2010/main" val="4216413031"/>
      </p:ext>
    </p:extLst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23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Rectangle 8"/>
          <p:cNvSpPr>
            <a:spLocks noGrp="1" noChangeArrowheads="1"/>
          </p:cNvSpPr>
          <p:nvPr>
            <p:ph type="title"/>
          </p:nvPr>
        </p:nvSpPr>
        <p:spPr>
          <a:xfrm>
            <a:off x="1568450" y="1517650"/>
            <a:ext cx="4752975" cy="10287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Gases (Class 2)</a:t>
            </a: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8681" name="Rectangle 9"/>
          <p:cNvSpPr>
            <a:spLocks noGrp="1" noChangeArrowheads="1"/>
          </p:cNvSpPr>
          <p:nvPr>
            <p:ph idx="1"/>
          </p:nvPr>
        </p:nvSpPr>
        <p:spPr>
          <a:xfrm>
            <a:off x="1568450" y="2751138"/>
            <a:ext cx="4991100" cy="3354387"/>
          </a:xfrm>
        </p:spPr>
        <p:txBody>
          <a:bodyPr/>
          <a:lstStyle/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Anhydrous Ammonia</a:t>
            </a:r>
          </a:p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Hydrogen Sulfide</a:t>
            </a:r>
          </a:p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Phosgene</a:t>
            </a:r>
          </a:p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Acetylene</a:t>
            </a:r>
          </a:p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Diborane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47050" y="5649913"/>
            <a:ext cx="10509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B-10</a:t>
            </a:r>
          </a:p>
        </p:txBody>
      </p:sp>
    </p:spTree>
    <p:extLst>
      <p:ext uri="{BB962C8B-B14F-4D97-AF65-F5344CB8AC3E}">
        <p14:creationId xmlns:p14="http://schemas.microsoft.com/office/powerpoint/2010/main" val="3101959510"/>
      </p:ext>
    </p:extLst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80" name="Picture 12" descr="paint fi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Flammable/Combustible Liquids (Class 3)</a:t>
            </a:r>
          </a:p>
        </p:txBody>
      </p:sp>
      <p:sp>
        <p:nvSpPr>
          <p:cNvPr id="32777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Gasoline</a:t>
            </a:r>
          </a:p>
          <a:p>
            <a:r>
              <a:rPr lang="en-US"/>
              <a:t>Alcoholic Beverages</a:t>
            </a:r>
          </a:p>
          <a:p>
            <a:r>
              <a:rPr lang="en-US"/>
              <a:t>Hydrazine</a:t>
            </a:r>
          </a:p>
          <a:p>
            <a:r>
              <a:rPr lang="en-US"/>
              <a:t>Toluene</a:t>
            </a:r>
          </a:p>
          <a:p>
            <a:r>
              <a:rPr lang="en-US"/>
              <a:t>Acetone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56394" y="5677469"/>
            <a:ext cx="1310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Page B-10</a:t>
            </a:r>
            <a:endParaRPr lang="en-US" sz="1800" dirty="0">
              <a:latin typeface="+mn-lt"/>
            </a:endParaRPr>
          </a:p>
        </p:txBody>
      </p:sp>
    </p:spTree>
  </p:cSld>
  <p:clrMapOvr>
    <a:masterClrMapping/>
  </p:clrMapOvr>
  <p:transition advTm="2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5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7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Flammable Solids (Class 4)</a:t>
            </a:r>
          </a:p>
        </p:txBody>
      </p:sp>
      <p:sp>
        <p:nvSpPr>
          <p:cNvPr id="36873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Aluminum phosphide</a:t>
            </a:r>
          </a:p>
          <a:p>
            <a:r>
              <a:rPr lang="en-US"/>
              <a:t>Naphthalene</a:t>
            </a:r>
          </a:p>
          <a:p>
            <a:r>
              <a:rPr lang="en-US"/>
              <a:t>Sodium</a:t>
            </a:r>
          </a:p>
          <a:p>
            <a:r>
              <a:rPr lang="en-US"/>
              <a:t>Barium</a:t>
            </a:r>
          </a:p>
          <a:p>
            <a:r>
              <a:rPr lang="en-US"/>
              <a:t>Carbon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56394" y="5677469"/>
            <a:ext cx="1310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Page B-10</a:t>
            </a:r>
            <a:endParaRPr lang="en-US" sz="1800" dirty="0">
              <a:latin typeface="+mn-lt"/>
            </a:endParaRPr>
          </a:p>
        </p:txBody>
      </p:sp>
    </p:spTree>
  </p:cSld>
  <p:clrMapOvr>
    <a:masterClrMapping/>
  </p:clrMapOvr>
  <p:transition advTm="2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1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7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Oxidizers &amp; Organic Peroxides (Class 5)</a:t>
            </a:r>
          </a:p>
        </p:txBody>
      </p:sp>
      <p:sp>
        <p:nvSpPr>
          <p:cNvPr id="40969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Red Fuming Nitric Acid</a:t>
            </a:r>
          </a:p>
          <a:p>
            <a:r>
              <a:rPr lang="en-US"/>
              <a:t>Nitrogen tetroxide</a:t>
            </a:r>
          </a:p>
          <a:p>
            <a:r>
              <a:rPr lang="en-US"/>
              <a:t>Potassium nitrate</a:t>
            </a:r>
          </a:p>
          <a:p>
            <a:r>
              <a:rPr lang="en-US"/>
              <a:t>Calcium Nitrate</a:t>
            </a:r>
          </a:p>
          <a:p>
            <a:r>
              <a:rPr lang="en-US"/>
              <a:t>Fluorine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56394" y="5677469"/>
            <a:ext cx="1310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Page B-10</a:t>
            </a:r>
            <a:endParaRPr lang="en-US" sz="1800" dirty="0">
              <a:latin typeface="+mn-lt"/>
            </a:endParaRPr>
          </a:p>
        </p:txBody>
      </p:sp>
    </p:spTree>
  </p:cSld>
  <p:clrMapOvr>
    <a:masterClrMapping/>
  </p:clrMapOvr>
  <p:transition advTm="2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Poisonous &amp; Infections Materials (Class 6)</a:t>
            </a:r>
            <a:endParaRPr lang="en-US" dirty="0" smtClean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Hydrazine</a:t>
            </a:r>
          </a:p>
          <a:p>
            <a:r>
              <a:rPr lang="en-US" smtClean="0"/>
              <a:t>Nicotine</a:t>
            </a:r>
          </a:p>
          <a:p>
            <a:r>
              <a:rPr lang="en-US" smtClean="0"/>
              <a:t>Acrolein</a:t>
            </a:r>
          </a:p>
          <a:p>
            <a:r>
              <a:rPr lang="en-US" smtClean="0"/>
              <a:t>Fluorine</a:t>
            </a:r>
          </a:p>
          <a:p>
            <a:r>
              <a:rPr lang="en-US" smtClean="0"/>
              <a:t>Bromine</a:t>
            </a:r>
          </a:p>
        </p:txBody>
      </p:sp>
      <p:pic>
        <p:nvPicPr>
          <p:cNvPr id="4403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213" y="1949450"/>
            <a:ext cx="2794000" cy="391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147050" y="5649913"/>
            <a:ext cx="10509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B-10</a:t>
            </a:r>
          </a:p>
        </p:txBody>
      </p:sp>
    </p:spTree>
    <p:extLst>
      <p:ext uri="{BB962C8B-B14F-4D97-AF65-F5344CB8AC3E}">
        <p14:creationId xmlns:p14="http://schemas.microsoft.com/office/powerpoint/2010/main" val="1144821085"/>
      </p:ext>
    </p:extLst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21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7" name="Rectangle 3"/>
          <p:cNvSpPr>
            <a:spLocks noGrp="1" noChangeArrowheads="1"/>
          </p:cNvSpPr>
          <p:nvPr>
            <p:ph type="title"/>
          </p:nvPr>
        </p:nvSpPr>
        <p:spPr>
          <a:xfrm>
            <a:off x="409903" y="549275"/>
            <a:ext cx="8165772" cy="10287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Radioactive Materials (Class 7)</a:t>
            </a:r>
          </a:p>
        </p:txBody>
      </p:sp>
      <p:sp>
        <p:nvSpPr>
          <p:cNvPr id="149508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Uranium Hexafluoride</a:t>
            </a:r>
          </a:p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Thorium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47050" y="5649913"/>
            <a:ext cx="10509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B-10</a:t>
            </a:r>
          </a:p>
        </p:txBody>
      </p:sp>
    </p:spTree>
    <p:extLst>
      <p:ext uri="{BB962C8B-B14F-4D97-AF65-F5344CB8AC3E}">
        <p14:creationId xmlns:p14="http://schemas.microsoft.com/office/powerpoint/2010/main" val="2692949813"/>
      </p:ext>
    </p:extLst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414" name="Picture 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9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333375" y="549275"/>
            <a:ext cx="8147050" cy="1028700"/>
          </a:xfrm>
        </p:spPr>
        <p:txBody>
          <a:bodyPr/>
          <a:lstStyle/>
          <a:p>
            <a:r>
              <a:rPr lang="en-US"/>
              <a:t>Elements of Hazmat Problem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1671638"/>
            <a:ext cx="7496175" cy="2703512"/>
          </a:xfrm>
        </p:spPr>
        <p:txBody>
          <a:bodyPr/>
          <a:lstStyle/>
          <a:p>
            <a:r>
              <a:rPr lang="en-US"/>
              <a:t>Volume of hazardous materials</a:t>
            </a:r>
          </a:p>
          <a:p>
            <a:r>
              <a:rPr lang="en-US"/>
              <a:t>Variety of hazardous materials</a:t>
            </a:r>
          </a:p>
          <a:p>
            <a:r>
              <a:rPr lang="en-US"/>
              <a:t>Presence of hazardous materials</a:t>
            </a:r>
          </a:p>
          <a:p>
            <a:r>
              <a:rPr lang="en-US"/>
              <a:t>The human factor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56394" y="5677469"/>
            <a:ext cx="1310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Page B-2</a:t>
            </a:r>
            <a:endParaRPr lang="en-US" sz="18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9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49275"/>
            <a:ext cx="8270875" cy="1028700"/>
          </a:xfrm>
          <a:effectLst>
            <a:outerShdw dist="63500" dir="3187806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Corrosive Materials (Class 8)</a:t>
            </a:r>
            <a:endParaRPr lang="en-US" dirty="0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3378200" y="1782763"/>
            <a:ext cx="5324475" cy="3290887"/>
          </a:xfrm>
        </p:spPr>
        <p:txBody>
          <a:bodyPr/>
          <a:lstStyle/>
          <a:p>
            <a:r>
              <a:rPr lang="en-US" smtClean="0"/>
              <a:t>Red Fuming Nitric Acid</a:t>
            </a:r>
          </a:p>
          <a:p>
            <a:r>
              <a:rPr lang="en-US" smtClean="0"/>
              <a:t>Sodium hydroxide</a:t>
            </a:r>
          </a:p>
          <a:p>
            <a:r>
              <a:rPr lang="en-US" smtClean="0"/>
              <a:t>Sulfuric Acid</a:t>
            </a:r>
          </a:p>
          <a:p>
            <a:r>
              <a:rPr lang="en-US" smtClean="0"/>
              <a:t>Hydrazine</a:t>
            </a:r>
          </a:p>
          <a:p>
            <a:r>
              <a:rPr lang="en-US" smtClean="0"/>
              <a:t>Bromine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47050" y="5649913"/>
            <a:ext cx="10509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B-10</a:t>
            </a:r>
          </a:p>
        </p:txBody>
      </p:sp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454150"/>
            <a:ext cx="2773363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1546665"/>
      </p:ext>
    </p:extLst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7" descr="http://www.loringairforcebase.com/heather_santaw/images/asbestos.sign.6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32950" cy="724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Misc. Hazardous Materials (Class 9)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Ammonium nitrate fertilizers</a:t>
            </a:r>
          </a:p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Hazardous waste</a:t>
            </a:r>
          </a:p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Wheelchairs</a:t>
            </a:r>
          </a:p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Automobiles</a:t>
            </a:r>
          </a:p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Asbestos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47050" y="5649913"/>
            <a:ext cx="10509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B-10</a:t>
            </a:r>
          </a:p>
        </p:txBody>
      </p:sp>
    </p:spTree>
    <p:extLst>
      <p:ext uri="{BB962C8B-B14F-4D97-AF65-F5344CB8AC3E}">
        <p14:creationId xmlns:p14="http://schemas.microsoft.com/office/powerpoint/2010/main" val="2816163533"/>
      </p:ext>
    </p:extLst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00" name="Rectangle 8"/>
          <p:cNvSpPr>
            <a:spLocks noGrp="1" noChangeArrowheads="1"/>
          </p:cNvSpPr>
          <p:nvPr>
            <p:ph type="title"/>
          </p:nvPr>
        </p:nvSpPr>
        <p:spPr>
          <a:xfrm>
            <a:off x="152400" y="549275"/>
            <a:ext cx="8915400" cy="1028700"/>
          </a:xfrm>
        </p:spPr>
        <p:txBody>
          <a:bodyPr/>
          <a:lstStyle/>
          <a:p>
            <a:r>
              <a:rPr lang="en-US" sz="4600"/>
              <a:t>Multiple Hazards</a:t>
            </a:r>
            <a:endParaRPr lang="en-US" sz="4800"/>
          </a:p>
        </p:txBody>
      </p:sp>
      <p:sp>
        <p:nvSpPr>
          <p:cNvPr id="59401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81000" y="1782763"/>
            <a:ext cx="8610600" cy="3170237"/>
          </a:xfrm>
        </p:spPr>
        <p:txBody>
          <a:bodyPr/>
          <a:lstStyle/>
          <a:p>
            <a:r>
              <a:rPr lang="en-US"/>
              <a:t>Regulations are performance standards</a:t>
            </a:r>
          </a:p>
          <a:p>
            <a:pPr lvl="1"/>
            <a:r>
              <a:rPr lang="en-US"/>
              <a:t>Material is “hazardous” because it meets DOT definition</a:t>
            </a:r>
          </a:p>
          <a:p>
            <a:pPr lvl="1"/>
            <a:r>
              <a:rPr lang="en-US"/>
              <a:t>Not all materials neatly fit in definitions</a:t>
            </a:r>
          </a:p>
          <a:p>
            <a:pPr lvl="1"/>
            <a:r>
              <a:rPr lang="en-US"/>
              <a:t>A substance may meet the definition of more than one hazard class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56394" y="5677469"/>
            <a:ext cx="1310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Page B-12</a:t>
            </a:r>
            <a:endParaRPr lang="en-US" sz="1800" dirty="0">
              <a:latin typeface="+mn-lt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4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589F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4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589F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4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589F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4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4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589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01" grpId="0" build="p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9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6134" name="Line 6"/>
          <p:cNvSpPr>
            <a:spLocks noChangeShapeType="1"/>
          </p:cNvSpPr>
          <p:nvPr/>
        </p:nvSpPr>
        <p:spPr bwMode="auto">
          <a:xfrm flipH="1">
            <a:off x="5360988" y="2981325"/>
            <a:ext cx="542925" cy="1084263"/>
          </a:xfrm>
          <a:prstGeom prst="line">
            <a:avLst/>
          </a:prstGeom>
          <a:noFill/>
          <a:ln w="76200">
            <a:solidFill>
              <a:srgbClr val="66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6135" name="Line 7"/>
          <p:cNvSpPr>
            <a:spLocks noChangeShapeType="1"/>
          </p:cNvSpPr>
          <p:nvPr/>
        </p:nvSpPr>
        <p:spPr bwMode="auto">
          <a:xfrm flipH="1">
            <a:off x="6432550" y="2965450"/>
            <a:ext cx="30163" cy="928688"/>
          </a:xfrm>
          <a:prstGeom prst="line">
            <a:avLst/>
          </a:prstGeom>
          <a:noFill/>
          <a:ln w="76200">
            <a:solidFill>
              <a:srgbClr val="66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6136" name="Line 8"/>
          <p:cNvSpPr>
            <a:spLocks noChangeShapeType="1"/>
          </p:cNvSpPr>
          <p:nvPr/>
        </p:nvSpPr>
        <p:spPr bwMode="auto">
          <a:xfrm>
            <a:off x="7253288" y="3090863"/>
            <a:ext cx="387350" cy="1100137"/>
          </a:xfrm>
          <a:prstGeom prst="line">
            <a:avLst/>
          </a:prstGeom>
          <a:noFill/>
          <a:ln w="76200">
            <a:solidFill>
              <a:srgbClr val="66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56394" y="5677469"/>
            <a:ext cx="1310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Page B-12</a:t>
            </a:r>
            <a:endParaRPr lang="en-US" sz="1800" dirty="0">
              <a:latin typeface="+mn-lt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Hazards</a:t>
            </a:r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Substances that meet definition of more than one hazard class:</a:t>
            </a:r>
          </a:p>
          <a:p>
            <a:pPr lvl="1"/>
            <a:r>
              <a:rPr lang="en-US" dirty="0"/>
              <a:t>Classified according to highest hazard class &amp; placarded </a:t>
            </a:r>
            <a:r>
              <a:rPr lang="en-US" dirty="0" smtClean="0"/>
              <a:t>accordingly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56394" y="5677469"/>
            <a:ext cx="1310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Page B-12</a:t>
            </a:r>
            <a:endParaRPr lang="en-US" sz="1800" dirty="0">
              <a:latin typeface="+mn-lt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http://www.vancouverobserver.com/sites/vancouverobserver.com/files/imagecache/top_image_500w/images/blog/body/Damaged-chlorine-tanker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67565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Subsidiary</a:t>
            </a:r>
            <a:r>
              <a:rPr lang="en-US" baseline="0" dirty="0" smtClean="0">
                <a:solidFill>
                  <a:schemeClr val="bg2"/>
                </a:solidFill>
              </a:rPr>
              <a:t> Hazards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Placards may not indicate all hazards</a:t>
            </a:r>
            <a:endParaRPr lang="en-US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56394" y="5677469"/>
            <a:ext cx="1310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Page B-12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440265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Hazards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Material may not be classified as “hazardous” but, under certain circumstances, be hazardous</a:t>
            </a:r>
          </a:p>
          <a:p>
            <a:pPr lvl="1"/>
            <a:r>
              <a:rPr lang="en-US" dirty="0"/>
              <a:t>(e.g. ammonia and flammability)</a:t>
            </a:r>
          </a:p>
          <a:p>
            <a:r>
              <a:rPr lang="en-US" i="1" dirty="0"/>
              <a:t>Responders should always think of multiple hazards regardless of how a substance is placarded or labeled!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56394" y="5677469"/>
            <a:ext cx="1310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Page B-12</a:t>
            </a:r>
            <a:endParaRPr lang="en-US" sz="1800" dirty="0">
              <a:latin typeface="+mn-lt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8" name="Picture 4" descr="ammonia trail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91675" cy="622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0229" name="Line 5"/>
          <p:cNvSpPr>
            <a:spLocks noChangeShapeType="1"/>
          </p:cNvSpPr>
          <p:nvPr/>
        </p:nvSpPr>
        <p:spPr bwMode="auto">
          <a:xfrm flipV="1">
            <a:off x="6107113" y="2309813"/>
            <a:ext cx="1006475" cy="2339975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0230" name="Line 6"/>
          <p:cNvSpPr>
            <a:spLocks noChangeShapeType="1"/>
          </p:cNvSpPr>
          <p:nvPr/>
        </p:nvSpPr>
        <p:spPr bwMode="auto">
          <a:xfrm flipH="1" flipV="1">
            <a:off x="2525713" y="2401888"/>
            <a:ext cx="1766887" cy="2170112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56394" y="5677469"/>
            <a:ext cx="1310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Page B-12</a:t>
            </a:r>
            <a:endParaRPr lang="en-US" sz="1800" dirty="0">
              <a:latin typeface="+mn-lt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7" descr="Chemicals in glasswa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3302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10"/>
          <p:cNvSpPr>
            <a:spLocks noGrp="1" noChangeArrowheads="1"/>
          </p:cNvSpPr>
          <p:nvPr>
            <p:ph type="title"/>
          </p:nvPr>
        </p:nvSpPr>
        <p:spPr>
          <a:xfrm>
            <a:off x="457200" y="549275"/>
            <a:ext cx="8575675" cy="1028700"/>
          </a:xfrm>
        </p:spPr>
        <p:txBody>
          <a:bodyPr/>
          <a:lstStyle/>
          <a:p>
            <a:pPr>
              <a:defRPr/>
            </a:pP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Haz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Mat Commons &amp;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Typicals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47050" y="5649913"/>
            <a:ext cx="10509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B-12</a:t>
            </a:r>
          </a:p>
        </p:txBody>
      </p:sp>
    </p:spTree>
    <p:extLst>
      <p:ext uri="{BB962C8B-B14F-4D97-AF65-F5344CB8AC3E}">
        <p14:creationId xmlns:p14="http://schemas.microsoft.com/office/powerpoint/2010/main" val="733590096"/>
      </p:ext>
    </p:extLst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9271000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Haz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Mat Commons</a:t>
            </a:r>
          </a:p>
        </p:txBody>
      </p:sp>
      <p:sp>
        <p:nvSpPr>
          <p:cNvPr id="63497" name="Rectangle 9"/>
          <p:cNvSpPr>
            <a:spLocks noGrp="1" noChangeArrowheads="1"/>
          </p:cNvSpPr>
          <p:nvPr>
            <p:ph idx="1"/>
          </p:nvPr>
        </p:nvSpPr>
        <p:spPr>
          <a:xfrm>
            <a:off x="695325" y="1782763"/>
            <a:ext cx="6391275" cy="27130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Most common: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Release:	Petroleum products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Locations:	Fixed facilities 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Factor:	Collision/Overturn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47050" y="5649913"/>
            <a:ext cx="10509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B-12</a:t>
            </a:r>
          </a:p>
        </p:txBody>
      </p:sp>
    </p:spTree>
    <p:extLst>
      <p:ext uri="{BB962C8B-B14F-4D97-AF65-F5344CB8AC3E}">
        <p14:creationId xmlns:p14="http://schemas.microsoft.com/office/powerpoint/2010/main" val="904399937"/>
      </p:ext>
    </p:extLst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Elements of Hazmat Problem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“Events” </a:t>
            </a:r>
            <a:r>
              <a:rPr lang="en-US">
                <a:solidFill>
                  <a:schemeClr val="tx2"/>
                </a:solidFill>
              </a:rPr>
              <a:t>will</a:t>
            </a:r>
            <a:r>
              <a:rPr lang="en-US"/>
              <a:t> happen!</a:t>
            </a:r>
          </a:p>
        </p:txBody>
      </p:sp>
      <p:graphicFrame>
        <p:nvGraphicFramePr>
          <p:cNvPr id="105476" name="Object 4"/>
          <p:cNvGraphicFramePr>
            <a:graphicFrameLocks noChangeAspect="1"/>
          </p:cNvGraphicFramePr>
          <p:nvPr/>
        </p:nvGraphicFramePr>
        <p:xfrm>
          <a:off x="169863" y="3848100"/>
          <a:ext cx="1817687" cy="180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30" name="Clip" r:id="rId3" imgW="1817640" imgH="1809000" progId="MS_ClipArt_Gallery.2">
                  <p:embed/>
                </p:oleObj>
              </mc:Choice>
              <mc:Fallback>
                <p:oleObj name="Clip" r:id="rId3" imgW="1817640" imgH="1809000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863" y="3848100"/>
                        <a:ext cx="1817687" cy="1808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477" name="Freeform 5"/>
          <p:cNvSpPr>
            <a:spLocks/>
          </p:cNvSpPr>
          <p:nvPr/>
        </p:nvSpPr>
        <p:spPr bwMode="auto">
          <a:xfrm>
            <a:off x="2082800" y="4298950"/>
            <a:ext cx="1019175" cy="968375"/>
          </a:xfrm>
          <a:custGeom>
            <a:avLst/>
            <a:gdLst>
              <a:gd name="T0" fmla="*/ 918 w 1283"/>
              <a:gd name="T1" fmla="*/ 151 h 1220"/>
              <a:gd name="T2" fmla="*/ 860 w 1283"/>
              <a:gd name="T3" fmla="*/ 289 h 1220"/>
              <a:gd name="T4" fmla="*/ 805 w 1283"/>
              <a:gd name="T5" fmla="*/ 422 h 1220"/>
              <a:gd name="T6" fmla="*/ 887 w 1283"/>
              <a:gd name="T7" fmla="*/ 489 h 1220"/>
              <a:gd name="T8" fmla="*/ 1053 w 1283"/>
              <a:gd name="T9" fmla="*/ 480 h 1220"/>
              <a:gd name="T10" fmla="*/ 1230 w 1283"/>
              <a:gd name="T11" fmla="*/ 483 h 1220"/>
              <a:gd name="T12" fmla="*/ 1283 w 1283"/>
              <a:gd name="T13" fmla="*/ 584 h 1220"/>
              <a:gd name="T14" fmla="*/ 1237 w 1283"/>
              <a:gd name="T15" fmla="*/ 684 h 1220"/>
              <a:gd name="T16" fmla="*/ 1130 w 1283"/>
              <a:gd name="T17" fmla="*/ 686 h 1220"/>
              <a:gd name="T18" fmla="*/ 1020 w 1283"/>
              <a:gd name="T19" fmla="*/ 689 h 1220"/>
              <a:gd name="T20" fmla="*/ 911 w 1283"/>
              <a:gd name="T21" fmla="*/ 693 h 1220"/>
              <a:gd name="T22" fmla="*/ 798 w 1283"/>
              <a:gd name="T23" fmla="*/ 700 h 1220"/>
              <a:gd name="T24" fmla="*/ 697 w 1283"/>
              <a:gd name="T25" fmla="*/ 758 h 1220"/>
              <a:gd name="T26" fmla="*/ 648 w 1283"/>
              <a:gd name="T27" fmla="*/ 874 h 1220"/>
              <a:gd name="T28" fmla="*/ 599 w 1283"/>
              <a:gd name="T29" fmla="*/ 989 h 1220"/>
              <a:gd name="T30" fmla="*/ 549 w 1283"/>
              <a:gd name="T31" fmla="*/ 1104 h 1220"/>
              <a:gd name="T32" fmla="*/ 494 w 1283"/>
              <a:gd name="T33" fmla="*/ 1190 h 1220"/>
              <a:gd name="T34" fmla="*/ 402 w 1283"/>
              <a:gd name="T35" fmla="*/ 1220 h 1220"/>
              <a:gd name="T36" fmla="*/ 328 w 1283"/>
              <a:gd name="T37" fmla="*/ 1202 h 1220"/>
              <a:gd name="T38" fmla="*/ 323 w 1283"/>
              <a:gd name="T39" fmla="*/ 1129 h 1220"/>
              <a:gd name="T40" fmla="*/ 372 w 1283"/>
              <a:gd name="T41" fmla="*/ 1017 h 1220"/>
              <a:gd name="T42" fmla="*/ 421 w 1283"/>
              <a:gd name="T43" fmla="*/ 903 h 1220"/>
              <a:gd name="T44" fmla="*/ 472 w 1283"/>
              <a:gd name="T45" fmla="*/ 788 h 1220"/>
              <a:gd name="T46" fmla="*/ 393 w 1283"/>
              <a:gd name="T47" fmla="*/ 741 h 1220"/>
              <a:gd name="T48" fmla="*/ 130 w 1283"/>
              <a:gd name="T49" fmla="*/ 768 h 1220"/>
              <a:gd name="T50" fmla="*/ 30 w 1283"/>
              <a:gd name="T51" fmla="*/ 757 h 1220"/>
              <a:gd name="T52" fmla="*/ 2 w 1283"/>
              <a:gd name="T53" fmla="*/ 711 h 1220"/>
              <a:gd name="T54" fmla="*/ 2 w 1283"/>
              <a:gd name="T55" fmla="*/ 643 h 1220"/>
              <a:gd name="T56" fmla="*/ 32 w 1283"/>
              <a:gd name="T57" fmla="*/ 589 h 1220"/>
              <a:gd name="T58" fmla="*/ 86 w 1283"/>
              <a:gd name="T59" fmla="*/ 571 h 1220"/>
              <a:gd name="T60" fmla="*/ 287 w 1283"/>
              <a:gd name="T61" fmla="*/ 540 h 1220"/>
              <a:gd name="T62" fmla="*/ 463 w 1283"/>
              <a:gd name="T63" fmla="*/ 518 h 1220"/>
              <a:gd name="T64" fmla="*/ 607 w 1283"/>
              <a:gd name="T65" fmla="*/ 399 h 1220"/>
              <a:gd name="T66" fmla="*/ 670 w 1283"/>
              <a:gd name="T67" fmla="*/ 244 h 1220"/>
              <a:gd name="T68" fmla="*/ 721 w 1283"/>
              <a:gd name="T69" fmla="*/ 114 h 1220"/>
              <a:gd name="T70" fmla="*/ 761 w 1283"/>
              <a:gd name="T71" fmla="*/ 22 h 1220"/>
              <a:gd name="T72" fmla="*/ 852 w 1283"/>
              <a:gd name="T73" fmla="*/ 0 h 1220"/>
              <a:gd name="T74" fmla="*/ 929 w 1283"/>
              <a:gd name="T75" fmla="*/ 9 h 1220"/>
              <a:gd name="T76" fmla="*/ 934 w 1283"/>
              <a:gd name="T77" fmla="*/ 107 h 1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283" h="1220">
                <a:moveTo>
                  <a:pt x="934" y="107"/>
                </a:moveTo>
                <a:lnTo>
                  <a:pt x="918" y="151"/>
                </a:lnTo>
                <a:lnTo>
                  <a:pt x="889" y="220"/>
                </a:lnTo>
                <a:lnTo>
                  <a:pt x="860" y="289"/>
                </a:lnTo>
                <a:lnTo>
                  <a:pt x="833" y="356"/>
                </a:lnTo>
                <a:lnTo>
                  <a:pt x="805" y="422"/>
                </a:lnTo>
                <a:lnTo>
                  <a:pt x="780" y="493"/>
                </a:lnTo>
                <a:lnTo>
                  <a:pt x="887" y="489"/>
                </a:lnTo>
                <a:lnTo>
                  <a:pt x="965" y="487"/>
                </a:lnTo>
                <a:lnTo>
                  <a:pt x="1053" y="480"/>
                </a:lnTo>
                <a:lnTo>
                  <a:pt x="1142" y="480"/>
                </a:lnTo>
                <a:lnTo>
                  <a:pt x="1230" y="483"/>
                </a:lnTo>
                <a:lnTo>
                  <a:pt x="1268" y="516"/>
                </a:lnTo>
                <a:lnTo>
                  <a:pt x="1283" y="584"/>
                </a:lnTo>
                <a:lnTo>
                  <a:pt x="1273" y="651"/>
                </a:lnTo>
                <a:lnTo>
                  <a:pt x="1237" y="684"/>
                </a:lnTo>
                <a:lnTo>
                  <a:pt x="1183" y="685"/>
                </a:lnTo>
                <a:lnTo>
                  <a:pt x="1130" y="686"/>
                </a:lnTo>
                <a:lnTo>
                  <a:pt x="1075" y="688"/>
                </a:lnTo>
                <a:lnTo>
                  <a:pt x="1020" y="689"/>
                </a:lnTo>
                <a:lnTo>
                  <a:pt x="965" y="691"/>
                </a:lnTo>
                <a:lnTo>
                  <a:pt x="911" y="693"/>
                </a:lnTo>
                <a:lnTo>
                  <a:pt x="854" y="696"/>
                </a:lnTo>
                <a:lnTo>
                  <a:pt x="798" y="700"/>
                </a:lnTo>
                <a:lnTo>
                  <a:pt x="722" y="701"/>
                </a:lnTo>
                <a:lnTo>
                  <a:pt x="697" y="758"/>
                </a:lnTo>
                <a:lnTo>
                  <a:pt x="672" y="816"/>
                </a:lnTo>
                <a:lnTo>
                  <a:pt x="648" y="874"/>
                </a:lnTo>
                <a:lnTo>
                  <a:pt x="623" y="931"/>
                </a:lnTo>
                <a:lnTo>
                  <a:pt x="599" y="989"/>
                </a:lnTo>
                <a:lnTo>
                  <a:pt x="573" y="1046"/>
                </a:lnTo>
                <a:lnTo>
                  <a:pt x="549" y="1104"/>
                </a:lnTo>
                <a:lnTo>
                  <a:pt x="523" y="1150"/>
                </a:lnTo>
                <a:lnTo>
                  <a:pt x="494" y="1190"/>
                </a:lnTo>
                <a:lnTo>
                  <a:pt x="452" y="1215"/>
                </a:lnTo>
                <a:lnTo>
                  <a:pt x="402" y="1220"/>
                </a:lnTo>
                <a:lnTo>
                  <a:pt x="359" y="1220"/>
                </a:lnTo>
                <a:lnTo>
                  <a:pt x="328" y="1202"/>
                </a:lnTo>
                <a:lnTo>
                  <a:pt x="319" y="1171"/>
                </a:lnTo>
                <a:lnTo>
                  <a:pt x="323" y="1129"/>
                </a:lnTo>
                <a:lnTo>
                  <a:pt x="348" y="1073"/>
                </a:lnTo>
                <a:lnTo>
                  <a:pt x="372" y="1017"/>
                </a:lnTo>
                <a:lnTo>
                  <a:pt x="397" y="960"/>
                </a:lnTo>
                <a:lnTo>
                  <a:pt x="421" y="903"/>
                </a:lnTo>
                <a:lnTo>
                  <a:pt x="447" y="846"/>
                </a:lnTo>
                <a:lnTo>
                  <a:pt x="472" y="788"/>
                </a:lnTo>
                <a:lnTo>
                  <a:pt x="497" y="731"/>
                </a:lnTo>
                <a:lnTo>
                  <a:pt x="393" y="741"/>
                </a:lnTo>
                <a:lnTo>
                  <a:pt x="292" y="752"/>
                </a:lnTo>
                <a:lnTo>
                  <a:pt x="130" y="768"/>
                </a:lnTo>
                <a:lnTo>
                  <a:pt x="69" y="768"/>
                </a:lnTo>
                <a:lnTo>
                  <a:pt x="30" y="757"/>
                </a:lnTo>
                <a:lnTo>
                  <a:pt x="15" y="746"/>
                </a:lnTo>
                <a:lnTo>
                  <a:pt x="2" y="711"/>
                </a:lnTo>
                <a:lnTo>
                  <a:pt x="0" y="681"/>
                </a:lnTo>
                <a:lnTo>
                  <a:pt x="2" y="643"/>
                </a:lnTo>
                <a:lnTo>
                  <a:pt x="16" y="610"/>
                </a:lnTo>
                <a:lnTo>
                  <a:pt x="32" y="589"/>
                </a:lnTo>
                <a:lnTo>
                  <a:pt x="57" y="577"/>
                </a:lnTo>
                <a:lnTo>
                  <a:pt x="86" y="571"/>
                </a:lnTo>
                <a:lnTo>
                  <a:pt x="196" y="550"/>
                </a:lnTo>
                <a:lnTo>
                  <a:pt x="287" y="540"/>
                </a:lnTo>
                <a:lnTo>
                  <a:pt x="374" y="529"/>
                </a:lnTo>
                <a:lnTo>
                  <a:pt x="463" y="518"/>
                </a:lnTo>
                <a:lnTo>
                  <a:pt x="568" y="503"/>
                </a:lnTo>
                <a:lnTo>
                  <a:pt x="607" y="399"/>
                </a:lnTo>
                <a:lnTo>
                  <a:pt x="641" y="317"/>
                </a:lnTo>
                <a:lnTo>
                  <a:pt x="670" y="244"/>
                </a:lnTo>
                <a:lnTo>
                  <a:pt x="700" y="178"/>
                </a:lnTo>
                <a:lnTo>
                  <a:pt x="721" y="114"/>
                </a:lnTo>
                <a:lnTo>
                  <a:pt x="737" y="70"/>
                </a:lnTo>
                <a:lnTo>
                  <a:pt x="761" y="22"/>
                </a:lnTo>
                <a:lnTo>
                  <a:pt x="804" y="5"/>
                </a:lnTo>
                <a:lnTo>
                  <a:pt x="852" y="0"/>
                </a:lnTo>
                <a:lnTo>
                  <a:pt x="895" y="6"/>
                </a:lnTo>
                <a:lnTo>
                  <a:pt x="929" y="9"/>
                </a:lnTo>
                <a:lnTo>
                  <a:pt x="945" y="39"/>
                </a:lnTo>
                <a:lnTo>
                  <a:pt x="934" y="10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05478" name="Object 6"/>
          <p:cNvGraphicFramePr>
            <a:graphicFrameLocks noChangeAspect="1"/>
          </p:cNvGraphicFramePr>
          <p:nvPr/>
        </p:nvGraphicFramePr>
        <p:xfrm>
          <a:off x="3292475" y="3348038"/>
          <a:ext cx="1573213" cy="271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31" name="Clip" r:id="rId5" imgW="1573560" imgH="3219840" progId="MS_ClipArt_Gallery.2">
                  <p:embed/>
                </p:oleObj>
              </mc:Choice>
              <mc:Fallback>
                <p:oleObj name="Clip" r:id="rId5" imgW="1573560" imgH="3219840" progId="MS_ClipArt_Gallery.2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2475" y="3348038"/>
                        <a:ext cx="1573213" cy="271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479" name="Freeform 7"/>
          <p:cNvSpPr>
            <a:spLocks/>
          </p:cNvSpPr>
          <p:nvPr/>
        </p:nvSpPr>
        <p:spPr bwMode="auto">
          <a:xfrm>
            <a:off x="5915025" y="4710113"/>
            <a:ext cx="1588" cy="4762"/>
          </a:xfrm>
          <a:custGeom>
            <a:avLst/>
            <a:gdLst>
              <a:gd name="T0" fmla="*/ 0 w 3"/>
              <a:gd name="T1" fmla="*/ 0 h 6"/>
              <a:gd name="T2" fmla="*/ 3 w 3"/>
              <a:gd name="T3" fmla="*/ 5 h 6"/>
              <a:gd name="T4" fmla="*/ 1 w 3"/>
              <a:gd name="T5" fmla="*/ 6 h 6"/>
              <a:gd name="T6" fmla="*/ 0 w 3"/>
              <a:gd name="T7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" h="6">
                <a:moveTo>
                  <a:pt x="0" y="0"/>
                </a:moveTo>
                <a:lnTo>
                  <a:pt x="3" y="5"/>
                </a:lnTo>
                <a:lnTo>
                  <a:pt x="1" y="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80" name="Freeform 8"/>
          <p:cNvSpPr>
            <a:spLocks/>
          </p:cNvSpPr>
          <p:nvPr/>
        </p:nvSpPr>
        <p:spPr bwMode="auto">
          <a:xfrm>
            <a:off x="6042025" y="4713288"/>
            <a:ext cx="12700" cy="6350"/>
          </a:xfrm>
          <a:custGeom>
            <a:avLst/>
            <a:gdLst>
              <a:gd name="T0" fmla="*/ 0 w 16"/>
              <a:gd name="T1" fmla="*/ 3 h 7"/>
              <a:gd name="T2" fmla="*/ 16 w 16"/>
              <a:gd name="T3" fmla="*/ 0 h 7"/>
              <a:gd name="T4" fmla="*/ 5 w 16"/>
              <a:gd name="T5" fmla="*/ 7 h 7"/>
              <a:gd name="T6" fmla="*/ 0 w 16"/>
              <a:gd name="T7" fmla="*/ 3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" h="7">
                <a:moveTo>
                  <a:pt x="0" y="3"/>
                </a:moveTo>
                <a:lnTo>
                  <a:pt x="16" y="0"/>
                </a:lnTo>
                <a:lnTo>
                  <a:pt x="5" y="7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81" name="Freeform 9"/>
          <p:cNvSpPr>
            <a:spLocks/>
          </p:cNvSpPr>
          <p:nvPr/>
        </p:nvSpPr>
        <p:spPr bwMode="auto">
          <a:xfrm>
            <a:off x="5967413" y="4564063"/>
            <a:ext cx="6350" cy="6350"/>
          </a:xfrm>
          <a:custGeom>
            <a:avLst/>
            <a:gdLst>
              <a:gd name="T0" fmla="*/ 6 w 7"/>
              <a:gd name="T1" fmla="*/ 0 h 6"/>
              <a:gd name="T2" fmla="*/ 0 w 7"/>
              <a:gd name="T3" fmla="*/ 6 h 6"/>
              <a:gd name="T4" fmla="*/ 7 w 7"/>
              <a:gd name="T5" fmla="*/ 5 h 6"/>
              <a:gd name="T6" fmla="*/ 6 w 7"/>
              <a:gd name="T7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" h="6">
                <a:moveTo>
                  <a:pt x="6" y="0"/>
                </a:moveTo>
                <a:lnTo>
                  <a:pt x="0" y="6"/>
                </a:lnTo>
                <a:lnTo>
                  <a:pt x="7" y="5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82" name="Freeform 10"/>
          <p:cNvSpPr>
            <a:spLocks/>
          </p:cNvSpPr>
          <p:nvPr/>
        </p:nvSpPr>
        <p:spPr bwMode="auto">
          <a:xfrm>
            <a:off x="5915025" y="4932363"/>
            <a:ext cx="1588" cy="6350"/>
          </a:xfrm>
          <a:custGeom>
            <a:avLst/>
            <a:gdLst>
              <a:gd name="T0" fmla="*/ 0 w 3"/>
              <a:gd name="T1" fmla="*/ 0 h 7"/>
              <a:gd name="T2" fmla="*/ 3 w 3"/>
              <a:gd name="T3" fmla="*/ 6 h 7"/>
              <a:gd name="T4" fmla="*/ 1 w 3"/>
              <a:gd name="T5" fmla="*/ 7 h 7"/>
              <a:gd name="T6" fmla="*/ 0 w 3"/>
              <a:gd name="T7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" h="7">
                <a:moveTo>
                  <a:pt x="0" y="0"/>
                </a:moveTo>
                <a:lnTo>
                  <a:pt x="3" y="6"/>
                </a:lnTo>
                <a:lnTo>
                  <a:pt x="1" y="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83" name="Freeform 11"/>
          <p:cNvSpPr>
            <a:spLocks/>
          </p:cNvSpPr>
          <p:nvPr/>
        </p:nvSpPr>
        <p:spPr bwMode="auto">
          <a:xfrm>
            <a:off x="6042025" y="4937125"/>
            <a:ext cx="12700" cy="6350"/>
          </a:xfrm>
          <a:custGeom>
            <a:avLst/>
            <a:gdLst>
              <a:gd name="T0" fmla="*/ 0 w 16"/>
              <a:gd name="T1" fmla="*/ 5 h 8"/>
              <a:gd name="T2" fmla="*/ 16 w 16"/>
              <a:gd name="T3" fmla="*/ 0 h 8"/>
              <a:gd name="T4" fmla="*/ 5 w 16"/>
              <a:gd name="T5" fmla="*/ 8 h 8"/>
              <a:gd name="T6" fmla="*/ 0 w 16"/>
              <a:gd name="T7" fmla="*/ 5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" h="8">
                <a:moveTo>
                  <a:pt x="0" y="5"/>
                </a:moveTo>
                <a:lnTo>
                  <a:pt x="16" y="0"/>
                </a:lnTo>
                <a:lnTo>
                  <a:pt x="5" y="8"/>
                </a:lnTo>
                <a:lnTo>
                  <a:pt x="0" y="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84" name="Freeform 12"/>
          <p:cNvSpPr>
            <a:spLocks/>
          </p:cNvSpPr>
          <p:nvPr/>
        </p:nvSpPr>
        <p:spPr bwMode="auto">
          <a:xfrm>
            <a:off x="5967413" y="4789488"/>
            <a:ext cx="6350" cy="4762"/>
          </a:xfrm>
          <a:custGeom>
            <a:avLst/>
            <a:gdLst>
              <a:gd name="T0" fmla="*/ 6 w 7"/>
              <a:gd name="T1" fmla="*/ 0 h 7"/>
              <a:gd name="T2" fmla="*/ 0 w 7"/>
              <a:gd name="T3" fmla="*/ 7 h 7"/>
              <a:gd name="T4" fmla="*/ 7 w 7"/>
              <a:gd name="T5" fmla="*/ 6 h 7"/>
              <a:gd name="T6" fmla="*/ 6 w 7"/>
              <a:gd name="T7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" h="7">
                <a:moveTo>
                  <a:pt x="6" y="0"/>
                </a:moveTo>
                <a:lnTo>
                  <a:pt x="0" y="7"/>
                </a:lnTo>
                <a:lnTo>
                  <a:pt x="7" y="6"/>
                </a:lnTo>
                <a:lnTo>
                  <a:pt x="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05485" name="Group 13"/>
          <p:cNvGrpSpPr>
            <a:grpSpLocks/>
          </p:cNvGrpSpPr>
          <p:nvPr/>
        </p:nvGrpSpPr>
        <p:grpSpPr bwMode="auto">
          <a:xfrm>
            <a:off x="5006975" y="4448175"/>
            <a:ext cx="1065213" cy="739775"/>
            <a:chOff x="3704" y="2874"/>
            <a:chExt cx="351" cy="244"/>
          </a:xfrm>
        </p:grpSpPr>
        <p:sp>
          <p:nvSpPr>
            <p:cNvPr id="105486" name="Freeform 14"/>
            <p:cNvSpPr>
              <a:spLocks/>
            </p:cNvSpPr>
            <p:nvPr/>
          </p:nvSpPr>
          <p:spPr bwMode="auto">
            <a:xfrm>
              <a:off x="3704" y="2875"/>
              <a:ext cx="351" cy="88"/>
            </a:xfrm>
            <a:custGeom>
              <a:avLst/>
              <a:gdLst>
                <a:gd name="T0" fmla="*/ 44 w 702"/>
                <a:gd name="T1" fmla="*/ 19 h 175"/>
                <a:gd name="T2" fmla="*/ 24 w 702"/>
                <a:gd name="T3" fmla="*/ 17 h 175"/>
                <a:gd name="T4" fmla="*/ 13 w 702"/>
                <a:gd name="T5" fmla="*/ 25 h 175"/>
                <a:gd name="T6" fmla="*/ 25 w 702"/>
                <a:gd name="T7" fmla="*/ 48 h 175"/>
                <a:gd name="T8" fmla="*/ 46 w 702"/>
                <a:gd name="T9" fmla="*/ 58 h 175"/>
                <a:gd name="T10" fmla="*/ 44 w 702"/>
                <a:gd name="T11" fmla="*/ 74 h 175"/>
                <a:gd name="T12" fmla="*/ 28 w 702"/>
                <a:gd name="T13" fmla="*/ 73 h 175"/>
                <a:gd name="T14" fmla="*/ 10 w 702"/>
                <a:gd name="T15" fmla="*/ 71 h 175"/>
                <a:gd name="T16" fmla="*/ 7 w 702"/>
                <a:gd name="T17" fmla="*/ 90 h 175"/>
                <a:gd name="T18" fmla="*/ 2 w 702"/>
                <a:gd name="T19" fmla="*/ 105 h 175"/>
                <a:gd name="T20" fmla="*/ 23 w 702"/>
                <a:gd name="T21" fmla="*/ 117 h 175"/>
                <a:gd name="T22" fmla="*/ 39 w 702"/>
                <a:gd name="T23" fmla="*/ 151 h 175"/>
                <a:gd name="T24" fmla="*/ 68 w 702"/>
                <a:gd name="T25" fmla="*/ 157 h 175"/>
                <a:gd name="T26" fmla="*/ 90 w 702"/>
                <a:gd name="T27" fmla="*/ 159 h 175"/>
                <a:gd name="T28" fmla="*/ 99 w 702"/>
                <a:gd name="T29" fmla="*/ 173 h 175"/>
                <a:gd name="T30" fmla="*/ 116 w 702"/>
                <a:gd name="T31" fmla="*/ 166 h 175"/>
                <a:gd name="T32" fmla="*/ 138 w 702"/>
                <a:gd name="T33" fmla="*/ 165 h 175"/>
                <a:gd name="T34" fmla="*/ 151 w 702"/>
                <a:gd name="T35" fmla="*/ 171 h 175"/>
                <a:gd name="T36" fmla="*/ 178 w 702"/>
                <a:gd name="T37" fmla="*/ 175 h 175"/>
                <a:gd name="T38" fmla="*/ 210 w 702"/>
                <a:gd name="T39" fmla="*/ 174 h 175"/>
                <a:gd name="T40" fmla="*/ 238 w 702"/>
                <a:gd name="T41" fmla="*/ 168 h 175"/>
                <a:gd name="T42" fmla="*/ 269 w 702"/>
                <a:gd name="T43" fmla="*/ 159 h 175"/>
                <a:gd name="T44" fmla="*/ 300 w 702"/>
                <a:gd name="T45" fmla="*/ 155 h 175"/>
                <a:gd name="T46" fmla="*/ 338 w 702"/>
                <a:gd name="T47" fmla="*/ 156 h 175"/>
                <a:gd name="T48" fmla="*/ 383 w 702"/>
                <a:gd name="T49" fmla="*/ 156 h 175"/>
                <a:gd name="T50" fmla="*/ 424 w 702"/>
                <a:gd name="T51" fmla="*/ 155 h 175"/>
                <a:gd name="T52" fmla="*/ 477 w 702"/>
                <a:gd name="T53" fmla="*/ 150 h 175"/>
                <a:gd name="T54" fmla="*/ 525 w 702"/>
                <a:gd name="T55" fmla="*/ 149 h 175"/>
                <a:gd name="T56" fmla="*/ 549 w 702"/>
                <a:gd name="T57" fmla="*/ 147 h 175"/>
                <a:gd name="T58" fmla="*/ 571 w 702"/>
                <a:gd name="T59" fmla="*/ 142 h 175"/>
                <a:gd name="T60" fmla="*/ 595 w 702"/>
                <a:gd name="T61" fmla="*/ 131 h 175"/>
                <a:gd name="T62" fmla="*/ 566 w 702"/>
                <a:gd name="T63" fmla="*/ 129 h 175"/>
                <a:gd name="T64" fmla="*/ 542 w 702"/>
                <a:gd name="T65" fmla="*/ 126 h 175"/>
                <a:gd name="T66" fmla="*/ 549 w 702"/>
                <a:gd name="T67" fmla="*/ 124 h 175"/>
                <a:gd name="T68" fmla="*/ 592 w 702"/>
                <a:gd name="T69" fmla="*/ 119 h 175"/>
                <a:gd name="T70" fmla="*/ 627 w 702"/>
                <a:gd name="T71" fmla="*/ 116 h 175"/>
                <a:gd name="T72" fmla="*/ 650 w 702"/>
                <a:gd name="T73" fmla="*/ 114 h 175"/>
                <a:gd name="T74" fmla="*/ 673 w 702"/>
                <a:gd name="T75" fmla="*/ 114 h 175"/>
                <a:gd name="T76" fmla="*/ 683 w 702"/>
                <a:gd name="T77" fmla="*/ 116 h 175"/>
                <a:gd name="T78" fmla="*/ 702 w 702"/>
                <a:gd name="T79" fmla="*/ 100 h 175"/>
                <a:gd name="T80" fmla="*/ 670 w 702"/>
                <a:gd name="T81" fmla="*/ 94 h 175"/>
                <a:gd name="T82" fmla="*/ 615 w 702"/>
                <a:gd name="T83" fmla="*/ 96 h 175"/>
                <a:gd name="T84" fmla="*/ 581 w 702"/>
                <a:gd name="T85" fmla="*/ 90 h 175"/>
                <a:gd name="T86" fmla="*/ 584 w 702"/>
                <a:gd name="T87" fmla="*/ 75 h 175"/>
                <a:gd name="T88" fmla="*/ 515 w 702"/>
                <a:gd name="T89" fmla="*/ 65 h 175"/>
                <a:gd name="T90" fmla="*/ 460 w 702"/>
                <a:gd name="T91" fmla="*/ 56 h 175"/>
                <a:gd name="T92" fmla="*/ 415 w 702"/>
                <a:gd name="T93" fmla="*/ 42 h 175"/>
                <a:gd name="T94" fmla="*/ 367 w 702"/>
                <a:gd name="T95" fmla="*/ 26 h 175"/>
                <a:gd name="T96" fmla="*/ 328 w 702"/>
                <a:gd name="T97" fmla="*/ 11 h 175"/>
                <a:gd name="T98" fmla="*/ 292 w 702"/>
                <a:gd name="T99" fmla="*/ 8 h 175"/>
                <a:gd name="T100" fmla="*/ 263 w 702"/>
                <a:gd name="T101" fmla="*/ 4 h 175"/>
                <a:gd name="T102" fmla="*/ 250 w 702"/>
                <a:gd name="T103" fmla="*/ 9 h 175"/>
                <a:gd name="T104" fmla="*/ 232 w 702"/>
                <a:gd name="T105" fmla="*/ 16 h 175"/>
                <a:gd name="T106" fmla="*/ 207 w 702"/>
                <a:gd name="T107" fmla="*/ 5 h 175"/>
                <a:gd name="T108" fmla="*/ 199 w 702"/>
                <a:gd name="T109" fmla="*/ 15 h 175"/>
                <a:gd name="T110" fmla="*/ 189 w 702"/>
                <a:gd name="T111" fmla="*/ 25 h 175"/>
                <a:gd name="T112" fmla="*/ 156 w 702"/>
                <a:gd name="T113" fmla="*/ 29 h 175"/>
                <a:gd name="T114" fmla="*/ 107 w 702"/>
                <a:gd name="T115" fmla="*/ 32 h 175"/>
                <a:gd name="T116" fmla="*/ 63 w 702"/>
                <a:gd name="T117" fmla="*/ 29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02" h="175">
                  <a:moveTo>
                    <a:pt x="53" y="25"/>
                  </a:moveTo>
                  <a:lnTo>
                    <a:pt x="49" y="21"/>
                  </a:lnTo>
                  <a:lnTo>
                    <a:pt x="44" y="19"/>
                  </a:lnTo>
                  <a:lnTo>
                    <a:pt x="37" y="17"/>
                  </a:lnTo>
                  <a:lnTo>
                    <a:pt x="30" y="17"/>
                  </a:lnTo>
                  <a:lnTo>
                    <a:pt x="24" y="17"/>
                  </a:lnTo>
                  <a:lnTo>
                    <a:pt x="18" y="19"/>
                  </a:lnTo>
                  <a:lnTo>
                    <a:pt x="15" y="21"/>
                  </a:lnTo>
                  <a:lnTo>
                    <a:pt x="13" y="25"/>
                  </a:lnTo>
                  <a:lnTo>
                    <a:pt x="14" y="33"/>
                  </a:lnTo>
                  <a:lnTo>
                    <a:pt x="18" y="41"/>
                  </a:lnTo>
                  <a:lnTo>
                    <a:pt x="25" y="48"/>
                  </a:lnTo>
                  <a:lnTo>
                    <a:pt x="32" y="51"/>
                  </a:lnTo>
                  <a:lnTo>
                    <a:pt x="39" y="54"/>
                  </a:lnTo>
                  <a:lnTo>
                    <a:pt x="46" y="58"/>
                  </a:lnTo>
                  <a:lnTo>
                    <a:pt x="49" y="64"/>
                  </a:lnTo>
                  <a:lnTo>
                    <a:pt x="47" y="71"/>
                  </a:lnTo>
                  <a:lnTo>
                    <a:pt x="44" y="74"/>
                  </a:lnTo>
                  <a:lnTo>
                    <a:pt x="39" y="75"/>
                  </a:lnTo>
                  <a:lnTo>
                    <a:pt x="33" y="74"/>
                  </a:lnTo>
                  <a:lnTo>
                    <a:pt x="28" y="73"/>
                  </a:lnTo>
                  <a:lnTo>
                    <a:pt x="22" y="72"/>
                  </a:lnTo>
                  <a:lnTo>
                    <a:pt x="15" y="71"/>
                  </a:lnTo>
                  <a:lnTo>
                    <a:pt x="10" y="71"/>
                  </a:lnTo>
                  <a:lnTo>
                    <a:pt x="6" y="72"/>
                  </a:lnTo>
                  <a:lnTo>
                    <a:pt x="3" y="80"/>
                  </a:lnTo>
                  <a:lnTo>
                    <a:pt x="7" y="90"/>
                  </a:lnTo>
                  <a:lnTo>
                    <a:pt x="8" y="98"/>
                  </a:lnTo>
                  <a:lnTo>
                    <a:pt x="0" y="101"/>
                  </a:lnTo>
                  <a:lnTo>
                    <a:pt x="2" y="105"/>
                  </a:lnTo>
                  <a:lnTo>
                    <a:pt x="8" y="110"/>
                  </a:lnTo>
                  <a:lnTo>
                    <a:pt x="15" y="114"/>
                  </a:lnTo>
                  <a:lnTo>
                    <a:pt x="23" y="117"/>
                  </a:lnTo>
                  <a:lnTo>
                    <a:pt x="24" y="131"/>
                  </a:lnTo>
                  <a:lnTo>
                    <a:pt x="30" y="142"/>
                  </a:lnTo>
                  <a:lnTo>
                    <a:pt x="39" y="151"/>
                  </a:lnTo>
                  <a:lnTo>
                    <a:pt x="52" y="156"/>
                  </a:lnTo>
                  <a:lnTo>
                    <a:pt x="60" y="157"/>
                  </a:lnTo>
                  <a:lnTo>
                    <a:pt x="68" y="157"/>
                  </a:lnTo>
                  <a:lnTo>
                    <a:pt x="75" y="158"/>
                  </a:lnTo>
                  <a:lnTo>
                    <a:pt x="83" y="158"/>
                  </a:lnTo>
                  <a:lnTo>
                    <a:pt x="90" y="159"/>
                  </a:lnTo>
                  <a:lnTo>
                    <a:pt x="94" y="163"/>
                  </a:lnTo>
                  <a:lnTo>
                    <a:pt x="98" y="166"/>
                  </a:lnTo>
                  <a:lnTo>
                    <a:pt x="99" y="173"/>
                  </a:lnTo>
                  <a:lnTo>
                    <a:pt x="103" y="171"/>
                  </a:lnTo>
                  <a:lnTo>
                    <a:pt x="109" y="167"/>
                  </a:lnTo>
                  <a:lnTo>
                    <a:pt x="116" y="166"/>
                  </a:lnTo>
                  <a:lnTo>
                    <a:pt x="124" y="165"/>
                  </a:lnTo>
                  <a:lnTo>
                    <a:pt x="132" y="164"/>
                  </a:lnTo>
                  <a:lnTo>
                    <a:pt x="138" y="165"/>
                  </a:lnTo>
                  <a:lnTo>
                    <a:pt x="144" y="166"/>
                  </a:lnTo>
                  <a:lnTo>
                    <a:pt x="147" y="168"/>
                  </a:lnTo>
                  <a:lnTo>
                    <a:pt x="151" y="171"/>
                  </a:lnTo>
                  <a:lnTo>
                    <a:pt x="158" y="173"/>
                  </a:lnTo>
                  <a:lnTo>
                    <a:pt x="167" y="174"/>
                  </a:lnTo>
                  <a:lnTo>
                    <a:pt x="178" y="175"/>
                  </a:lnTo>
                  <a:lnTo>
                    <a:pt x="189" y="175"/>
                  </a:lnTo>
                  <a:lnTo>
                    <a:pt x="200" y="175"/>
                  </a:lnTo>
                  <a:lnTo>
                    <a:pt x="210" y="174"/>
                  </a:lnTo>
                  <a:lnTo>
                    <a:pt x="220" y="173"/>
                  </a:lnTo>
                  <a:lnTo>
                    <a:pt x="229" y="171"/>
                  </a:lnTo>
                  <a:lnTo>
                    <a:pt x="238" y="168"/>
                  </a:lnTo>
                  <a:lnTo>
                    <a:pt x="247" y="165"/>
                  </a:lnTo>
                  <a:lnTo>
                    <a:pt x="259" y="163"/>
                  </a:lnTo>
                  <a:lnTo>
                    <a:pt x="269" y="159"/>
                  </a:lnTo>
                  <a:lnTo>
                    <a:pt x="280" y="157"/>
                  </a:lnTo>
                  <a:lnTo>
                    <a:pt x="290" y="156"/>
                  </a:lnTo>
                  <a:lnTo>
                    <a:pt x="300" y="155"/>
                  </a:lnTo>
                  <a:lnTo>
                    <a:pt x="311" y="155"/>
                  </a:lnTo>
                  <a:lnTo>
                    <a:pt x="323" y="155"/>
                  </a:lnTo>
                  <a:lnTo>
                    <a:pt x="338" y="156"/>
                  </a:lnTo>
                  <a:lnTo>
                    <a:pt x="353" y="156"/>
                  </a:lnTo>
                  <a:lnTo>
                    <a:pt x="368" y="156"/>
                  </a:lnTo>
                  <a:lnTo>
                    <a:pt x="383" y="156"/>
                  </a:lnTo>
                  <a:lnTo>
                    <a:pt x="398" y="156"/>
                  </a:lnTo>
                  <a:lnTo>
                    <a:pt x="411" y="156"/>
                  </a:lnTo>
                  <a:lnTo>
                    <a:pt x="424" y="155"/>
                  </a:lnTo>
                  <a:lnTo>
                    <a:pt x="442" y="154"/>
                  </a:lnTo>
                  <a:lnTo>
                    <a:pt x="459" y="151"/>
                  </a:lnTo>
                  <a:lnTo>
                    <a:pt x="477" y="150"/>
                  </a:lnTo>
                  <a:lnTo>
                    <a:pt x="496" y="149"/>
                  </a:lnTo>
                  <a:lnTo>
                    <a:pt x="512" y="149"/>
                  </a:lnTo>
                  <a:lnTo>
                    <a:pt x="525" y="149"/>
                  </a:lnTo>
                  <a:lnTo>
                    <a:pt x="534" y="151"/>
                  </a:lnTo>
                  <a:lnTo>
                    <a:pt x="542" y="149"/>
                  </a:lnTo>
                  <a:lnTo>
                    <a:pt x="549" y="147"/>
                  </a:lnTo>
                  <a:lnTo>
                    <a:pt x="557" y="145"/>
                  </a:lnTo>
                  <a:lnTo>
                    <a:pt x="564" y="143"/>
                  </a:lnTo>
                  <a:lnTo>
                    <a:pt x="571" y="142"/>
                  </a:lnTo>
                  <a:lnTo>
                    <a:pt x="579" y="139"/>
                  </a:lnTo>
                  <a:lnTo>
                    <a:pt x="587" y="135"/>
                  </a:lnTo>
                  <a:lnTo>
                    <a:pt x="595" y="131"/>
                  </a:lnTo>
                  <a:lnTo>
                    <a:pt x="586" y="131"/>
                  </a:lnTo>
                  <a:lnTo>
                    <a:pt x="575" y="131"/>
                  </a:lnTo>
                  <a:lnTo>
                    <a:pt x="566" y="129"/>
                  </a:lnTo>
                  <a:lnTo>
                    <a:pt x="557" y="128"/>
                  </a:lnTo>
                  <a:lnTo>
                    <a:pt x="549" y="127"/>
                  </a:lnTo>
                  <a:lnTo>
                    <a:pt x="542" y="126"/>
                  </a:lnTo>
                  <a:lnTo>
                    <a:pt x="537" y="125"/>
                  </a:lnTo>
                  <a:lnTo>
                    <a:pt x="536" y="125"/>
                  </a:lnTo>
                  <a:lnTo>
                    <a:pt x="549" y="124"/>
                  </a:lnTo>
                  <a:lnTo>
                    <a:pt x="564" y="121"/>
                  </a:lnTo>
                  <a:lnTo>
                    <a:pt x="578" y="120"/>
                  </a:lnTo>
                  <a:lnTo>
                    <a:pt x="592" y="119"/>
                  </a:lnTo>
                  <a:lnTo>
                    <a:pt x="605" y="118"/>
                  </a:lnTo>
                  <a:lnTo>
                    <a:pt x="618" y="117"/>
                  </a:lnTo>
                  <a:lnTo>
                    <a:pt x="627" y="116"/>
                  </a:lnTo>
                  <a:lnTo>
                    <a:pt x="635" y="114"/>
                  </a:lnTo>
                  <a:lnTo>
                    <a:pt x="642" y="114"/>
                  </a:lnTo>
                  <a:lnTo>
                    <a:pt x="650" y="114"/>
                  </a:lnTo>
                  <a:lnTo>
                    <a:pt x="658" y="114"/>
                  </a:lnTo>
                  <a:lnTo>
                    <a:pt x="666" y="114"/>
                  </a:lnTo>
                  <a:lnTo>
                    <a:pt x="673" y="114"/>
                  </a:lnTo>
                  <a:lnTo>
                    <a:pt x="679" y="116"/>
                  </a:lnTo>
                  <a:lnTo>
                    <a:pt x="682" y="116"/>
                  </a:lnTo>
                  <a:lnTo>
                    <a:pt x="683" y="116"/>
                  </a:lnTo>
                  <a:lnTo>
                    <a:pt x="690" y="111"/>
                  </a:lnTo>
                  <a:lnTo>
                    <a:pt x="697" y="105"/>
                  </a:lnTo>
                  <a:lnTo>
                    <a:pt x="702" y="100"/>
                  </a:lnTo>
                  <a:lnTo>
                    <a:pt x="697" y="91"/>
                  </a:lnTo>
                  <a:lnTo>
                    <a:pt x="685" y="93"/>
                  </a:lnTo>
                  <a:lnTo>
                    <a:pt x="670" y="94"/>
                  </a:lnTo>
                  <a:lnTo>
                    <a:pt x="651" y="95"/>
                  </a:lnTo>
                  <a:lnTo>
                    <a:pt x="633" y="96"/>
                  </a:lnTo>
                  <a:lnTo>
                    <a:pt x="615" y="96"/>
                  </a:lnTo>
                  <a:lnTo>
                    <a:pt x="601" y="96"/>
                  </a:lnTo>
                  <a:lnTo>
                    <a:pt x="588" y="94"/>
                  </a:lnTo>
                  <a:lnTo>
                    <a:pt x="581" y="90"/>
                  </a:lnTo>
                  <a:lnTo>
                    <a:pt x="618" y="83"/>
                  </a:lnTo>
                  <a:lnTo>
                    <a:pt x="603" y="79"/>
                  </a:lnTo>
                  <a:lnTo>
                    <a:pt x="584" y="75"/>
                  </a:lnTo>
                  <a:lnTo>
                    <a:pt x="563" y="72"/>
                  </a:lnTo>
                  <a:lnTo>
                    <a:pt x="540" y="69"/>
                  </a:lnTo>
                  <a:lnTo>
                    <a:pt x="515" y="65"/>
                  </a:lnTo>
                  <a:lnTo>
                    <a:pt x="494" y="63"/>
                  </a:lnTo>
                  <a:lnTo>
                    <a:pt x="475" y="59"/>
                  </a:lnTo>
                  <a:lnTo>
                    <a:pt x="460" y="56"/>
                  </a:lnTo>
                  <a:lnTo>
                    <a:pt x="446" y="52"/>
                  </a:lnTo>
                  <a:lnTo>
                    <a:pt x="431" y="48"/>
                  </a:lnTo>
                  <a:lnTo>
                    <a:pt x="415" y="42"/>
                  </a:lnTo>
                  <a:lnTo>
                    <a:pt x="399" y="36"/>
                  </a:lnTo>
                  <a:lnTo>
                    <a:pt x="382" y="32"/>
                  </a:lnTo>
                  <a:lnTo>
                    <a:pt x="367" y="26"/>
                  </a:lnTo>
                  <a:lnTo>
                    <a:pt x="352" y="20"/>
                  </a:lnTo>
                  <a:lnTo>
                    <a:pt x="339" y="15"/>
                  </a:lnTo>
                  <a:lnTo>
                    <a:pt x="328" y="11"/>
                  </a:lnTo>
                  <a:lnTo>
                    <a:pt x="316" y="9"/>
                  </a:lnTo>
                  <a:lnTo>
                    <a:pt x="304" y="8"/>
                  </a:lnTo>
                  <a:lnTo>
                    <a:pt x="292" y="8"/>
                  </a:lnTo>
                  <a:lnTo>
                    <a:pt x="282" y="8"/>
                  </a:lnTo>
                  <a:lnTo>
                    <a:pt x="273" y="6"/>
                  </a:lnTo>
                  <a:lnTo>
                    <a:pt x="263" y="4"/>
                  </a:lnTo>
                  <a:lnTo>
                    <a:pt x="258" y="0"/>
                  </a:lnTo>
                  <a:lnTo>
                    <a:pt x="255" y="3"/>
                  </a:lnTo>
                  <a:lnTo>
                    <a:pt x="250" y="9"/>
                  </a:lnTo>
                  <a:lnTo>
                    <a:pt x="244" y="16"/>
                  </a:lnTo>
                  <a:lnTo>
                    <a:pt x="238" y="19"/>
                  </a:lnTo>
                  <a:lnTo>
                    <a:pt x="232" y="16"/>
                  </a:lnTo>
                  <a:lnTo>
                    <a:pt x="224" y="10"/>
                  </a:lnTo>
                  <a:lnTo>
                    <a:pt x="216" y="5"/>
                  </a:lnTo>
                  <a:lnTo>
                    <a:pt x="207" y="5"/>
                  </a:lnTo>
                  <a:lnTo>
                    <a:pt x="204" y="8"/>
                  </a:lnTo>
                  <a:lnTo>
                    <a:pt x="201" y="11"/>
                  </a:lnTo>
                  <a:lnTo>
                    <a:pt x="199" y="15"/>
                  </a:lnTo>
                  <a:lnTo>
                    <a:pt x="197" y="18"/>
                  </a:lnTo>
                  <a:lnTo>
                    <a:pt x="193" y="21"/>
                  </a:lnTo>
                  <a:lnTo>
                    <a:pt x="189" y="25"/>
                  </a:lnTo>
                  <a:lnTo>
                    <a:pt x="181" y="27"/>
                  </a:lnTo>
                  <a:lnTo>
                    <a:pt x="170" y="28"/>
                  </a:lnTo>
                  <a:lnTo>
                    <a:pt x="156" y="29"/>
                  </a:lnTo>
                  <a:lnTo>
                    <a:pt x="141" y="31"/>
                  </a:lnTo>
                  <a:lnTo>
                    <a:pt x="124" y="32"/>
                  </a:lnTo>
                  <a:lnTo>
                    <a:pt x="107" y="32"/>
                  </a:lnTo>
                  <a:lnTo>
                    <a:pt x="91" y="32"/>
                  </a:lnTo>
                  <a:lnTo>
                    <a:pt x="76" y="32"/>
                  </a:lnTo>
                  <a:lnTo>
                    <a:pt x="63" y="29"/>
                  </a:lnTo>
                  <a:lnTo>
                    <a:pt x="53" y="25"/>
                  </a:lnTo>
                  <a:close/>
                </a:path>
              </a:pathLst>
            </a:custGeom>
            <a:solidFill>
              <a:srgbClr val="F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487" name="Freeform 15"/>
            <p:cNvSpPr>
              <a:spLocks/>
            </p:cNvSpPr>
            <p:nvPr/>
          </p:nvSpPr>
          <p:spPr bwMode="auto">
            <a:xfrm>
              <a:off x="3734" y="2971"/>
              <a:ext cx="17" cy="3"/>
            </a:xfrm>
            <a:custGeom>
              <a:avLst/>
              <a:gdLst>
                <a:gd name="T0" fmla="*/ 0 w 34"/>
                <a:gd name="T1" fmla="*/ 3 h 6"/>
                <a:gd name="T2" fmla="*/ 3 w 34"/>
                <a:gd name="T3" fmla="*/ 0 h 6"/>
                <a:gd name="T4" fmla="*/ 34 w 34"/>
                <a:gd name="T5" fmla="*/ 4 h 6"/>
                <a:gd name="T6" fmla="*/ 18 w 34"/>
                <a:gd name="T7" fmla="*/ 6 h 6"/>
                <a:gd name="T8" fmla="*/ 0 w 34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6">
                  <a:moveTo>
                    <a:pt x="0" y="3"/>
                  </a:moveTo>
                  <a:lnTo>
                    <a:pt x="3" y="0"/>
                  </a:lnTo>
                  <a:lnTo>
                    <a:pt x="34" y="4"/>
                  </a:lnTo>
                  <a:lnTo>
                    <a:pt x="18" y="6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488" name="Freeform 16"/>
            <p:cNvSpPr>
              <a:spLocks/>
            </p:cNvSpPr>
            <p:nvPr/>
          </p:nvSpPr>
          <p:spPr bwMode="auto">
            <a:xfrm>
              <a:off x="3756" y="2972"/>
              <a:ext cx="8" cy="4"/>
            </a:xfrm>
            <a:custGeom>
              <a:avLst/>
              <a:gdLst>
                <a:gd name="T0" fmla="*/ 0 w 16"/>
                <a:gd name="T1" fmla="*/ 3 h 8"/>
                <a:gd name="T2" fmla="*/ 4 w 16"/>
                <a:gd name="T3" fmla="*/ 1 h 8"/>
                <a:gd name="T4" fmla="*/ 10 w 16"/>
                <a:gd name="T5" fmla="*/ 0 h 8"/>
                <a:gd name="T6" fmla="*/ 14 w 16"/>
                <a:gd name="T7" fmla="*/ 1 h 8"/>
                <a:gd name="T8" fmla="*/ 16 w 16"/>
                <a:gd name="T9" fmla="*/ 4 h 8"/>
                <a:gd name="T10" fmla="*/ 15 w 16"/>
                <a:gd name="T11" fmla="*/ 8 h 8"/>
                <a:gd name="T12" fmla="*/ 10 w 16"/>
                <a:gd name="T13" fmla="*/ 8 h 8"/>
                <a:gd name="T14" fmla="*/ 4 w 16"/>
                <a:gd name="T15" fmla="*/ 5 h 8"/>
                <a:gd name="T16" fmla="*/ 0 w 16"/>
                <a:gd name="T17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8">
                  <a:moveTo>
                    <a:pt x="0" y="3"/>
                  </a:moveTo>
                  <a:lnTo>
                    <a:pt x="4" y="1"/>
                  </a:lnTo>
                  <a:lnTo>
                    <a:pt x="10" y="0"/>
                  </a:lnTo>
                  <a:lnTo>
                    <a:pt x="14" y="1"/>
                  </a:lnTo>
                  <a:lnTo>
                    <a:pt x="16" y="4"/>
                  </a:lnTo>
                  <a:lnTo>
                    <a:pt x="15" y="8"/>
                  </a:lnTo>
                  <a:lnTo>
                    <a:pt x="10" y="8"/>
                  </a:lnTo>
                  <a:lnTo>
                    <a:pt x="4" y="5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489" name="Freeform 17"/>
            <p:cNvSpPr>
              <a:spLocks/>
            </p:cNvSpPr>
            <p:nvPr/>
          </p:nvSpPr>
          <p:spPr bwMode="auto">
            <a:xfrm>
              <a:off x="3769" y="2973"/>
              <a:ext cx="22" cy="3"/>
            </a:xfrm>
            <a:custGeom>
              <a:avLst/>
              <a:gdLst>
                <a:gd name="T0" fmla="*/ 0 w 44"/>
                <a:gd name="T1" fmla="*/ 1 h 7"/>
                <a:gd name="T2" fmla="*/ 6 w 44"/>
                <a:gd name="T3" fmla="*/ 0 h 7"/>
                <a:gd name="T4" fmla="*/ 10 w 44"/>
                <a:gd name="T5" fmla="*/ 1 h 7"/>
                <a:gd name="T6" fmla="*/ 16 w 44"/>
                <a:gd name="T7" fmla="*/ 2 h 7"/>
                <a:gd name="T8" fmla="*/ 21 w 44"/>
                <a:gd name="T9" fmla="*/ 3 h 7"/>
                <a:gd name="T10" fmla="*/ 27 w 44"/>
                <a:gd name="T11" fmla="*/ 3 h 7"/>
                <a:gd name="T12" fmla="*/ 35 w 44"/>
                <a:gd name="T13" fmla="*/ 3 h 7"/>
                <a:gd name="T14" fmla="*/ 41 w 44"/>
                <a:gd name="T15" fmla="*/ 4 h 7"/>
                <a:gd name="T16" fmla="*/ 44 w 44"/>
                <a:gd name="T17" fmla="*/ 6 h 7"/>
                <a:gd name="T18" fmla="*/ 41 w 44"/>
                <a:gd name="T19" fmla="*/ 7 h 7"/>
                <a:gd name="T20" fmla="*/ 37 w 44"/>
                <a:gd name="T21" fmla="*/ 7 h 7"/>
                <a:gd name="T22" fmla="*/ 30 w 44"/>
                <a:gd name="T23" fmla="*/ 6 h 7"/>
                <a:gd name="T24" fmla="*/ 23 w 44"/>
                <a:gd name="T25" fmla="*/ 7 h 7"/>
                <a:gd name="T26" fmla="*/ 15 w 44"/>
                <a:gd name="T27" fmla="*/ 7 h 7"/>
                <a:gd name="T28" fmla="*/ 8 w 44"/>
                <a:gd name="T29" fmla="*/ 7 h 7"/>
                <a:gd name="T30" fmla="*/ 2 w 44"/>
                <a:gd name="T31" fmla="*/ 4 h 7"/>
                <a:gd name="T32" fmla="*/ 0 w 44"/>
                <a:gd name="T3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4" h="7">
                  <a:moveTo>
                    <a:pt x="0" y="1"/>
                  </a:moveTo>
                  <a:lnTo>
                    <a:pt x="6" y="0"/>
                  </a:lnTo>
                  <a:lnTo>
                    <a:pt x="10" y="1"/>
                  </a:lnTo>
                  <a:lnTo>
                    <a:pt x="16" y="2"/>
                  </a:lnTo>
                  <a:lnTo>
                    <a:pt x="21" y="3"/>
                  </a:lnTo>
                  <a:lnTo>
                    <a:pt x="27" y="3"/>
                  </a:lnTo>
                  <a:lnTo>
                    <a:pt x="35" y="3"/>
                  </a:lnTo>
                  <a:lnTo>
                    <a:pt x="41" y="4"/>
                  </a:lnTo>
                  <a:lnTo>
                    <a:pt x="44" y="6"/>
                  </a:lnTo>
                  <a:lnTo>
                    <a:pt x="41" y="7"/>
                  </a:lnTo>
                  <a:lnTo>
                    <a:pt x="37" y="7"/>
                  </a:lnTo>
                  <a:lnTo>
                    <a:pt x="30" y="6"/>
                  </a:lnTo>
                  <a:lnTo>
                    <a:pt x="23" y="7"/>
                  </a:lnTo>
                  <a:lnTo>
                    <a:pt x="15" y="7"/>
                  </a:lnTo>
                  <a:lnTo>
                    <a:pt x="8" y="7"/>
                  </a:lnTo>
                  <a:lnTo>
                    <a:pt x="2" y="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490" name="Freeform 18"/>
            <p:cNvSpPr>
              <a:spLocks/>
            </p:cNvSpPr>
            <p:nvPr/>
          </p:nvSpPr>
          <p:spPr bwMode="auto">
            <a:xfrm>
              <a:off x="3797" y="2972"/>
              <a:ext cx="5" cy="5"/>
            </a:xfrm>
            <a:custGeom>
              <a:avLst/>
              <a:gdLst>
                <a:gd name="T0" fmla="*/ 12 w 12"/>
                <a:gd name="T1" fmla="*/ 3 h 9"/>
                <a:gd name="T2" fmla="*/ 9 w 12"/>
                <a:gd name="T3" fmla="*/ 0 h 9"/>
                <a:gd name="T4" fmla="*/ 6 w 12"/>
                <a:gd name="T5" fmla="*/ 1 h 9"/>
                <a:gd name="T6" fmla="*/ 2 w 12"/>
                <a:gd name="T7" fmla="*/ 4 h 9"/>
                <a:gd name="T8" fmla="*/ 0 w 12"/>
                <a:gd name="T9" fmla="*/ 7 h 9"/>
                <a:gd name="T10" fmla="*/ 3 w 12"/>
                <a:gd name="T11" fmla="*/ 8 h 9"/>
                <a:gd name="T12" fmla="*/ 7 w 12"/>
                <a:gd name="T13" fmla="*/ 9 h 9"/>
                <a:gd name="T14" fmla="*/ 9 w 12"/>
                <a:gd name="T15" fmla="*/ 8 h 9"/>
                <a:gd name="T16" fmla="*/ 12 w 12"/>
                <a:gd name="T1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9">
                  <a:moveTo>
                    <a:pt x="12" y="3"/>
                  </a:moveTo>
                  <a:lnTo>
                    <a:pt x="9" y="0"/>
                  </a:lnTo>
                  <a:lnTo>
                    <a:pt x="6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3" y="8"/>
                  </a:lnTo>
                  <a:lnTo>
                    <a:pt x="7" y="9"/>
                  </a:lnTo>
                  <a:lnTo>
                    <a:pt x="9" y="8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F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491" name="Freeform 19"/>
            <p:cNvSpPr>
              <a:spLocks/>
            </p:cNvSpPr>
            <p:nvPr/>
          </p:nvSpPr>
          <p:spPr bwMode="auto">
            <a:xfrm>
              <a:off x="3745" y="2874"/>
              <a:ext cx="11" cy="4"/>
            </a:xfrm>
            <a:custGeom>
              <a:avLst/>
              <a:gdLst>
                <a:gd name="T0" fmla="*/ 2 w 20"/>
                <a:gd name="T1" fmla="*/ 0 h 9"/>
                <a:gd name="T2" fmla="*/ 8 w 20"/>
                <a:gd name="T3" fmla="*/ 5 h 9"/>
                <a:gd name="T4" fmla="*/ 20 w 20"/>
                <a:gd name="T5" fmla="*/ 2 h 9"/>
                <a:gd name="T6" fmla="*/ 16 w 20"/>
                <a:gd name="T7" fmla="*/ 8 h 9"/>
                <a:gd name="T8" fmla="*/ 10 w 20"/>
                <a:gd name="T9" fmla="*/ 5 h 9"/>
                <a:gd name="T10" fmla="*/ 0 w 20"/>
                <a:gd name="T11" fmla="*/ 9 h 9"/>
                <a:gd name="T12" fmla="*/ 2 w 20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9">
                  <a:moveTo>
                    <a:pt x="2" y="0"/>
                  </a:moveTo>
                  <a:lnTo>
                    <a:pt x="8" y="5"/>
                  </a:lnTo>
                  <a:lnTo>
                    <a:pt x="20" y="2"/>
                  </a:lnTo>
                  <a:lnTo>
                    <a:pt x="16" y="8"/>
                  </a:lnTo>
                  <a:lnTo>
                    <a:pt x="10" y="5"/>
                  </a:lnTo>
                  <a:lnTo>
                    <a:pt x="0" y="9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492" name="Freeform 20"/>
            <p:cNvSpPr>
              <a:spLocks/>
            </p:cNvSpPr>
            <p:nvPr/>
          </p:nvSpPr>
          <p:spPr bwMode="auto">
            <a:xfrm>
              <a:off x="3769" y="2876"/>
              <a:ext cx="6" cy="3"/>
            </a:xfrm>
            <a:custGeom>
              <a:avLst/>
              <a:gdLst>
                <a:gd name="T0" fmla="*/ 2 w 11"/>
                <a:gd name="T1" fmla="*/ 0 h 7"/>
                <a:gd name="T2" fmla="*/ 0 w 11"/>
                <a:gd name="T3" fmla="*/ 3 h 7"/>
                <a:gd name="T4" fmla="*/ 0 w 11"/>
                <a:gd name="T5" fmla="*/ 4 h 7"/>
                <a:gd name="T6" fmla="*/ 3 w 11"/>
                <a:gd name="T7" fmla="*/ 7 h 7"/>
                <a:gd name="T8" fmla="*/ 8 w 11"/>
                <a:gd name="T9" fmla="*/ 7 h 7"/>
                <a:gd name="T10" fmla="*/ 11 w 11"/>
                <a:gd name="T11" fmla="*/ 5 h 7"/>
                <a:gd name="T12" fmla="*/ 10 w 11"/>
                <a:gd name="T13" fmla="*/ 3 h 7"/>
                <a:gd name="T14" fmla="*/ 7 w 11"/>
                <a:gd name="T15" fmla="*/ 1 h 7"/>
                <a:gd name="T16" fmla="*/ 2 w 11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7">
                  <a:moveTo>
                    <a:pt x="2" y="0"/>
                  </a:moveTo>
                  <a:lnTo>
                    <a:pt x="0" y="3"/>
                  </a:lnTo>
                  <a:lnTo>
                    <a:pt x="0" y="4"/>
                  </a:lnTo>
                  <a:lnTo>
                    <a:pt x="3" y="7"/>
                  </a:lnTo>
                  <a:lnTo>
                    <a:pt x="8" y="7"/>
                  </a:lnTo>
                  <a:lnTo>
                    <a:pt x="11" y="5"/>
                  </a:lnTo>
                  <a:lnTo>
                    <a:pt x="10" y="3"/>
                  </a:lnTo>
                  <a:lnTo>
                    <a:pt x="7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493" name="Freeform 21"/>
            <p:cNvSpPr>
              <a:spLocks/>
            </p:cNvSpPr>
            <p:nvPr/>
          </p:nvSpPr>
          <p:spPr bwMode="auto">
            <a:xfrm>
              <a:off x="3780" y="2876"/>
              <a:ext cx="15" cy="3"/>
            </a:xfrm>
            <a:custGeom>
              <a:avLst/>
              <a:gdLst>
                <a:gd name="T0" fmla="*/ 0 w 29"/>
                <a:gd name="T1" fmla="*/ 0 h 5"/>
                <a:gd name="T2" fmla="*/ 3 w 29"/>
                <a:gd name="T3" fmla="*/ 5 h 5"/>
                <a:gd name="T4" fmla="*/ 29 w 29"/>
                <a:gd name="T5" fmla="*/ 4 h 5"/>
                <a:gd name="T6" fmla="*/ 26 w 29"/>
                <a:gd name="T7" fmla="*/ 3 h 5"/>
                <a:gd name="T8" fmla="*/ 19 w 29"/>
                <a:gd name="T9" fmla="*/ 2 h 5"/>
                <a:gd name="T10" fmla="*/ 10 w 29"/>
                <a:gd name="T11" fmla="*/ 1 h 5"/>
                <a:gd name="T12" fmla="*/ 0 w 29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5">
                  <a:moveTo>
                    <a:pt x="0" y="0"/>
                  </a:moveTo>
                  <a:lnTo>
                    <a:pt x="3" y="5"/>
                  </a:lnTo>
                  <a:lnTo>
                    <a:pt x="29" y="4"/>
                  </a:lnTo>
                  <a:lnTo>
                    <a:pt x="26" y="3"/>
                  </a:lnTo>
                  <a:lnTo>
                    <a:pt x="19" y="2"/>
                  </a:lnTo>
                  <a:lnTo>
                    <a:pt x="1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494" name="Freeform 22"/>
            <p:cNvSpPr>
              <a:spLocks/>
            </p:cNvSpPr>
            <p:nvPr/>
          </p:nvSpPr>
          <p:spPr bwMode="auto">
            <a:xfrm>
              <a:off x="3704" y="3017"/>
              <a:ext cx="351" cy="86"/>
            </a:xfrm>
            <a:custGeom>
              <a:avLst/>
              <a:gdLst>
                <a:gd name="T0" fmla="*/ 44 w 702"/>
                <a:gd name="T1" fmla="*/ 20 h 174"/>
                <a:gd name="T2" fmla="*/ 24 w 702"/>
                <a:gd name="T3" fmla="*/ 17 h 174"/>
                <a:gd name="T4" fmla="*/ 13 w 702"/>
                <a:gd name="T5" fmla="*/ 24 h 174"/>
                <a:gd name="T6" fmla="*/ 25 w 702"/>
                <a:gd name="T7" fmla="*/ 47 h 174"/>
                <a:gd name="T8" fmla="*/ 46 w 702"/>
                <a:gd name="T9" fmla="*/ 58 h 174"/>
                <a:gd name="T10" fmla="*/ 44 w 702"/>
                <a:gd name="T11" fmla="*/ 73 h 174"/>
                <a:gd name="T12" fmla="*/ 28 w 702"/>
                <a:gd name="T13" fmla="*/ 73 h 174"/>
                <a:gd name="T14" fmla="*/ 10 w 702"/>
                <a:gd name="T15" fmla="*/ 70 h 174"/>
                <a:gd name="T16" fmla="*/ 7 w 702"/>
                <a:gd name="T17" fmla="*/ 89 h 174"/>
                <a:gd name="T18" fmla="*/ 2 w 702"/>
                <a:gd name="T19" fmla="*/ 104 h 174"/>
                <a:gd name="T20" fmla="*/ 23 w 702"/>
                <a:gd name="T21" fmla="*/ 115 h 174"/>
                <a:gd name="T22" fmla="*/ 39 w 702"/>
                <a:gd name="T23" fmla="*/ 151 h 174"/>
                <a:gd name="T24" fmla="*/ 68 w 702"/>
                <a:gd name="T25" fmla="*/ 156 h 174"/>
                <a:gd name="T26" fmla="*/ 90 w 702"/>
                <a:gd name="T27" fmla="*/ 159 h 174"/>
                <a:gd name="T28" fmla="*/ 99 w 702"/>
                <a:gd name="T29" fmla="*/ 171 h 174"/>
                <a:gd name="T30" fmla="*/ 116 w 702"/>
                <a:gd name="T31" fmla="*/ 165 h 174"/>
                <a:gd name="T32" fmla="*/ 138 w 702"/>
                <a:gd name="T33" fmla="*/ 163 h 174"/>
                <a:gd name="T34" fmla="*/ 151 w 702"/>
                <a:gd name="T35" fmla="*/ 169 h 174"/>
                <a:gd name="T36" fmla="*/ 178 w 702"/>
                <a:gd name="T37" fmla="*/ 174 h 174"/>
                <a:gd name="T38" fmla="*/ 210 w 702"/>
                <a:gd name="T39" fmla="*/ 173 h 174"/>
                <a:gd name="T40" fmla="*/ 238 w 702"/>
                <a:gd name="T41" fmla="*/ 167 h 174"/>
                <a:gd name="T42" fmla="*/ 269 w 702"/>
                <a:gd name="T43" fmla="*/ 159 h 174"/>
                <a:gd name="T44" fmla="*/ 300 w 702"/>
                <a:gd name="T45" fmla="*/ 154 h 174"/>
                <a:gd name="T46" fmla="*/ 338 w 702"/>
                <a:gd name="T47" fmla="*/ 155 h 174"/>
                <a:gd name="T48" fmla="*/ 383 w 702"/>
                <a:gd name="T49" fmla="*/ 155 h 174"/>
                <a:gd name="T50" fmla="*/ 424 w 702"/>
                <a:gd name="T51" fmla="*/ 154 h 174"/>
                <a:gd name="T52" fmla="*/ 477 w 702"/>
                <a:gd name="T53" fmla="*/ 150 h 174"/>
                <a:gd name="T54" fmla="*/ 525 w 702"/>
                <a:gd name="T55" fmla="*/ 148 h 174"/>
                <a:gd name="T56" fmla="*/ 549 w 702"/>
                <a:gd name="T57" fmla="*/ 146 h 174"/>
                <a:gd name="T58" fmla="*/ 571 w 702"/>
                <a:gd name="T59" fmla="*/ 142 h 174"/>
                <a:gd name="T60" fmla="*/ 595 w 702"/>
                <a:gd name="T61" fmla="*/ 130 h 174"/>
                <a:gd name="T62" fmla="*/ 566 w 702"/>
                <a:gd name="T63" fmla="*/ 129 h 174"/>
                <a:gd name="T64" fmla="*/ 542 w 702"/>
                <a:gd name="T65" fmla="*/ 125 h 174"/>
                <a:gd name="T66" fmla="*/ 549 w 702"/>
                <a:gd name="T67" fmla="*/ 122 h 174"/>
                <a:gd name="T68" fmla="*/ 592 w 702"/>
                <a:gd name="T69" fmla="*/ 117 h 174"/>
                <a:gd name="T70" fmla="*/ 627 w 702"/>
                <a:gd name="T71" fmla="*/ 114 h 174"/>
                <a:gd name="T72" fmla="*/ 650 w 702"/>
                <a:gd name="T73" fmla="*/ 114 h 174"/>
                <a:gd name="T74" fmla="*/ 673 w 702"/>
                <a:gd name="T75" fmla="*/ 114 h 174"/>
                <a:gd name="T76" fmla="*/ 683 w 702"/>
                <a:gd name="T77" fmla="*/ 115 h 174"/>
                <a:gd name="T78" fmla="*/ 702 w 702"/>
                <a:gd name="T79" fmla="*/ 99 h 174"/>
                <a:gd name="T80" fmla="*/ 670 w 702"/>
                <a:gd name="T81" fmla="*/ 93 h 174"/>
                <a:gd name="T82" fmla="*/ 615 w 702"/>
                <a:gd name="T83" fmla="*/ 96 h 174"/>
                <a:gd name="T84" fmla="*/ 581 w 702"/>
                <a:gd name="T85" fmla="*/ 90 h 174"/>
                <a:gd name="T86" fmla="*/ 584 w 702"/>
                <a:gd name="T87" fmla="*/ 74 h 174"/>
                <a:gd name="T88" fmla="*/ 515 w 702"/>
                <a:gd name="T89" fmla="*/ 65 h 174"/>
                <a:gd name="T90" fmla="*/ 460 w 702"/>
                <a:gd name="T91" fmla="*/ 55 h 174"/>
                <a:gd name="T92" fmla="*/ 415 w 702"/>
                <a:gd name="T93" fmla="*/ 43 h 174"/>
                <a:gd name="T94" fmla="*/ 367 w 702"/>
                <a:gd name="T95" fmla="*/ 27 h 174"/>
                <a:gd name="T96" fmla="*/ 328 w 702"/>
                <a:gd name="T97" fmla="*/ 12 h 174"/>
                <a:gd name="T98" fmla="*/ 292 w 702"/>
                <a:gd name="T99" fmla="*/ 8 h 174"/>
                <a:gd name="T100" fmla="*/ 263 w 702"/>
                <a:gd name="T101" fmla="*/ 5 h 174"/>
                <a:gd name="T102" fmla="*/ 250 w 702"/>
                <a:gd name="T103" fmla="*/ 9 h 174"/>
                <a:gd name="T104" fmla="*/ 232 w 702"/>
                <a:gd name="T105" fmla="*/ 16 h 174"/>
                <a:gd name="T106" fmla="*/ 207 w 702"/>
                <a:gd name="T107" fmla="*/ 5 h 174"/>
                <a:gd name="T108" fmla="*/ 199 w 702"/>
                <a:gd name="T109" fmla="*/ 15 h 174"/>
                <a:gd name="T110" fmla="*/ 189 w 702"/>
                <a:gd name="T111" fmla="*/ 25 h 174"/>
                <a:gd name="T112" fmla="*/ 156 w 702"/>
                <a:gd name="T113" fmla="*/ 30 h 174"/>
                <a:gd name="T114" fmla="*/ 107 w 702"/>
                <a:gd name="T115" fmla="*/ 32 h 174"/>
                <a:gd name="T116" fmla="*/ 63 w 702"/>
                <a:gd name="T117" fmla="*/ 3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02" h="174">
                  <a:moveTo>
                    <a:pt x="53" y="25"/>
                  </a:moveTo>
                  <a:lnTo>
                    <a:pt x="49" y="22"/>
                  </a:lnTo>
                  <a:lnTo>
                    <a:pt x="44" y="20"/>
                  </a:lnTo>
                  <a:lnTo>
                    <a:pt x="37" y="17"/>
                  </a:lnTo>
                  <a:lnTo>
                    <a:pt x="30" y="17"/>
                  </a:lnTo>
                  <a:lnTo>
                    <a:pt x="24" y="17"/>
                  </a:lnTo>
                  <a:lnTo>
                    <a:pt x="18" y="19"/>
                  </a:lnTo>
                  <a:lnTo>
                    <a:pt x="15" y="21"/>
                  </a:lnTo>
                  <a:lnTo>
                    <a:pt x="13" y="24"/>
                  </a:lnTo>
                  <a:lnTo>
                    <a:pt x="14" y="34"/>
                  </a:lnTo>
                  <a:lnTo>
                    <a:pt x="18" y="42"/>
                  </a:lnTo>
                  <a:lnTo>
                    <a:pt x="25" y="47"/>
                  </a:lnTo>
                  <a:lnTo>
                    <a:pt x="32" y="51"/>
                  </a:lnTo>
                  <a:lnTo>
                    <a:pt x="39" y="53"/>
                  </a:lnTo>
                  <a:lnTo>
                    <a:pt x="46" y="58"/>
                  </a:lnTo>
                  <a:lnTo>
                    <a:pt x="49" y="63"/>
                  </a:lnTo>
                  <a:lnTo>
                    <a:pt x="47" y="70"/>
                  </a:lnTo>
                  <a:lnTo>
                    <a:pt x="44" y="73"/>
                  </a:lnTo>
                  <a:lnTo>
                    <a:pt x="39" y="74"/>
                  </a:lnTo>
                  <a:lnTo>
                    <a:pt x="33" y="74"/>
                  </a:lnTo>
                  <a:lnTo>
                    <a:pt x="28" y="73"/>
                  </a:lnTo>
                  <a:lnTo>
                    <a:pt x="22" y="71"/>
                  </a:lnTo>
                  <a:lnTo>
                    <a:pt x="15" y="70"/>
                  </a:lnTo>
                  <a:lnTo>
                    <a:pt x="10" y="70"/>
                  </a:lnTo>
                  <a:lnTo>
                    <a:pt x="6" y="71"/>
                  </a:lnTo>
                  <a:lnTo>
                    <a:pt x="3" y="78"/>
                  </a:lnTo>
                  <a:lnTo>
                    <a:pt x="7" y="89"/>
                  </a:lnTo>
                  <a:lnTo>
                    <a:pt x="8" y="98"/>
                  </a:lnTo>
                  <a:lnTo>
                    <a:pt x="0" y="100"/>
                  </a:lnTo>
                  <a:lnTo>
                    <a:pt x="2" y="104"/>
                  </a:lnTo>
                  <a:lnTo>
                    <a:pt x="8" y="108"/>
                  </a:lnTo>
                  <a:lnTo>
                    <a:pt x="15" y="113"/>
                  </a:lnTo>
                  <a:lnTo>
                    <a:pt x="23" y="115"/>
                  </a:lnTo>
                  <a:lnTo>
                    <a:pt x="24" y="130"/>
                  </a:lnTo>
                  <a:lnTo>
                    <a:pt x="30" y="142"/>
                  </a:lnTo>
                  <a:lnTo>
                    <a:pt x="39" y="151"/>
                  </a:lnTo>
                  <a:lnTo>
                    <a:pt x="52" y="155"/>
                  </a:lnTo>
                  <a:lnTo>
                    <a:pt x="60" y="156"/>
                  </a:lnTo>
                  <a:lnTo>
                    <a:pt x="68" y="156"/>
                  </a:lnTo>
                  <a:lnTo>
                    <a:pt x="75" y="156"/>
                  </a:lnTo>
                  <a:lnTo>
                    <a:pt x="83" y="158"/>
                  </a:lnTo>
                  <a:lnTo>
                    <a:pt x="90" y="159"/>
                  </a:lnTo>
                  <a:lnTo>
                    <a:pt x="94" y="161"/>
                  </a:lnTo>
                  <a:lnTo>
                    <a:pt x="98" y="166"/>
                  </a:lnTo>
                  <a:lnTo>
                    <a:pt x="99" y="171"/>
                  </a:lnTo>
                  <a:lnTo>
                    <a:pt x="103" y="169"/>
                  </a:lnTo>
                  <a:lnTo>
                    <a:pt x="109" y="167"/>
                  </a:lnTo>
                  <a:lnTo>
                    <a:pt x="116" y="165"/>
                  </a:lnTo>
                  <a:lnTo>
                    <a:pt x="124" y="163"/>
                  </a:lnTo>
                  <a:lnTo>
                    <a:pt x="132" y="163"/>
                  </a:lnTo>
                  <a:lnTo>
                    <a:pt x="138" y="163"/>
                  </a:lnTo>
                  <a:lnTo>
                    <a:pt x="144" y="165"/>
                  </a:lnTo>
                  <a:lnTo>
                    <a:pt x="147" y="167"/>
                  </a:lnTo>
                  <a:lnTo>
                    <a:pt x="151" y="169"/>
                  </a:lnTo>
                  <a:lnTo>
                    <a:pt x="158" y="171"/>
                  </a:lnTo>
                  <a:lnTo>
                    <a:pt x="167" y="173"/>
                  </a:lnTo>
                  <a:lnTo>
                    <a:pt x="178" y="174"/>
                  </a:lnTo>
                  <a:lnTo>
                    <a:pt x="189" y="174"/>
                  </a:lnTo>
                  <a:lnTo>
                    <a:pt x="200" y="174"/>
                  </a:lnTo>
                  <a:lnTo>
                    <a:pt x="210" y="173"/>
                  </a:lnTo>
                  <a:lnTo>
                    <a:pt x="220" y="171"/>
                  </a:lnTo>
                  <a:lnTo>
                    <a:pt x="229" y="169"/>
                  </a:lnTo>
                  <a:lnTo>
                    <a:pt x="238" y="167"/>
                  </a:lnTo>
                  <a:lnTo>
                    <a:pt x="247" y="165"/>
                  </a:lnTo>
                  <a:lnTo>
                    <a:pt x="259" y="161"/>
                  </a:lnTo>
                  <a:lnTo>
                    <a:pt x="269" y="159"/>
                  </a:lnTo>
                  <a:lnTo>
                    <a:pt x="280" y="156"/>
                  </a:lnTo>
                  <a:lnTo>
                    <a:pt x="290" y="155"/>
                  </a:lnTo>
                  <a:lnTo>
                    <a:pt x="300" y="154"/>
                  </a:lnTo>
                  <a:lnTo>
                    <a:pt x="311" y="154"/>
                  </a:lnTo>
                  <a:lnTo>
                    <a:pt x="323" y="154"/>
                  </a:lnTo>
                  <a:lnTo>
                    <a:pt x="338" y="155"/>
                  </a:lnTo>
                  <a:lnTo>
                    <a:pt x="353" y="155"/>
                  </a:lnTo>
                  <a:lnTo>
                    <a:pt x="368" y="155"/>
                  </a:lnTo>
                  <a:lnTo>
                    <a:pt x="383" y="155"/>
                  </a:lnTo>
                  <a:lnTo>
                    <a:pt x="398" y="155"/>
                  </a:lnTo>
                  <a:lnTo>
                    <a:pt x="411" y="155"/>
                  </a:lnTo>
                  <a:lnTo>
                    <a:pt x="424" y="154"/>
                  </a:lnTo>
                  <a:lnTo>
                    <a:pt x="442" y="153"/>
                  </a:lnTo>
                  <a:lnTo>
                    <a:pt x="459" y="151"/>
                  </a:lnTo>
                  <a:lnTo>
                    <a:pt x="477" y="150"/>
                  </a:lnTo>
                  <a:lnTo>
                    <a:pt x="496" y="147"/>
                  </a:lnTo>
                  <a:lnTo>
                    <a:pt x="512" y="147"/>
                  </a:lnTo>
                  <a:lnTo>
                    <a:pt x="525" y="148"/>
                  </a:lnTo>
                  <a:lnTo>
                    <a:pt x="534" y="151"/>
                  </a:lnTo>
                  <a:lnTo>
                    <a:pt x="542" y="148"/>
                  </a:lnTo>
                  <a:lnTo>
                    <a:pt x="549" y="146"/>
                  </a:lnTo>
                  <a:lnTo>
                    <a:pt x="557" y="145"/>
                  </a:lnTo>
                  <a:lnTo>
                    <a:pt x="564" y="143"/>
                  </a:lnTo>
                  <a:lnTo>
                    <a:pt x="571" y="142"/>
                  </a:lnTo>
                  <a:lnTo>
                    <a:pt x="579" y="138"/>
                  </a:lnTo>
                  <a:lnTo>
                    <a:pt x="587" y="135"/>
                  </a:lnTo>
                  <a:lnTo>
                    <a:pt x="595" y="130"/>
                  </a:lnTo>
                  <a:lnTo>
                    <a:pt x="586" y="130"/>
                  </a:lnTo>
                  <a:lnTo>
                    <a:pt x="575" y="130"/>
                  </a:lnTo>
                  <a:lnTo>
                    <a:pt x="566" y="129"/>
                  </a:lnTo>
                  <a:lnTo>
                    <a:pt x="557" y="128"/>
                  </a:lnTo>
                  <a:lnTo>
                    <a:pt x="549" y="127"/>
                  </a:lnTo>
                  <a:lnTo>
                    <a:pt x="542" y="125"/>
                  </a:lnTo>
                  <a:lnTo>
                    <a:pt x="537" y="124"/>
                  </a:lnTo>
                  <a:lnTo>
                    <a:pt x="536" y="124"/>
                  </a:lnTo>
                  <a:lnTo>
                    <a:pt x="549" y="122"/>
                  </a:lnTo>
                  <a:lnTo>
                    <a:pt x="564" y="121"/>
                  </a:lnTo>
                  <a:lnTo>
                    <a:pt x="578" y="119"/>
                  </a:lnTo>
                  <a:lnTo>
                    <a:pt x="592" y="117"/>
                  </a:lnTo>
                  <a:lnTo>
                    <a:pt x="605" y="116"/>
                  </a:lnTo>
                  <a:lnTo>
                    <a:pt x="618" y="115"/>
                  </a:lnTo>
                  <a:lnTo>
                    <a:pt x="627" y="114"/>
                  </a:lnTo>
                  <a:lnTo>
                    <a:pt x="635" y="114"/>
                  </a:lnTo>
                  <a:lnTo>
                    <a:pt x="642" y="114"/>
                  </a:lnTo>
                  <a:lnTo>
                    <a:pt x="650" y="114"/>
                  </a:lnTo>
                  <a:lnTo>
                    <a:pt x="658" y="114"/>
                  </a:lnTo>
                  <a:lnTo>
                    <a:pt x="666" y="114"/>
                  </a:lnTo>
                  <a:lnTo>
                    <a:pt x="673" y="114"/>
                  </a:lnTo>
                  <a:lnTo>
                    <a:pt x="679" y="115"/>
                  </a:lnTo>
                  <a:lnTo>
                    <a:pt x="682" y="115"/>
                  </a:lnTo>
                  <a:lnTo>
                    <a:pt x="683" y="115"/>
                  </a:lnTo>
                  <a:lnTo>
                    <a:pt x="690" y="111"/>
                  </a:lnTo>
                  <a:lnTo>
                    <a:pt x="697" y="105"/>
                  </a:lnTo>
                  <a:lnTo>
                    <a:pt x="702" y="99"/>
                  </a:lnTo>
                  <a:lnTo>
                    <a:pt x="697" y="91"/>
                  </a:lnTo>
                  <a:lnTo>
                    <a:pt x="685" y="92"/>
                  </a:lnTo>
                  <a:lnTo>
                    <a:pt x="670" y="93"/>
                  </a:lnTo>
                  <a:lnTo>
                    <a:pt x="651" y="93"/>
                  </a:lnTo>
                  <a:lnTo>
                    <a:pt x="633" y="94"/>
                  </a:lnTo>
                  <a:lnTo>
                    <a:pt x="615" y="96"/>
                  </a:lnTo>
                  <a:lnTo>
                    <a:pt x="601" y="94"/>
                  </a:lnTo>
                  <a:lnTo>
                    <a:pt x="588" y="93"/>
                  </a:lnTo>
                  <a:lnTo>
                    <a:pt x="581" y="90"/>
                  </a:lnTo>
                  <a:lnTo>
                    <a:pt x="618" y="82"/>
                  </a:lnTo>
                  <a:lnTo>
                    <a:pt x="603" y="77"/>
                  </a:lnTo>
                  <a:lnTo>
                    <a:pt x="584" y="74"/>
                  </a:lnTo>
                  <a:lnTo>
                    <a:pt x="563" y="70"/>
                  </a:lnTo>
                  <a:lnTo>
                    <a:pt x="540" y="68"/>
                  </a:lnTo>
                  <a:lnTo>
                    <a:pt x="515" y="65"/>
                  </a:lnTo>
                  <a:lnTo>
                    <a:pt x="494" y="62"/>
                  </a:lnTo>
                  <a:lnTo>
                    <a:pt x="475" y="59"/>
                  </a:lnTo>
                  <a:lnTo>
                    <a:pt x="460" y="55"/>
                  </a:lnTo>
                  <a:lnTo>
                    <a:pt x="446" y="52"/>
                  </a:lnTo>
                  <a:lnTo>
                    <a:pt x="431" y="47"/>
                  </a:lnTo>
                  <a:lnTo>
                    <a:pt x="415" y="43"/>
                  </a:lnTo>
                  <a:lnTo>
                    <a:pt x="399" y="37"/>
                  </a:lnTo>
                  <a:lnTo>
                    <a:pt x="382" y="32"/>
                  </a:lnTo>
                  <a:lnTo>
                    <a:pt x="367" y="27"/>
                  </a:lnTo>
                  <a:lnTo>
                    <a:pt x="352" y="21"/>
                  </a:lnTo>
                  <a:lnTo>
                    <a:pt x="339" y="15"/>
                  </a:lnTo>
                  <a:lnTo>
                    <a:pt x="328" y="12"/>
                  </a:lnTo>
                  <a:lnTo>
                    <a:pt x="316" y="9"/>
                  </a:lnTo>
                  <a:lnTo>
                    <a:pt x="304" y="8"/>
                  </a:lnTo>
                  <a:lnTo>
                    <a:pt x="292" y="8"/>
                  </a:lnTo>
                  <a:lnTo>
                    <a:pt x="282" y="8"/>
                  </a:lnTo>
                  <a:lnTo>
                    <a:pt x="273" y="7"/>
                  </a:lnTo>
                  <a:lnTo>
                    <a:pt x="263" y="5"/>
                  </a:lnTo>
                  <a:lnTo>
                    <a:pt x="258" y="0"/>
                  </a:lnTo>
                  <a:lnTo>
                    <a:pt x="255" y="4"/>
                  </a:lnTo>
                  <a:lnTo>
                    <a:pt x="250" y="9"/>
                  </a:lnTo>
                  <a:lnTo>
                    <a:pt x="244" y="16"/>
                  </a:lnTo>
                  <a:lnTo>
                    <a:pt x="238" y="19"/>
                  </a:lnTo>
                  <a:lnTo>
                    <a:pt x="232" y="16"/>
                  </a:lnTo>
                  <a:lnTo>
                    <a:pt x="224" y="9"/>
                  </a:lnTo>
                  <a:lnTo>
                    <a:pt x="216" y="5"/>
                  </a:lnTo>
                  <a:lnTo>
                    <a:pt x="207" y="5"/>
                  </a:lnTo>
                  <a:lnTo>
                    <a:pt x="204" y="7"/>
                  </a:lnTo>
                  <a:lnTo>
                    <a:pt x="201" y="11"/>
                  </a:lnTo>
                  <a:lnTo>
                    <a:pt x="199" y="15"/>
                  </a:lnTo>
                  <a:lnTo>
                    <a:pt x="197" y="19"/>
                  </a:lnTo>
                  <a:lnTo>
                    <a:pt x="193" y="22"/>
                  </a:lnTo>
                  <a:lnTo>
                    <a:pt x="189" y="25"/>
                  </a:lnTo>
                  <a:lnTo>
                    <a:pt x="181" y="28"/>
                  </a:lnTo>
                  <a:lnTo>
                    <a:pt x="170" y="29"/>
                  </a:lnTo>
                  <a:lnTo>
                    <a:pt x="156" y="30"/>
                  </a:lnTo>
                  <a:lnTo>
                    <a:pt x="141" y="31"/>
                  </a:lnTo>
                  <a:lnTo>
                    <a:pt x="124" y="32"/>
                  </a:lnTo>
                  <a:lnTo>
                    <a:pt x="107" y="32"/>
                  </a:lnTo>
                  <a:lnTo>
                    <a:pt x="91" y="32"/>
                  </a:lnTo>
                  <a:lnTo>
                    <a:pt x="76" y="32"/>
                  </a:lnTo>
                  <a:lnTo>
                    <a:pt x="63" y="30"/>
                  </a:lnTo>
                  <a:lnTo>
                    <a:pt x="53" y="25"/>
                  </a:lnTo>
                  <a:close/>
                </a:path>
              </a:pathLst>
            </a:custGeom>
            <a:solidFill>
              <a:srgbClr val="F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495" name="Freeform 23"/>
            <p:cNvSpPr>
              <a:spLocks/>
            </p:cNvSpPr>
            <p:nvPr/>
          </p:nvSpPr>
          <p:spPr bwMode="auto">
            <a:xfrm>
              <a:off x="3734" y="3112"/>
              <a:ext cx="17" cy="3"/>
            </a:xfrm>
            <a:custGeom>
              <a:avLst/>
              <a:gdLst>
                <a:gd name="T0" fmla="*/ 0 w 34"/>
                <a:gd name="T1" fmla="*/ 2 h 6"/>
                <a:gd name="T2" fmla="*/ 3 w 34"/>
                <a:gd name="T3" fmla="*/ 0 h 6"/>
                <a:gd name="T4" fmla="*/ 34 w 34"/>
                <a:gd name="T5" fmla="*/ 2 h 6"/>
                <a:gd name="T6" fmla="*/ 18 w 34"/>
                <a:gd name="T7" fmla="*/ 6 h 6"/>
                <a:gd name="T8" fmla="*/ 0 w 34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6">
                  <a:moveTo>
                    <a:pt x="0" y="2"/>
                  </a:moveTo>
                  <a:lnTo>
                    <a:pt x="3" y="0"/>
                  </a:lnTo>
                  <a:lnTo>
                    <a:pt x="34" y="2"/>
                  </a:lnTo>
                  <a:lnTo>
                    <a:pt x="18" y="6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496" name="Freeform 24"/>
            <p:cNvSpPr>
              <a:spLocks/>
            </p:cNvSpPr>
            <p:nvPr/>
          </p:nvSpPr>
          <p:spPr bwMode="auto">
            <a:xfrm>
              <a:off x="3756" y="3113"/>
              <a:ext cx="8" cy="4"/>
            </a:xfrm>
            <a:custGeom>
              <a:avLst/>
              <a:gdLst>
                <a:gd name="T0" fmla="*/ 0 w 16"/>
                <a:gd name="T1" fmla="*/ 3 h 8"/>
                <a:gd name="T2" fmla="*/ 4 w 16"/>
                <a:gd name="T3" fmla="*/ 1 h 8"/>
                <a:gd name="T4" fmla="*/ 10 w 16"/>
                <a:gd name="T5" fmla="*/ 0 h 8"/>
                <a:gd name="T6" fmla="*/ 14 w 16"/>
                <a:gd name="T7" fmla="*/ 1 h 8"/>
                <a:gd name="T8" fmla="*/ 16 w 16"/>
                <a:gd name="T9" fmla="*/ 5 h 8"/>
                <a:gd name="T10" fmla="*/ 15 w 16"/>
                <a:gd name="T11" fmla="*/ 8 h 8"/>
                <a:gd name="T12" fmla="*/ 10 w 16"/>
                <a:gd name="T13" fmla="*/ 8 h 8"/>
                <a:gd name="T14" fmla="*/ 4 w 16"/>
                <a:gd name="T15" fmla="*/ 6 h 8"/>
                <a:gd name="T16" fmla="*/ 0 w 16"/>
                <a:gd name="T17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8">
                  <a:moveTo>
                    <a:pt x="0" y="3"/>
                  </a:moveTo>
                  <a:lnTo>
                    <a:pt x="4" y="1"/>
                  </a:lnTo>
                  <a:lnTo>
                    <a:pt x="10" y="0"/>
                  </a:lnTo>
                  <a:lnTo>
                    <a:pt x="14" y="1"/>
                  </a:lnTo>
                  <a:lnTo>
                    <a:pt x="16" y="5"/>
                  </a:lnTo>
                  <a:lnTo>
                    <a:pt x="15" y="8"/>
                  </a:lnTo>
                  <a:lnTo>
                    <a:pt x="10" y="8"/>
                  </a:lnTo>
                  <a:lnTo>
                    <a:pt x="4" y="6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497" name="Freeform 25"/>
            <p:cNvSpPr>
              <a:spLocks/>
            </p:cNvSpPr>
            <p:nvPr/>
          </p:nvSpPr>
          <p:spPr bwMode="auto">
            <a:xfrm>
              <a:off x="3769" y="3114"/>
              <a:ext cx="22" cy="3"/>
            </a:xfrm>
            <a:custGeom>
              <a:avLst/>
              <a:gdLst>
                <a:gd name="T0" fmla="*/ 0 w 44"/>
                <a:gd name="T1" fmla="*/ 2 h 7"/>
                <a:gd name="T2" fmla="*/ 6 w 44"/>
                <a:gd name="T3" fmla="*/ 0 h 7"/>
                <a:gd name="T4" fmla="*/ 10 w 44"/>
                <a:gd name="T5" fmla="*/ 2 h 7"/>
                <a:gd name="T6" fmla="*/ 16 w 44"/>
                <a:gd name="T7" fmla="*/ 3 h 7"/>
                <a:gd name="T8" fmla="*/ 21 w 44"/>
                <a:gd name="T9" fmla="*/ 4 h 7"/>
                <a:gd name="T10" fmla="*/ 27 w 44"/>
                <a:gd name="T11" fmla="*/ 4 h 7"/>
                <a:gd name="T12" fmla="*/ 35 w 44"/>
                <a:gd name="T13" fmla="*/ 4 h 7"/>
                <a:gd name="T14" fmla="*/ 41 w 44"/>
                <a:gd name="T15" fmla="*/ 4 h 7"/>
                <a:gd name="T16" fmla="*/ 44 w 44"/>
                <a:gd name="T17" fmla="*/ 6 h 7"/>
                <a:gd name="T18" fmla="*/ 41 w 44"/>
                <a:gd name="T19" fmla="*/ 7 h 7"/>
                <a:gd name="T20" fmla="*/ 37 w 44"/>
                <a:gd name="T21" fmla="*/ 7 h 7"/>
                <a:gd name="T22" fmla="*/ 30 w 44"/>
                <a:gd name="T23" fmla="*/ 6 h 7"/>
                <a:gd name="T24" fmla="*/ 23 w 44"/>
                <a:gd name="T25" fmla="*/ 6 h 7"/>
                <a:gd name="T26" fmla="*/ 15 w 44"/>
                <a:gd name="T27" fmla="*/ 7 h 7"/>
                <a:gd name="T28" fmla="*/ 8 w 44"/>
                <a:gd name="T29" fmla="*/ 7 h 7"/>
                <a:gd name="T30" fmla="*/ 2 w 44"/>
                <a:gd name="T31" fmla="*/ 5 h 7"/>
                <a:gd name="T32" fmla="*/ 0 w 44"/>
                <a:gd name="T3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4" h="7">
                  <a:moveTo>
                    <a:pt x="0" y="2"/>
                  </a:moveTo>
                  <a:lnTo>
                    <a:pt x="6" y="0"/>
                  </a:lnTo>
                  <a:lnTo>
                    <a:pt x="10" y="2"/>
                  </a:lnTo>
                  <a:lnTo>
                    <a:pt x="16" y="3"/>
                  </a:lnTo>
                  <a:lnTo>
                    <a:pt x="21" y="4"/>
                  </a:lnTo>
                  <a:lnTo>
                    <a:pt x="27" y="4"/>
                  </a:lnTo>
                  <a:lnTo>
                    <a:pt x="35" y="4"/>
                  </a:lnTo>
                  <a:lnTo>
                    <a:pt x="41" y="4"/>
                  </a:lnTo>
                  <a:lnTo>
                    <a:pt x="44" y="6"/>
                  </a:lnTo>
                  <a:lnTo>
                    <a:pt x="41" y="7"/>
                  </a:lnTo>
                  <a:lnTo>
                    <a:pt x="37" y="7"/>
                  </a:lnTo>
                  <a:lnTo>
                    <a:pt x="30" y="6"/>
                  </a:lnTo>
                  <a:lnTo>
                    <a:pt x="23" y="6"/>
                  </a:lnTo>
                  <a:lnTo>
                    <a:pt x="15" y="7"/>
                  </a:lnTo>
                  <a:lnTo>
                    <a:pt x="8" y="7"/>
                  </a:lnTo>
                  <a:lnTo>
                    <a:pt x="2" y="5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498" name="Freeform 26"/>
            <p:cNvSpPr>
              <a:spLocks/>
            </p:cNvSpPr>
            <p:nvPr/>
          </p:nvSpPr>
          <p:spPr bwMode="auto">
            <a:xfrm>
              <a:off x="3797" y="3113"/>
              <a:ext cx="5" cy="5"/>
            </a:xfrm>
            <a:custGeom>
              <a:avLst/>
              <a:gdLst>
                <a:gd name="T0" fmla="*/ 12 w 12"/>
                <a:gd name="T1" fmla="*/ 4 h 9"/>
                <a:gd name="T2" fmla="*/ 9 w 12"/>
                <a:gd name="T3" fmla="*/ 0 h 9"/>
                <a:gd name="T4" fmla="*/ 6 w 12"/>
                <a:gd name="T5" fmla="*/ 1 h 9"/>
                <a:gd name="T6" fmla="*/ 2 w 12"/>
                <a:gd name="T7" fmla="*/ 5 h 9"/>
                <a:gd name="T8" fmla="*/ 0 w 12"/>
                <a:gd name="T9" fmla="*/ 7 h 9"/>
                <a:gd name="T10" fmla="*/ 3 w 12"/>
                <a:gd name="T11" fmla="*/ 8 h 9"/>
                <a:gd name="T12" fmla="*/ 7 w 12"/>
                <a:gd name="T13" fmla="*/ 9 h 9"/>
                <a:gd name="T14" fmla="*/ 9 w 12"/>
                <a:gd name="T15" fmla="*/ 8 h 9"/>
                <a:gd name="T16" fmla="*/ 12 w 12"/>
                <a:gd name="T1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9">
                  <a:moveTo>
                    <a:pt x="12" y="4"/>
                  </a:moveTo>
                  <a:lnTo>
                    <a:pt x="9" y="0"/>
                  </a:lnTo>
                  <a:lnTo>
                    <a:pt x="6" y="1"/>
                  </a:lnTo>
                  <a:lnTo>
                    <a:pt x="2" y="5"/>
                  </a:lnTo>
                  <a:lnTo>
                    <a:pt x="0" y="7"/>
                  </a:lnTo>
                  <a:lnTo>
                    <a:pt x="3" y="8"/>
                  </a:lnTo>
                  <a:lnTo>
                    <a:pt x="7" y="9"/>
                  </a:lnTo>
                  <a:lnTo>
                    <a:pt x="9" y="8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rgbClr val="F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499" name="Freeform 27"/>
            <p:cNvSpPr>
              <a:spLocks/>
            </p:cNvSpPr>
            <p:nvPr/>
          </p:nvSpPr>
          <p:spPr bwMode="auto">
            <a:xfrm>
              <a:off x="3745" y="3015"/>
              <a:ext cx="11" cy="4"/>
            </a:xfrm>
            <a:custGeom>
              <a:avLst/>
              <a:gdLst>
                <a:gd name="T0" fmla="*/ 2 w 20"/>
                <a:gd name="T1" fmla="*/ 0 h 9"/>
                <a:gd name="T2" fmla="*/ 8 w 20"/>
                <a:gd name="T3" fmla="*/ 3 h 9"/>
                <a:gd name="T4" fmla="*/ 20 w 20"/>
                <a:gd name="T5" fmla="*/ 1 h 9"/>
                <a:gd name="T6" fmla="*/ 16 w 20"/>
                <a:gd name="T7" fmla="*/ 8 h 9"/>
                <a:gd name="T8" fmla="*/ 10 w 20"/>
                <a:gd name="T9" fmla="*/ 4 h 9"/>
                <a:gd name="T10" fmla="*/ 0 w 20"/>
                <a:gd name="T11" fmla="*/ 9 h 9"/>
                <a:gd name="T12" fmla="*/ 2 w 20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9">
                  <a:moveTo>
                    <a:pt x="2" y="0"/>
                  </a:moveTo>
                  <a:lnTo>
                    <a:pt x="8" y="3"/>
                  </a:lnTo>
                  <a:lnTo>
                    <a:pt x="20" y="1"/>
                  </a:lnTo>
                  <a:lnTo>
                    <a:pt x="16" y="8"/>
                  </a:lnTo>
                  <a:lnTo>
                    <a:pt x="10" y="4"/>
                  </a:lnTo>
                  <a:lnTo>
                    <a:pt x="0" y="9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500" name="Freeform 28"/>
            <p:cNvSpPr>
              <a:spLocks/>
            </p:cNvSpPr>
            <p:nvPr/>
          </p:nvSpPr>
          <p:spPr bwMode="auto">
            <a:xfrm>
              <a:off x="3769" y="3017"/>
              <a:ext cx="6" cy="3"/>
            </a:xfrm>
            <a:custGeom>
              <a:avLst/>
              <a:gdLst>
                <a:gd name="T0" fmla="*/ 2 w 11"/>
                <a:gd name="T1" fmla="*/ 0 h 7"/>
                <a:gd name="T2" fmla="*/ 0 w 11"/>
                <a:gd name="T3" fmla="*/ 4 h 7"/>
                <a:gd name="T4" fmla="*/ 0 w 11"/>
                <a:gd name="T5" fmla="*/ 6 h 7"/>
                <a:gd name="T6" fmla="*/ 3 w 11"/>
                <a:gd name="T7" fmla="*/ 7 h 7"/>
                <a:gd name="T8" fmla="*/ 8 w 11"/>
                <a:gd name="T9" fmla="*/ 7 h 7"/>
                <a:gd name="T10" fmla="*/ 11 w 11"/>
                <a:gd name="T11" fmla="*/ 6 h 7"/>
                <a:gd name="T12" fmla="*/ 10 w 11"/>
                <a:gd name="T13" fmla="*/ 4 h 7"/>
                <a:gd name="T14" fmla="*/ 7 w 11"/>
                <a:gd name="T15" fmla="*/ 1 h 7"/>
                <a:gd name="T16" fmla="*/ 2 w 11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7">
                  <a:moveTo>
                    <a:pt x="2" y="0"/>
                  </a:moveTo>
                  <a:lnTo>
                    <a:pt x="0" y="4"/>
                  </a:lnTo>
                  <a:lnTo>
                    <a:pt x="0" y="6"/>
                  </a:lnTo>
                  <a:lnTo>
                    <a:pt x="3" y="7"/>
                  </a:lnTo>
                  <a:lnTo>
                    <a:pt x="8" y="7"/>
                  </a:lnTo>
                  <a:lnTo>
                    <a:pt x="11" y="6"/>
                  </a:lnTo>
                  <a:lnTo>
                    <a:pt x="10" y="4"/>
                  </a:lnTo>
                  <a:lnTo>
                    <a:pt x="7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501" name="Freeform 29"/>
            <p:cNvSpPr>
              <a:spLocks/>
            </p:cNvSpPr>
            <p:nvPr/>
          </p:nvSpPr>
          <p:spPr bwMode="auto">
            <a:xfrm>
              <a:off x="3780" y="3017"/>
              <a:ext cx="15" cy="2"/>
            </a:xfrm>
            <a:custGeom>
              <a:avLst/>
              <a:gdLst>
                <a:gd name="T0" fmla="*/ 0 w 29"/>
                <a:gd name="T1" fmla="*/ 0 h 5"/>
                <a:gd name="T2" fmla="*/ 3 w 29"/>
                <a:gd name="T3" fmla="*/ 5 h 5"/>
                <a:gd name="T4" fmla="*/ 29 w 29"/>
                <a:gd name="T5" fmla="*/ 5 h 5"/>
                <a:gd name="T6" fmla="*/ 26 w 29"/>
                <a:gd name="T7" fmla="*/ 4 h 5"/>
                <a:gd name="T8" fmla="*/ 19 w 29"/>
                <a:gd name="T9" fmla="*/ 3 h 5"/>
                <a:gd name="T10" fmla="*/ 10 w 29"/>
                <a:gd name="T11" fmla="*/ 2 h 5"/>
                <a:gd name="T12" fmla="*/ 0 w 29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5">
                  <a:moveTo>
                    <a:pt x="0" y="0"/>
                  </a:moveTo>
                  <a:lnTo>
                    <a:pt x="3" y="5"/>
                  </a:lnTo>
                  <a:lnTo>
                    <a:pt x="29" y="5"/>
                  </a:lnTo>
                  <a:lnTo>
                    <a:pt x="26" y="4"/>
                  </a:lnTo>
                  <a:lnTo>
                    <a:pt x="19" y="3"/>
                  </a:lnTo>
                  <a:lnTo>
                    <a:pt x="1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105502" name="Object 30"/>
          <p:cNvGraphicFramePr>
            <a:graphicFrameLocks noChangeAspect="1"/>
          </p:cNvGraphicFramePr>
          <p:nvPr/>
        </p:nvGraphicFramePr>
        <p:xfrm>
          <a:off x="6008688" y="3262313"/>
          <a:ext cx="3071812" cy="2814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32" name="Clip" r:id="rId7" imgW="3785760" imgH="3468960" progId="MS_ClipArt_Gallery.2">
                  <p:embed/>
                </p:oleObj>
              </mc:Choice>
              <mc:Fallback>
                <p:oleObj name="Clip" r:id="rId7" imgW="3785760" imgH="3468960" progId="MS_ClipArt_Gallery.2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8688" y="3262313"/>
                        <a:ext cx="3071812" cy="2814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7656394" y="5677469"/>
            <a:ext cx="1310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Page B-2</a:t>
            </a:r>
            <a:endParaRPr lang="en-US" sz="18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5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5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5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5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5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5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Hazmat Typicals</a:t>
            </a:r>
          </a:p>
        </p:txBody>
      </p:sp>
      <p:sp>
        <p:nvSpPr>
          <p:cNvPr id="65545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695325" y="1782763"/>
            <a:ext cx="7880350" cy="2484437"/>
          </a:xfrm>
        </p:spPr>
        <p:txBody>
          <a:bodyPr/>
          <a:lstStyle/>
          <a:p>
            <a:r>
              <a:rPr lang="en-US"/>
              <a:t>The typical:</a:t>
            </a:r>
          </a:p>
          <a:p>
            <a:pPr lvl="1"/>
            <a:r>
              <a:rPr lang="en-US"/>
              <a:t>Responder exposure:  Inhalation</a:t>
            </a:r>
          </a:p>
          <a:p>
            <a:pPr lvl="1"/>
            <a:r>
              <a:rPr lang="en-US"/>
              <a:t>Number of response agencies:  Four</a:t>
            </a:r>
          </a:p>
          <a:p>
            <a:pPr lvl="1"/>
            <a:r>
              <a:rPr lang="en-US"/>
              <a:t>Typical responder: </a:t>
            </a:r>
            <a:r>
              <a:rPr 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you!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56394" y="5677469"/>
            <a:ext cx="1310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Page B-12</a:t>
            </a:r>
            <a:endParaRPr lang="en-US" sz="1800" dirty="0">
              <a:latin typeface="+mn-lt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5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55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589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55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55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589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55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55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589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5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55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589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5" grpId="0" build="p" bldLvl="2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27" name="Group 7"/>
          <p:cNvGrpSpPr>
            <a:grpSpLocks/>
          </p:cNvGrpSpPr>
          <p:nvPr/>
        </p:nvGrpSpPr>
        <p:grpSpPr bwMode="auto">
          <a:xfrm>
            <a:off x="2317750" y="2520950"/>
            <a:ext cx="685800" cy="1847850"/>
            <a:chOff x="1460" y="1588"/>
            <a:chExt cx="432" cy="1164"/>
          </a:xfrm>
        </p:grpSpPr>
        <p:sp>
          <p:nvSpPr>
            <p:cNvPr id="81924" name="Rectangle 4"/>
            <p:cNvSpPr>
              <a:spLocks noChangeArrowheads="1"/>
            </p:cNvSpPr>
            <p:nvPr/>
          </p:nvSpPr>
          <p:spPr bwMode="auto">
            <a:xfrm>
              <a:off x="1476" y="1604"/>
              <a:ext cx="416" cy="1128"/>
            </a:xfrm>
            <a:prstGeom prst="rect">
              <a:avLst/>
            </a:prstGeom>
            <a:solidFill>
              <a:srgbClr val="00AA50"/>
            </a:solidFill>
            <a:ln w="12700">
              <a:solidFill>
                <a:srgbClr val="00AA5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25" name="Rectangle 5"/>
            <p:cNvSpPr>
              <a:spLocks noChangeArrowheads="1"/>
            </p:cNvSpPr>
            <p:nvPr/>
          </p:nvSpPr>
          <p:spPr bwMode="auto">
            <a:xfrm>
              <a:off x="1460" y="1588"/>
              <a:ext cx="416" cy="1128"/>
            </a:xfrm>
            <a:prstGeom prst="rect">
              <a:avLst/>
            </a:prstGeom>
            <a:solidFill>
              <a:srgbClr val="00FF78"/>
            </a:solidFill>
            <a:ln w="12700">
              <a:solidFill>
                <a:srgbClr val="00FF78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26" name="Rectangle 6"/>
            <p:cNvSpPr>
              <a:spLocks noChangeArrowheads="1"/>
            </p:cNvSpPr>
            <p:nvPr/>
          </p:nvSpPr>
          <p:spPr bwMode="auto">
            <a:xfrm>
              <a:off x="1472" y="1640"/>
              <a:ext cx="400" cy="1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9050" tIns="26987" rIns="19050" bIns="26987"/>
            <a:lstStyle/>
            <a:p>
              <a:pPr algn="ctr">
                <a:lnSpc>
                  <a:spcPts val="4300"/>
                </a:lnSpc>
                <a:tabLst>
                  <a:tab pos="457200" algn="l"/>
                  <a:tab pos="914400" algn="l"/>
                  <a:tab pos="1371600" algn="l"/>
                </a:tabLst>
              </a:pPr>
              <a:r>
                <a:rPr lang="en-US" sz="3600">
                  <a:solidFill>
                    <a:srgbClr val="000000"/>
                  </a:solidFill>
                </a:rPr>
                <a:t>S</a:t>
              </a:r>
            </a:p>
            <a:p>
              <a:pPr algn="ctr">
                <a:lnSpc>
                  <a:spcPts val="4300"/>
                </a:lnSpc>
                <a:tabLst>
                  <a:tab pos="457200" algn="l"/>
                  <a:tab pos="914400" algn="l"/>
                  <a:tab pos="1371600" algn="l"/>
                </a:tabLst>
              </a:pPr>
              <a:r>
                <a:rPr lang="en-US" sz="3600">
                  <a:solidFill>
                    <a:srgbClr val="000000"/>
                  </a:solidFill>
                </a:rPr>
                <a:t>I</a:t>
              </a:r>
            </a:p>
            <a:p>
              <a:pPr algn="ctr">
                <a:lnSpc>
                  <a:spcPts val="4300"/>
                </a:lnSpc>
                <a:tabLst>
                  <a:tab pos="457200" algn="l"/>
                  <a:tab pos="914400" algn="l"/>
                  <a:tab pos="1371600" algn="l"/>
                </a:tabLst>
              </a:pPr>
              <a:r>
                <a:rPr lang="en-US" sz="3600">
                  <a:solidFill>
                    <a:srgbClr val="000000"/>
                  </a:solidFill>
                </a:rPr>
                <a:t>N</a:t>
              </a:r>
            </a:p>
          </p:txBody>
        </p:sp>
      </p:grpSp>
      <p:grpSp>
        <p:nvGrpSpPr>
          <p:cNvPr id="81931" name="Group 11"/>
          <p:cNvGrpSpPr>
            <a:grpSpLocks/>
          </p:cNvGrpSpPr>
          <p:nvPr/>
        </p:nvGrpSpPr>
        <p:grpSpPr bwMode="auto">
          <a:xfrm>
            <a:off x="3625850" y="3117850"/>
            <a:ext cx="685800" cy="1847850"/>
            <a:chOff x="2284" y="1964"/>
            <a:chExt cx="432" cy="1164"/>
          </a:xfrm>
        </p:grpSpPr>
        <p:sp>
          <p:nvSpPr>
            <p:cNvPr id="81928" name="Rectangle 8"/>
            <p:cNvSpPr>
              <a:spLocks noChangeArrowheads="1"/>
            </p:cNvSpPr>
            <p:nvPr/>
          </p:nvSpPr>
          <p:spPr bwMode="auto">
            <a:xfrm>
              <a:off x="2300" y="1980"/>
              <a:ext cx="416" cy="1128"/>
            </a:xfrm>
            <a:prstGeom prst="rect">
              <a:avLst/>
            </a:prstGeom>
            <a:solidFill>
              <a:srgbClr val="00AA50"/>
            </a:solidFill>
            <a:ln w="12700">
              <a:solidFill>
                <a:srgbClr val="00AA5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29" name="Rectangle 9"/>
            <p:cNvSpPr>
              <a:spLocks noChangeArrowheads="1"/>
            </p:cNvSpPr>
            <p:nvPr/>
          </p:nvSpPr>
          <p:spPr bwMode="auto">
            <a:xfrm>
              <a:off x="2284" y="1964"/>
              <a:ext cx="416" cy="1128"/>
            </a:xfrm>
            <a:prstGeom prst="rect">
              <a:avLst/>
            </a:prstGeom>
            <a:solidFill>
              <a:srgbClr val="00FF78"/>
            </a:solidFill>
            <a:ln w="12700">
              <a:solidFill>
                <a:srgbClr val="00FF78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30" name="Rectangle 10"/>
            <p:cNvSpPr>
              <a:spLocks noChangeArrowheads="1"/>
            </p:cNvSpPr>
            <p:nvPr/>
          </p:nvSpPr>
          <p:spPr bwMode="auto">
            <a:xfrm>
              <a:off x="2296" y="2016"/>
              <a:ext cx="400" cy="1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9050" tIns="26987" rIns="19050" bIns="26987"/>
            <a:lstStyle/>
            <a:p>
              <a:pPr algn="ctr">
                <a:lnSpc>
                  <a:spcPts val="4300"/>
                </a:lnSpc>
                <a:tabLst>
                  <a:tab pos="457200" algn="l"/>
                  <a:tab pos="914400" algn="l"/>
                  <a:tab pos="1371600" algn="l"/>
                </a:tabLst>
              </a:pPr>
              <a:r>
                <a:rPr lang="en-US" sz="3600">
                  <a:solidFill>
                    <a:srgbClr val="000000"/>
                  </a:solidFill>
                </a:rPr>
                <a:t>C</a:t>
              </a:r>
            </a:p>
            <a:p>
              <a:pPr algn="ctr">
                <a:lnSpc>
                  <a:spcPts val="4300"/>
                </a:lnSpc>
                <a:tabLst>
                  <a:tab pos="457200" algn="l"/>
                  <a:tab pos="914400" algn="l"/>
                  <a:tab pos="1371600" algn="l"/>
                </a:tabLst>
              </a:pPr>
              <a:r>
                <a:rPr lang="en-US" sz="3600">
                  <a:solidFill>
                    <a:srgbClr val="000000"/>
                  </a:solidFill>
                </a:rPr>
                <a:t>I</a:t>
              </a:r>
            </a:p>
            <a:p>
              <a:pPr algn="ctr">
                <a:lnSpc>
                  <a:spcPts val="4300"/>
                </a:lnSpc>
                <a:tabLst>
                  <a:tab pos="457200" algn="l"/>
                  <a:tab pos="914400" algn="l"/>
                  <a:tab pos="1371600" algn="l"/>
                </a:tabLst>
              </a:pPr>
              <a:r>
                <a:rPr lang="en-US" sz="3600">
                  <a:solidFill>
                    <a:srgbClr val="000000"/>
                  </a:solidFill>
                </a:rPr>
                <a:t>A</a:t>
              </a:r>
            </a:p>
          </p:txBody>
        </p:sp>
      </p:grpSp>
      <p:grpSp>
        <p:nvGrpSpPr>
          <p:cNvPr id="81935" name="Group 15"/>
          <p:cNvGrpSpPr>
            <a:grpSpLocks/>
          </p:cNvGrpSpPr>
          <p:nvPr/>
        </p:nvGrpSpPr>
        <p:grpSpPr bwMode="auto">
          <a:xfrm>
            <a:off x="4921250" y="2546350"/>
            <a:ext cx="685800" cy="1847850"/>
            <a:chOff x="3100" y="1604"/>
            <a:chExt cx="432" cy="1164"/>
          </a:xfrm>
        </p:grpSpPr>
        <p:sp>
          <p:nvSpPr>
            <p:cNvPr id="81932" name="Rectangle 12"/>
            <p:cNvSpPr>
              <a:spLocks noChangeArrowheads="1"/>
            </p:cNvSpPr>
            <p:nvPr/>
          </p:nvSpPr>
          <p:spPr bwMode="auto">
            <a:xfrm>
              <a:off x="3116" y="1620"/>
              <a:ext cx="416" cy="1128"/>
            </a:xfrm>
            <a:prstGeom prst="rect">
              <a:avLst/>
            </a:prstGeom>
            <a:solidFill>
              <a:srgbClr val="00AA50"/>
            </a:solidFill>
            <a:ln w="12700">
              <a:solidFill>
                <a:srgbClr val="00AA5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33" name="Rectangle 13"/>
            <p:cNvSpPr>
              <a:spLocks noChangeArrowheads="1"/>
            </p:cNvSpPr>
            <p:nvPr/>
          </p:nvSpPr>
          <p:spPr bwMode="auto">
            <a:xfrm>
              <a:off x="3100" y="1604"/>
              <a:ext cx="416" cy="1128"/>
            </a:xfrm>
            <a:prstGeom prst="rect">
              <a:avLst/>
            </a:prstGeom>
            <a:solidFill>
              <a:srgbClr val="00FF78"/>
            </a:solidFill>
            <a:ln w="12700">
              <a:solidFill>
                <a:srgbClr val="00FF78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34" name="Rectangle 14"/>
            <p:cNvSpPr>
              <a:spLocks noChangeArrowheads="1"/>
            </p:cNvSpPr>
            <p:nvPr/>
          </p:nvSpPr>
          <p:spPr bwMode="auto">
            <a:xfrm>
              <a:off x="3112" y="1656"/>
              <a:ext cx="400" cy="1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9050" tIns="26987" rIns="19050" bIns="26987"/>
            <a:lstStyle/>
            <a:p>
              <a:pPr algn="ctr">
                <a:lnSpc>
                  <a:spcPts val="4300"/>
                </a:lnSpc>
                <a:tabLst>
                  <a:tab pos="457200" algn="l"/>
                  <a:tab pos="914400" algn="l"/>
                  <a:tab pos="1371600" algn="l"/>
                </a:tabLst>
              </a:pPr>
              <a:r>
                <a:rPr lang="en-US" sz="3600">
                  <a:solidFill>
                    <a:srgbClr val="000000"/>
                  </a:solidFill>
                </a:rPr>
                <a:t>P</a:t>
              </a:r>
            </a:p>
            <a:p>
              <a:pPr algn="ctr">
                <a:lnSpc>
                  <a:spcPts val="4300"/>
                </a:lnSpc>
                <a:tabLst>
                  <a:tab pos="457200" algn="l"/>
                  <a:tab pos="914400" algn="l"/>
                  <a:tab pos="1371600" algn="l"/>
                </a:tabLst>
              </a:pPr>
              <a:r>
                <a:rPr lang="en-US" sz="3600">
                  <a:solidFill>
                    <a:srgbClr val="000000"/>
                  </a:solidFill>
                </a:rPr>
                <a:t>C</a:t>
              </a:r>
            </a:p>
            <a:p>
              <a:pPr algn="ctr">
                <a:lnSpc>
                  <a:spcPts val="4300"/>
                </a:lnSpc>
                <a:tabLst>
                  <a:tab pos="457200" algn="l"/>
                  <a:tab pos="914400" algn="l"/>
                  <a:tab pos="1371600" algn="l"/>
                </a:tabLst>
              </a:pPr>
              <a:r>
                <a:rPr lang="en-US" sz="3600">
                  <a:solidFill>
                    <a:srgbClr val="000000"/>
                  </a:solidFill>
                </a:rPr>
                <a:t>P</a:t>
              </a:r>
            </a:p>
          </p:txBody>
        </p:sp>
      </p:grpSp>
      <p:grpSp>
        <p:nvGrpSpPr>
          <p:cNvPr id="81939" name="Group 19"/>
          <p:cNvGrpSpPr>
            <a:grpSpLocks/>
          </p:cNvGrpSpPr>
          <p:nvPr/>
        </p:nvGrpSpPr>
        <p:grpSpPr bwMode="auto">
          <a:xfrm>
            <a:off x="6229350" y="3117850"/>
            <a:ext cx="685800" cy="1847850"/>
            <a:chOff x="3924" y="1964"/>
            <a:chExt cx="432" cy="1164"/>
          </a:xfrm>
        </p:grpSpPr>
        <p:sp>
          <p:nvSpPr>
            <p:cNvPr id="81936" name="Rectangle 16"/>
            <p:cNvSpPr>
              <a:spLocks noChangeArrowheads="1"/>
            </p:cNvSpPr>
            <p:nvPr/>
          </p:nvSpPr>
          <p:spPr bwMode="auto">
            <a:xfrm>
              <a:off x="3940" y="1980"/>
              <a:ext cx="416" cy="1128"/>
            </a:xfrm>
            <a:prstGeom prst="rect">
              <a:avLst/>
            </a:prstGeom>
            <a:solidFill>
              <a:srgbClr val="00AA50"/>
            </a:solidFill>
            <a:ln w="12700">
              <a:solidFill>
                <a:srgbClr val="00AA5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37" name="Rectangle 17"/>
            <p:cNvSpPr>
              <a:spLocks noChangeArrowheads="1"/>
            </p:cNvSpPr>
            <p:nvPr/>
          </p:nvSpPr>
          <p:spPr bwMode="auto">
            <a:xfrm>
              <a:off x="3924" y="1964"/>
              <a:ext cx="416" cy="1128"/>
            </a:xfrm>
            <a:prstGeom prst="rect">
              <a:avLst/>
            </a:prstGeom>
            <a:solidFill>
              <a:srgbClr val="00FF78"/>
            </a:solidFill>
            <a:ln w="12700">
              <a:solidFill>
                <a:srgbClr val="00FF78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38" name="Rectangle 18"/>
            <p:cNvSpPr>
              <a:spLocks noChangeArrowheads="1"/>
            </p:cNvSpPr>
            <p:nvPr/>
          </p:nvSpPr>
          <p:spPr bwMode="auto">
            <a:xfrm>
              <a:off x="3936" y="2016"/>
              <a:ext cx="400" cy="1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9050" tIns="26987" rIns="19050" bIns="26987"/>
            <a:lstStyle/>
            <a:p>
              <a:pPr algn="ctr">
                <a:lnSpc>
                  <a:spcPts val="4300"/>
                </a:lnSpc>
                <a:tabLst>
                  <a:tab pos="457200" algn="l"/>
                  <a:tab pos="914400" algn="l"/>
                  <a:tab pos="1371600" algn="l"/>
                </a:tabLst>
              </a:pPr>
              <a:r>
                <a:rPr lang="en-US" sz="3600">
                  <a:solidFill>
                    <a:srgbClr val="000000"/>
                  </a:solidFill>
                </a:rPr>
                <a:t>D</a:t>
              </a:r>
            </a:p>
            <a:p>
              <a:pPr algn="ctr">
                <a:lnSpc>
                  <a:spcPts val="4300"/>
                </a:lnSpc>
                <a:tabLst>
                  <a:tab pos="457200" algn="l"/>
                  <a:tab pos="914400" algn="l"/>
                  <a:tab pos="1371600" algn="l"/>
                </a:tabLst>
              </a:pPr>
              <a:r>
                <a:rPr lang="en-US" sz="3600">
                  <a:solidFill>
                    <a:srgbClr val="000000"/>
                  </a:solidFill>
                </a:rPr>
                <a:t>D</a:t>
              </a:r>
            </a:p>
            <a:p>
              <a:pPr algn="ctr">
                <a:lnSpc>
                  <a:spcPts val="4300"/>
                </a:lnSpc>
                <a:tabLst>
                  <a:tab pos="457200" algn="l"/>
                  <a:tab pos="914400" algn="l"/>
                  <a:tab pos="1371600" algn="l"/>
                </a:tabLst>
              </a:pPr>
              <a:r>
                <a:rPr lang="en-US" sz="3600">
                  <a:solidFill>
                    <a:srgbClr val="000000"/>
                  </a:solidFill>
                </a:rPr>
                <a:t>D</a:t>
              </a:r>
            </a:p>
          </p:txBody>
        </p:sp>
      </p:grpSp>
      <p:sp>
        <p:nvSpPr>
          <p:cNvPr id="81943" name="Rectangle 23"/>
          <p:cNvSpPr>
            <a:spLocks noGrp="1" noChangeArrowheads="1"/>
          </p:cNvSpPr>
          <p:nvPr>
            <p:ph type="title"/>
          </p:nvPr>
        </p:nvSpPr>
        <p:spPr>
          <a:xfrm>
            <a:off x="695325" y="549275"/>
            <a:ext cx="8372475" cy="1028700"/>
          </a:xfrm>
        </p:spPr>
        <p:txBody>
          <a:bodyPr/>
          <a:lstStyle/>
          <a:p>
            <a:r>
              <a:rPr lang="en-US"/>
              <a:t>Tactical Operations Acronym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56394" y="5677469"/>
            <a:ext cx="1310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Page B-14</a:t>
            </a:r>
            <a:endParaRPr lang="en-US" sz="1800" dirty="0">
              <a:latin typeface="+mn-lt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chlorine lea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6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2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Safety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56394" y="5677469"/>
            <a:ext cx="1310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Page B-14</a:t>
            </a:r>
            <a:endParaRPr lang="en-US" sz="1800" dirty="0">
              <a:latin typeface="+mn-lt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ammonia trailer wre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6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2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Isolate and Deny Entry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56394" y="5677469"/>
            <a:ext cx="1310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Page B-14</a:t>
            </a:r>
            <a:endParaRPr lang="en-US" sz="1800" dirty="0">
              <a:latin typeface="+mn-lt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2338" name="Object 2"/>
          <p:cNvGraphicFramePr>
            <a:graphicFrameLocks noChangeAspect="1"/>
          </p:cNvGraphicFramePr>
          <p:nvPr/>
        </p:nvGraphicFramePr>
        <p:xfrm>
          <a:off x="0" y="-26988"/>
          <a:ext cx="9271000" cy="622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49" r:id="rId4" imgW="0" imgH="0" progId="MS_ClipArt_Gallery">
                  <p:embed/>
                </p:oleObj>
              </mc:Choice>
              <mc:Fallback>
                <p:oleObj r:id="rId4" imgW="0" imgH="0" progId="MS_ClipArt_Gallery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6988"/>
                        <a:ext cx="9271000" cy="622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23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Notifications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56394" y="5677469"/>
            <a:ext cx="1310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Page B-14</a:t>
            </a:r>
            <a:endParaRPr lang="en-US" sz="1800" dirty="0">
              <a:latin typeface="+mn-lt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al ha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5888"/>
            <a:ext cx="9271000" cy="628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387" name="Rectangle 3"/>
          <p:cNvSpPr>
            <a:spLocks noChangeArrowheads="1"/>
          </p:cNvSpPr>
          <p:nvPr/>
        </p:nvSpPr>
        <p:spPr bwMode="auto">
          <a:xfrm>
            <a:off x="304800" y="152400"/>
            <a:ext cx="5956300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4300"/>
              </a:lnSpc>
              <a:tabLst>
                <a:tab pos="457200" algn="l"/>
                <a:tab pos="914400" algn="l"/>
                <a:tab pos="1371600" algn="l"/>
              </a:tabLst>
            </a:pPr>
            <a:r>
              <a:rPr lang="en-US" sz="36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“As of now, I am in control...”</a:t>
            </a:r>
          </a:p>
        </p:txBody>
      </p:sp>
      <p:sp>
        <p:nvSpPr>
          <p:cNvPr id="144388" name="Rectangle 4"/>
          <p:cNvSpPr>
            <a:spLocks noChangeArrowheads="1"/>
          </p:cNvSpPr>
          <p:nvPr/>
        </p:nvSpPr>
        <p:spPr bwMode="auto">
          <a:xfrm>
            <a:off x="1752600" y="1028700"/>
            <a:ext cx="25273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2800"/>
              </a:lnSpc>
              <a:tabLst>
                <a:tab pos="457200" algn="l"/>
                <a:tab pos="914400" algn="l"/>
                <a:tab pos="1371600" algn="l"/>
              </a:tabLst>
            </a:pPr>
            <a:r>
              <a:rPr lang="en-US" i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A. Haig, 3-30-91</a:t>
            </a:r>
          </a:p>
        </p:txBody>
      </p:sp>
      <p:sp>
        <p:nvSpPr>
          <p:cNvPr id="144389" name="Rectangle 5"/>
          <p:cNvSpPr>
            <a:spLocks noGrp="1" noChangeArrowheads="1"/>
          </p:cNvSpPr>
          <p:nvPr>
            <p:ph type="title"/>
          </p:nvPr>
        </p:nvSpPr>
        <p:spPr>
          <a:xfrm>
            <a:off x="1685925" y="5029200"/>
            <a:ext cx="3495675" cy="1028700"/>
          </a:xfrm>
        </p:spPr>
        <p:txBody>
          <a:bodyPr/>
          <a:lstStyle/>
          <a:p>
            <a:r>
              <a:rPr lang="en-US"/>
              <a:t>Command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56394" y="5677469"/>
            <a:ext cx="1310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Page B-14</a:t>
            </a:r>
            <a:endParaRPr lang="en-US" sz="1800" dirty="0">
              <a:latin typeface="+mn-lt"/>
            </a:endParaRPr>
          </a:p>
        </p:txBody>
      </p:sp>
    </p:spTree>
  </p:cSld>
  <p:clrMapOvr>
    <a:masterClrMapping/>
  </p:clrMapOvr>
  <p:transition>
    <p:sndAc>
      <p:stSnd>
        <p:snd r:embed="rId3" name="Haig.wav"/>
      </p:stSnd>
    </p:sndAc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74" name="Picture 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8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85725"/>
            <a:ext cx="8310562" cy="1028700"/>
          </a:xfrm>
        </p:spPr>
        <p:txBody>
          <a:bodyPr/>
          <a:lstStyle/>
          <a:p>
            <a:pPr algn="ctr"/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</a:rPr>
              <a:t>Identification &amp; Hazard Assessment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briefin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216900" cy="616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4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Action Planning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56394" y="5677469"/>
            <a:ext cx="1310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Page B-14</a:t>
            </a:r>
            <a:endParaRPr lang="en-US" sz="1800" dirty="0">
              <a:latin typeface="+mn-lt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2" name="Picture 4" descr="level B around campfi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23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Protective Equipment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56394" y="5677469"/>
            <a:ext cx="1310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Page B-14</a:t>
            </a:r>
            <a:endParaRPr lang="en-US" sz="1800" dirty="0">
              <a:latin typeface="+mn-lt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Containment &amp; Control</a:t>
            </a:r>
          </a:p>
        </p:txBody>
      </p:sp>
      <p:graphicFrame>
        <p:nvGraphicFramePr>
          <p:cNvPr id="152579" name="Object 3"/>
          <p:cNvGraphicFramePr>
            <a:graphicFrameLocks noChangeAspect="1"/>
          </p:cNvGraphicFramePr>
          <p:nvPr/>
        </p:nvGraphicFramePr>
        <p:xfrm>
          <a:off x="1143000" y="1828800"/>
          <a:ext cx="3200400" cy="304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08" r:id="rId4" imgW="1237488" imgH="1176528" progId="MS_ClipArt_Gallery">
                  <p:embed/>
                </p:oleObj>
              </mc:Choice>
              <mc:Fallback>
                <p:oleObj r:id="rId4" imgW="1237488" imgH="1176528" progId="MS_ClipArt_Gallery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828800"/>
                        <a:ext cx="3200400" cy="304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2580" name="Group 4"/>
          <p:cNvGrpSpPr>
            <a:grpSpLocks/>
          </p:cNvGrpSpPr>
          <p:nvPr/>
        </p:nvGrpSpPr>
        <p:grpSpPr bwMode="auto">
          <a:xfrm>
            <a:off x="4537075" y="1866900"/>
            <a:ext cx="3082925" cy="2973388"/>
            <a:chOff x="2378" y="1128"/>
            <a:chExt cx="1894" cy="1827"/>
          </a:xfrm>
        </p:grpSpPr>
        <p:graphicFrame>
          <p:nvGraphicFramePr>
            <p:cNvPr id="152581" name="Object 5"/>
            <p:cNvGraphicFramePr>
              <a:graphicFrameLocks noChangeAspect="1"/>
            </p:cNvGraphicFramePr>
            <p:nvPr/>
          </p:nvGraphicFramePr>
          <p:xfrm>
            <a:off x="2400" y="1128"/>
            <a:ext cx="1872" cy="18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2609" r:id="rId6" imgW="798576" imgH="780288" progId="MS_ClipArt_Gallery">
                    <p:embed/>
                  </p:oleObj>
                </mc:Choice>
                <mc:Fallback>
                  <p:oleObj r:id="rId6" imgW="798576" imgH="780288" progId="MS_ClipArt_Gallery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0" y="1128"/>
                          <a:ext cx="1872" cy="18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2582" name="Freeform 6"/>
            <p:cNvSpPr>
              <a:spLocks/>
            </p:cNvSpPr>
            <p:nvPr/>
          </p:nvSpPr>
          <p:spPr bwMode="auto">
            <a:xfrm rot="20184045">
              <a:off x="2387" y="2069"/>
              <a:ext cx="686" cy="693"/>
            </a:xfrm>
            <a:custGeom>
              <a:avLst/>
              <a:gdLst>
                <a:gd name="T0" fmla="*/ 184 w 207"/>
                <a:gd name="T1" fmla="*/ 71 h 209"/>
                <a:gd name="T2" fmla="*/ 178 w 207"/>
                <a:gd name="T3" fmla="*/ 53 h 209"/>
                <a:gd name="T4" fmla="*/ 167 w 207"/>
                <a:gd name="T5" fmla="*/ 36 h 209"/>
                <a:gd name="T6" fmla="*/ 155 w 207"/>
                <a:gd name="T7" fmla="*/ 25 h 209"/>
                <a:gd name="T8" fmla="*/ 140 w 207"/>
                <a:gd name="T9" fmla="*/ 13 h 209"/>
                <a:gd name="T10" fmla="*/ 122 w 207"/>
                <a:gd name="T11" fmla="*/ 5 h 209"/>
                <a:gd name="T12" fmla="*/ 105 w 207"/>
                <a:gd name="T13" fmla="*/ 2 h 209"/>
                <a:gd name="T14" fmla="*/ 86 w 207"/>
                <a:gd name="T15" fmla="*/ 0 h 209"/>
                <a:gd name="T16" fmla="*/ 67 w 207"/>
                <a:gd name="T17" fmla="*/ 4 h 209"/>
                <a:gd name="T18" fmla="*/ 49 w 207"/>
                <a:gd name="T19" fmla="*/ 9 h 209"/>
                <a:gd name="T20" fmla="*/ 34 w 207"/>
                <a:gd name="T21" fmla="*/ 21 h 209"/>
                <a:gd name="T22" fmla="*/ 21 w 207"/>
                <a:gd name="T23" fmla="*/ 32 h 209"/>
                <a:gd name="T24" fmla="*/ 11 w 207"/>
                <a:gd name="T25" fmla="*/ 48 h 209"/>
                <a:gd name="T26" fmla="*/ 3 w 207"/>
                <a:gd name="T27" fmla="*/ 63 h 209"/>
                <a:gd name="T28" fmla="*/ 0 w 207"/>
                <a:gd name="T29" fmla="*/ 82 h 209"/>
                <a:gd name="T30" fmla="*/ 0 w 207"/>
                <a:gd name="T31" fmla="*/ 100 h 209"/>
                <a:gd name="T32" fmla="*/ 1 w 207"/>
                <a:gd name="T33" fmla="*/ 119 h 209"/>
                <a:gd name="T34" fmla="*/ 25 w 207"/>
                <a:gd name="T35" fmla="*/ 209 h 209"/>
                <a:gd name="T36" fmla="*/ 207 w 207"/>
                <a:gd name="T37" fmla="*/ 161 h 209"/>
                <a:gd name="T38" fmla="*/ 184 w 207"/>
                <a:gd name="T39" fmla="*/ 71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7" h="209">
                  <a:moveTo>
                    <a:pt x="184" y="71"/>
                  </a:moveTo>
                  <a:lnTo>
                    <a:pt x="178" y="53"/>
                  </a:lnTo>
                  <a:lnTo>
                    <a:pt x="167" y="36"/>
                  </a:lnTo>
                  <a:lnTo>
                    <a:pt x="155" y="25"/>
                  </a:lnTo>
                  <a:lnTo>
                    <a:pt x="140" y="13"/>
                  </a:lnTo>
                  <a:lnTo>
                    <a:pt x="122" y="5"/>
                  </a:lnTo>
                  <a:lnTo>
                    <a:pt x="105" y="2"/>
                  </a:lnTo>
                  <a:lnTo>
                    <a:pt x="86" y="0"/>
                  </a:lnTo>
                  <a:lnTo>
                    <a:pt x="67" y="4"/>
                  </a:lnTo>
                  <a:lnTo>
                    <a:pt x="49" y="9"/>
                  </a:lnTo>
                  <a:lnTo>
                    <a:pt x="34" y="21"/>
                  </a:lnTo>
                  <a:lnTo>
                    <a:pt x="21" y="32"/>
                  </a:lnTo>
                  <a:lnTo>
                    <a:pt x="11" y="48"/>
                  </a:lnTo>
                  <a:lnTo>
                    <a:pt x="3" y="63"/>
                  </a:lnTo>
                  <a:lnTo>
                    <a:pt x="0" y="82"/>
                  </a:lnTo>
                  <a:lnTo>
                    <a:pt x="0" y="100"/>
                  </a:lnTo>
                  <a:lnTo>
                    <a:pt x="1" y="119"/>
                  </a:lnTo>
                  <a:lnTo>
                    <a:pt x="25" y="209"/>
                  </a:lnTo>
                  <a:lnTo>
                    <a:pt x="207" y="161"/>
                  </a:lnTo>
                  <a:lnTo>
                    <a:pt x="184" y="71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583" name="Freeform 7"/>
            <p:cNvSpPr>
              <a:spLocks/>
            </p:cNvSpPr>
            <p:nvPr/>
          </p:nvSpPr>
          <p:spPr bwMode="auto">
            <a:xfrm rot="20184045">
              <a:off x="2378" y="2065"/>
              <a:ext cx="686" cy="693"/>
            </a:xfrm>
            <a:custGeom>
              <a:avLst/>
              <a:gdLst>
                <a:gd name="T0" fmla="*/ 184 w 207"/>
                <a:gd name="T1" fmla="*/ 71 h 209"/>
                <a:gd name="T2" fmla="*/ 178 w 207"/>
                <a:gd name="T3" fmla="*/ 54 h 209"/>
                <a:gd name="T4" fmla="*/ 167 w 207"/>
                <a:gd name="T5" fmla="*/ 36 h 209"/>
                <a:gd name="T6" fmla="*/ 155 w 207"/>
                <a:gd name="T7" fmla="*/ 25 h 209"/>
                <a:gd name="T8" fmla="*/ 140 w 207"/>
                <a:gd name="T9" fmla="*/ 13 h 209"/>
                <a:gd name="T10" fmla="*/ 123 w 207"/>
                <a:gd name="T11" fmla="*/ 6 h 209"/>
                <a:gd name="T12" fmla="*/ 105 w 207"/>
                <a:gd name="T13" fmla="*/ 2 h 209"/>
                <a:gd name="T14" fmla="*/ 86 w 207"/>
                <a:gd name="T15" fmla="*/ 0 h 209"/>
                <a:gd name="T16" fmla="*/ 67 w 207"/>
                <a:gd name="T17" fmla="*/ 4 h 209"/>
                <a:gd name="T18" fmla="*/ 50 w 207"/>
                <a:gd name="T19" fmla="*/ 9 h 209"/>
                <a:gd name="T20" fmla="*/ 34 w 207"/>
                <a:gd name="T21" fmla="*/ 21 h 209"/>
                <a:gd name="T22" fmla="*/ 21 w 207"/>
                <a:gd name="T23" fmla="*/ 32 h 209"/>
                <a:gd name="T24" fmla="*/ 11 w 207"/>
                <a:gd name="T25" fmla="*/ 48 h 209"/>
                <a:gd name="T26" fmla="*/ 3 w 207"/>
                <a:gd name="T27" fmla="*/ 63 h 209"/>
                <a:gd name="T28" fmla="*/ 0 w 207"/>
                <a:gd name="T29" fmla="*/ 82 h 209"/>
                <a:gd name="T30" fmla="*/ 0 w 207"/>
                <a:gd name="T31" fmla="*/ 100 h 209"/>
                <a:gd name="T32" fmla="*/ 2 w 207"/>
                <a:gd name="T33" fmla="*/ 119 h 209"/>
                <a:gd name="T34" fmla="*/ 25 w 207"/>
                <a:gd name="T35" fmla="*/ 209 h 209"/>
                <a:gd name="T36" fmla="*/ 207 w 207"/>
                <a:gd name="T37" fmla="*/ 161 h 209"/>
                <a:gd name="T38" fmla="*/ 184 w 207"/>
                <a:gd name="T39" fmla="*/ 71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7" h="209">
                  <a:moveTo>
                    <a:pt x="184" y="71"/>
                  </a:moveTo>
                  <a:lnTo>
                    <a:pt x="178" y="54"/>
                  </a:lnTo>
                  <a:lnTo>
                    <a:pt x="167" y="36"/>
                  </a:lnTo>
                  <a:lnTo>
                    <a:pt x="155" y="25"/>
                  </a:lnTo>
                  <a:lnTo>
                    <a:pt x="140" y="13"/>
                  </a:lnTo>
                  <a:lnTo>
                    <a:pt x="123" y="6"/>
                  </a:lnTo>
                  <a:lnTo>
                    <a:pt x="105" y="2"/>
                  </a:lnTo>
                  <a:lnTo>
                    <a:pt x="86" y="0"/>
                  </a:lnTo>
                  <a:lnTo>
                    <a:pt x="67" y="4"/>
                  </a:lnTo>
                  <a:lnTo>
                    <a:pt x="50" y="9"/>
                  </a:lnTo>
                  <a:lnTo>
                    <a:pt x="34" y="21"/>
                  </a:lnTo>
                  <a:lnTo>
                    <a:pt x="21" y="32"/>
                  </a:lnTo>
                  <a:lnTo>
                    <a:pt x="11" y="48"/>
                  </a:lnTo>
                  <a:lnTo>
                    <a:pt x="3" y="63"/>
                  </a:lnTo>
                  <a:lnTo>
                    <a:pt x="0" y="82"/>
                  </a:lnTo>
                  <a:lnTo>
                    <a:pt x="0" y="100"/>
                  </a:lnTo>
                  <a:lnTo>
                    <a:pt x="2" y="119"/>
                  </a:lnTo>
                  <a:lnTo>
                    <a:pt x="25" y="209"/>
                  </a:lnTo>
                  <a:lnTo>
                    <a:pt x="207" y="161"/>
                  </a:lnTo>
                  <a:lnTo>
                    <a:pt x="184" y="71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584" name="Freeform 8"/>
            <p:cNvSpPr>
              <a:spLocks/>
            </p:cNvSpPr>
            <p:nvPr/>
          </p:nvSpPr>
          <p:spPr bwMode="auto">
            <a:xfrm rot="20184045">
              <a:off x="2487" y="2434"/>
              <a:ext cx="153" cy="289"/>
            </a:xfrm>
            <a:custGeom>
              <a:avLst/>
              <a:gdLst>
                <a:gd name="T0" fmla="*/ 23 w 46"/>
                <a:gd name="T1" fmla="*/ 0 h 87"/>
                <a:gd name="T2" fmla="*/ 17 w 46"/>
                <a:gd name="T3" fmla="*/ 2 h 87"/>
                <a:gd name="T4" fmla="*/ 11 w 46"/>
                <a:gd name="T5" fmla="*/ 6 h 87"/>
                <a:gd name="T6" fmla="*/ 8 w 46"/>
                <a:gd name="T7" fmla="*/ 12 h 87"/>
                <a:gd name="T8" fmla="*/ 4 w 46"/>
                <a:gd name="T9" fmla="*/ 19 h 87"/>
                <a:gd name="T10" fmla="*/ 2 w 46"/>
                <a:gd name="T11" fmla="*/ 25 h 87"/>
                <a:gd name="T12" fmla="*/ 0 w 46"/>
                <a:gd name="T13" fmla="*/ 35 h 87"/>
                <a:gd name="T14" fmla="*/ 0 w 46"/>
                <a:gd name="T15" fmla="*/ 42 h 87"/>
                <a:gd name="T16" fmla="*/ 2 w 46"/>
                <a:gd name="T17" fmla="*/ 52 h 87"/>
                <a:gd name="T18" fmla="*/ 6 w 46"/>
                <a:gd name="T19" fmla="*/ 60 h 87"/>
                <a:gd name="T20" fmla="*/ 10 w 46"/>
                <a:gd name="T21" fmla="*/ 67 h 87"/>
                <a:gd name="T22" fmla="*/ 13 w 46"/>
                <a:gd name="T23" fmla="*/ 73 h 87"/>
                <a:gd name="T24" fmla="*/ 19 w 46"/>
                <a:gd name="T25" fmla="*/ 79 h 87"/>
                <a:gd name="T26" fmla="*/ 25 w 46"/>
                <a:gd name="T27" fmla="*/ 83 h 87"/>
                <a:gd name="T28" fmla="*/ 33 w 46"/>
                <a:gd name="T29" fmla="*/ 87 h 87"/>
                <a:gd name="T30" fmla="*/ 40 w 46"/>
                <a:gd name="T31" fmla="*/ 87 h 87"/>
                <a:gd name="T32" fmla="*/ 46 w 46"/>
                <a:gd name="T33" fmla="*/ 87 h 87"/>
                <a:gd name="T34" fmla="*/ 23 w 46"/>
                <a:gd name="T3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87">
                  <a:moveTo>
                    <a:pt x="23" y="0"/>
                  </a:moveTo>
                  <a:lnTo>
                    <a:pt x="17" y="2"/>
                  </a:lnTo>
                  <a:lnTo>
                    <a:pt x="11" y="6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2" y="25"/>
                  </a:lnTo>
                  <a:lnTo>
                    <a:pt x="0" y="35"/>
                  </a:lnTo>
                  <a:lnTo>
                    <a:pt x="0" y="42"/>
                  </a:lnTo>
                  <a:lnTo>
                    <a:pt x="2" y="52"/>
                  </a:lnTo>
                  <a:lnTo>
                    <a:pt x="6" y="60"/>
                  </a:lnTo>
                  <a:lnTo>
                    <a:pt x="10" y="67"/>
                  </a:lnTo>
                  <a:lnTo>
                    <a:pt x="13" y="73"/>
                  </a:lnTo>
                  <a:lnTo>
                    <a:pt x="19" y="79"/>
                  </a:lnTo>
                  <a:lnTo>
                    <a:pt x="25" y="83"/>
                  </a:lnTo>
                  <a:lnTo>
                    <a:pt x="33" y="87"/>
                  </a:lnTo>
                  <a:lnTo>
                    <a:pt x="40" y="87"/>
                  </a:lnTo>
                  <a:lnTo>
                    <a:pt x="46" y="87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8557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585" name="Freeform 9"/>
            <p:cNvSpPr>
              <a:spLocks/>
            </p:cNvSpPr>
            <p:nvPr/>
          </p:nvSpPr>
          <p:spPr bwMode="auto">
            <a:xfrm rot="20184045">
              <a:off x="2479" y="2430"/>
              <a:ext cx="152" cy="289"/>
            </a:xfrm>
            <a:custGeom>
              <a:avLst/>
              <a:gdLst>
                <a:gd name="T0" fmla="*/ 23 w 46"/>
                <a:gd name="T1" fmla="*/ 0 h 87"/>
                <a:gd name="T2" fmla="*/ 17 w 46"/>
                <a:gd name="T3" fmla="*/ 2 h 87"/>
                <a:gd name="T4" fmla="*/ 12 w 46"/>
                <a:gd name="T5" fmla="*/ 6 h 87"/>
                <a:gd name="T6" fmla="*/ 8 w 46"/>
                <a:gd name="T7" fmla="*/ 12 h 87"/>
                <a:gd name="T8" fmla="*/ 4 w 46"/>
                <a:gd name="T9" fmla="*/ 19 h 87"/>
                <a:gd name="T10" fmla="*/ 2 w 46"/>
                <a:gd name="T11" fmla="*/ 25 h 87"/>
                <a:gd name="T12" fmla="*/ 0 w 46"/>
                <a:gd name="T13" fmla="*/ 35 h 87"/>
                <a:gd name="T14" fmla="*/ 0 w 46"/>
                <a:gd name="T15" fmla="*/ 42 h 87"/>
                <a:gd name="T16" fmla="*/ 2 w 46"/>
                <a:gd name="T17" fmla="*/ 52 h 87"/>
                <a:gd name="T18" fmla="*/ 6 w 46"/>
                <a:gd name="T19" fmla="*/ 60 h 87"/>
                <a:gd name="T20" fmla="*/ 10 w 46"/>
                <a:gd name="T21" fmla="*/ 67 h 87"/>
                <a:gd name="T22" fmla="*/ 13 w 46"/>
                <a:gd name="T23" fmla="*/ 73 h 87"/>
                <a:gd name="T24" fmla="*/ 19 w 46"/>
                <a:gd name="T25" fmla="*/ 79 h 87"/>
                <a:gd name="T26" fmla="*/ 25 w 46"/>
                <a:gd name="T27" fmla="*/ 83 h 87"/>
                <a:gd name="T28" fmla="*/ 33 w 46"/>
                <a:gd name="T29" fmla="*/ 87 h 87"/>
                <a:gd name="T30" fmla="*/ 40 w 46"/>
                <a:gd name="T31" fmla="*/ 87 h 87"/>
                <a:gd name="T32" fmla="*/ 46 w 46"/>
                <a:gd name="T33" fmla="*/ 87 h 87"/>
                <a:gd name="T34" fmla="*/ 23 w 46"/>
                <a:gd name="T3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87">
                  <a:moveTo>
                    <a:pt x="23" y="0"/>
                  </a:moveTo>
                  <a:lnTo>
                    <a:pt x="17" y="2"/>
                  </a:lnTo>
                  <a:lnTo>
                    <a:pt x="12" y="6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2" y="25"/>
                  </a:lnTo>
                  <a:lnTo>
                    <a:pt x="0" y="35"/>
                  </a:lnTo>
                  <a:lnTo>
                    <a:pt x="0" y="42"/>
                  </a:lnTo>
                  <a:lnTo>
                    <a:pt x="2" y="52"/>
                  </a:lnTo>
                  <a:lnTo>
                    <a:pt x="6" y="60"/>
                  </a:lnTo>
                  <a:lnTo>
                    <a:pt x="10" y="67"/>
                  </a:lnTo>
                  <a:lnTo>
                    <a:pt x="13" y="73"/>
                  </a:lnTo>
                  <a:lnTo>
                    <a:pt x="19" y="79"/>
                  </a:lnTo>
                  <a:lnTo>
                    <a:pt x="25" y="83"/>
                  </a:lnTo>
                  <a:lnTo>
                    <a:pt x="33" y="87"/>
                  </a:lnTo>
                  <a:lnTo>
                    <a:pt x="40" y="87"/>
                  </a:lnTo>
                  <a:lnTo>
                    <a:pt x="46" y="87"/>
                  </a:lnTo>
                  <a:lnTo>
                    <a:pt x="23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586" name="Freeform 10"/>
            <p:cNvSpPr>
              <a:spLocks/>
            </p:cNvSpPr>
            <p:nvPr/>
          </p:nvSpPr>
          <p:spPr bwMode="auto">
            <a:xfrm rot="20184045">
              <a:off x="2813" y="2195"/>
              <a:ext cx="146" cy="289"/>
            </a:xfrm>
            <a:custGeom>
              <a:avLst/>
              <a:gdLst>
                <a:gd name="T0" fmla="*/ 21 w 44"/>
                <a:gd name="T1" fmla="*/ 87 h 87"/>
                <a:gd name="T2" fmla="*/ 29 w 44"/>
                <a:gd name="T3" fmla="*/ 85 h 87"/>
                <a:gd name="T4" fmla="*/ 35 w 44"/>
                <a:gd name="T5" fmla="*/ 81 h 87"/>
                <a:gd name="T6" fmla="*/ 38 w 44"/>
                <a:gd name="T7" fmla="*/ 75 h 87"/>
                <a:gd name="T8" fmla="*/ 42 w 44"/>
                <a:gd name="T9" fmla="*/ 67 h 87"/>
                <a:gd name="T10" fmla="*/ 44 w 44"/>
                <a:gd name="T11" fmla="*/ 62 h 87"/>
                <a:gd name="T12" fmla="*/ 44 w 44"/>
                <a:gd name="T13" fmla="*/ 54 h 87"/>
                <a:gd name="T14" fmla="*/ 44 w 44"/>
                <a:gd name="T15" fmla="*/ 44 h 87"/>
                <a:gd name="T16" fmla="*/ 42 w 44"/>
                <a:gd name="T17" fmla="*/ 37 h 87"/>
                <a:gd name="T18" fmla="*/ 40 w 44"/>
                <a:gd name="T19" fmla="*/ 27 h 87"/>
                <a:gd name="T20" fmla="*/ 36 w 44"/>
                <a:gd name="T21" fmla="*/ 19 h 87"/>
                <a:gd name="T22" fmla="*/ 31 w 44"/>
                <a:gd name="T23" fmla="*/ 14 h 87"/>
                <a:gd name="T24" fmla="*/ 25 w 44"/>
                <a:gd name="T25" fmla="*/ 8 h 87"/>
                <a:gd name="T26" fmla="*/ 19 w 44"/>
                <a:gd name="T27" fmla="*/ 4 h 87"/>
                <a:gd name="T28" fmla="*/ 13 w 44"/>
                <a:gd name="T29" fmla="*/ 2 h 87"/>
                <a:gd name="T30" fmla="*/ 8 w 44"/>
                <a:gd name="T31" fmla="*/ 0 h 87"/>
                <a:gd name="T32" fmla="*/ 0 w 44"/>
                <a:gd name="T33" fmla="*/ 2 h 87"/>
                <a:gd name="T34" fmla="*/ 21 w 44"/>
                <a:gd name="T3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87">
                  <a:moveTo>
                    <a:pt x="21" y="87"/>
                  </a:moveTo>
                  <a:lnTo>
                    <a:pt x="29" y="85"/>
                  </a:lnTo>
                  <a:lnTo>
                    <a:pt x="35" y="81"/>
                  </a:lnTo>
                  <a:lnTo>
                    <a:pt x="38" y="75"/>
                  </a:lnTo>
                  <a:lnTo>
                    <a:pt x="42" y="67"/>
                  </a:lnTo>
                  <a:lnTo>
                    <a:pt x="44" y="62"/>
                  </a:lnTo>
                  <a:lnTo>
                    <a:pt x="44" y="54"/>
                  </a:lnTo>
                  <a:lnTo>
                    <a:pt x="44" y="44"/>
                  </a:lnTo>
                  <a:lnTo>
                    <a:pt x="42" y="37"/>
                  </a:lnTo>
                  <a:lnTo>
                    <a:pt x="40" y="27"/>
                  </a:lnTo>
                  <a:lnTo>
                    <a:pt x="36" y="19"/>
                  </a:lnTo>
                  <a:lnTo>
                    <a:pt x="31" y="14"/>
                  </a:lnTo>
                  <a:lnTo>
                    <a:pt x="25" y="8"/>
                  </a:lnTo>
                  <a:lnTo>
                    <a:pt x="19" y="4"/>
                  </a:lnTo>
                  <a:lnTo>
                    <a:pt x="13" y="2"/>
                  </a:lnTo>
                  <a:lnTo>
                    <a:pt x="8" y="0"/>
                  </a:lnTo>
                  <a:lnTo>
                    <a:pt x="0" y="2"/>
                  </a:lnTo>
                  <a:lnTo>
                    <a:pt x="21" y="87"/>
                  </a:lnTo>
                  <a:close/>
                </a:path>
              </a:pathLst>
            </a:custGeom>
            <a:solidFill>
              <a:srgbClr val="8557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587" name="Freeform 11"/>
            <p:cNvSpPr>
              <a:spLocks/>
            </p:cNvSpPr>
            <p:nvPr/>
          </p:nvSpPr>
          <p:spPr bwMode="auto">
            <a:xfrm rot="20184045">
              <a:off x="2804" y="2192"/>
              <a:ext cx="146" cy="288"/>
            </a:xfrm>
            <a:custGeom>
              <a:avLst/>
              <a:gdLst>
                <a:gd name="T0" fmla="*/ 21 w 44"/>
                <a:gd name="T1" fmla="*/ 87 h 87"/>
                <a:gd name="T2" fmla="*/ 29 w 44"/>
                <a:gd name="T3" fmla="*/ 85 h 87"/>
                <a:gd name="T4" fmla="*/ 35 w 44"/>
                <a:gd name="T5" fmla="*/ 81 h 87"/>
                <a:gd name="T6" fmla="*/ 38 w 44"/>
                <a:gd name="T7" fmla="*/ 75 h 87"/>
                <a:gd name="T8" fmla="*/ 42 w 44"/>
                <a:gd name="T9" fmla="*/ 68 h 87"/>
                <a:gd name="T10" fmla="*/ 44 w 44"/>
                <a:gd name="T11" fmla="*/ 62 h 87"/>
                <a:gd name="T12" fmla="*/ 44 w 44"/>
                <a:gd name="T13" fmla="*/ 54 h 87"/>
                <a:gd name="T14" fmla="*/ 44 w 44"/>
                <a:gd name="T15" fmla="*/ 44 h 87"/>
                <a:gd name="T16" fmla="*/ 42 w 44"/>
                <a:gd name="T17" fmla="*/ 37 h 87"/>
                <a:gd name="T18" fmla="*/ 40 w 44"/>
                <a:gd name="T19" fmla="*/ 27 h 87"/>
                <a:gd name="T20" fmla="*/ 37 w 44"/>
                <a:gd name="T21" fmla="*/ 20 h 87"/>
                <a:gd name="T22" fmla="*/ 31 w 44"/>
                <a:gd name="T23" fmla="*/ 14 h 87"/>
                <a:gd name="T24" fmla="*/ 25 w 44"/>
                <a:gd name="T25" fmla="*/ 8 h 87"/>
                <a:gd name="T26" fmla="*/ 19 w 44"/>
                <a:gd name="T27" fmla="*/ 4 h 87"/>
                <a:gd name="T28" fmla="*/ 13 w 44"/>
                <a:gd name="T29" fmla="*/ 2 h 87"/>
                <a:gd name="T30" fmla="*/ 8 w 44"/>
                <a:gd name="T31" fmla="*/ 0 h 87"/>
                <a:gd name="T32" fmla="*/ 0 w 44"/>
                <a:gd name="T33" fmla="*/ 2 h 87"/>
                <a:gd name="T34" fmla="*/ 21 w 44"/>
                <a:gd name="T3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87">
                  <a:moveTo>
                    <a:pt x="21" y="87"/>
                  </a:moveTo>
                  <a:lnTo>
                    <a:pt x="29" y="85"/>
                  </a:lnTo>
                  <a:lnTo>
                    <a:pt x="35" y="81"/>
                  </a:lnTo>
                  <a:lnTo>
                    <a:pt x="38" y="75"/>
                  </a:lnTo>
                  <a:lnTo>
                    <a:pt x="42" y="68"/>
                  </a:lnTo>
                  <a:lnTo>
                    <a:pt x="44" y="62"/>
                  </a:lnTo>
                  <a:lnTo>
                    <a:pt x="44" y="54"/>
                  </a:lnTo>
                  <a:lnTo>
                    <a:pt x="44" y="44"/>
                  </a:lnTo>
                  <a:lnTo>
                    <a:pt x="42" y="37"/>
                  </a:lnTo>
                  <a:lnTo>
                    <a:pt x="40" y="27"/>
                  </a:lnTo>
                  <a:lnTo>
                    <a:pt x="37" y="20"/>
                  </a:lnTo>
                  <a:lnTo>
                    <a:pt x="31" y="14"/>
                  </a:lnTo>
                  <a:lnTo>
                    <a:pt x="25" y="8"/>
                  </a:lnTo>
                  <a:lnTo>
                    <a:pt x="19" y="4"/>
                  </a:lnTo>
                  <a:lnTo>
                    <a:pt x="13" y="2"/>
                  </a:lnTo>
                  <a:lnTo>
                    <a:pt x="8" y="0"/>
                  </a:lnTo>
                  <a:lnTo>
                    <a:pt x="0" y="2"/>
                  </a:lnTo>
                  <a:lnTo>
                    <a:pt x="21" y="87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588" name="Freeform 12"/>
            <p:cNvSpPr>
              <a:spLocks/>
            </p:cNvSpPr>
            <p:nvPr/>
          </p:nvSpPr>
          <p:spPr bwMode="auto">
            <a:xfrm rot="20184045">
              <a:off x="2531" y="2277"/>
              <a:ext cx="388" cy="372"/>
            </a:xfrm>
            <a:custGeom>
              <a:avLst/>
              <a:gdLst>
                <a:gd name="T0" fmla="*/ 117 w 117"/>
                <a:gd name="T1" fmla="*/ 85 h 112"/>
                <a:gd name="T2" fmla="*/ 96 w 117"/>
                <a:gd name="T3" fmla="*/ 0 h 112"/>
                <a:gd name="T4" fmla="*/ 0 w 117"/>
                <a:gd name="T5" fmla="*/ 25 h 112"/>
                <a:gd name="T6" fmla="*/ 23 w 117"/>
                <a:gd name="T7" fmla="*/ 112 h 112"/>
                <a:gd name="T8" fmla="*/ 117 w 117"/>
                <a:gd name="T9" fmla="*/ 8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12">
                  <a:moveTo>
                    <a:pt x="117" y="85"/>
                  </a:moveTo>
                  <a:lnTo>
                    <a:pt x="96" y="0"/>
                  </a:lnTo>
                  <a:lnTo>
                    <a:pt x="0" y="25"/>
                  </a:lnTo>
                  <a:lnTo>
                    <a:pt x="23" y="112"/>
                  </a:lnTo>
                  <a:lnTo>
                    <a:pt x="117" y="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589" name="Freeform 13"/>
            <p:cNvSpPr>
              <a:spLocks/>
            </p:cNvSpPr>
            <p:nvPr/>
          </p:nvSpPr>
          <p:spPr bwMode="auto">
            <a:xfrm rot="20184045">
              <a:off x="2522" y="2273"/>
              <a:ext cx="388" cy="372"/>
            </a:xfrm>
            <a:custGeom>
              <a:avLst/>
              <a:gdLst>
                <a:gd name="T0" fmla="*/ 117 w 117"/>
                <a:gd name="T1" fmla="*/ 85 h 112"/>
                <a:gd name="T2" fmla="*/ 96 w 117"/>
                <a:gd name="T3" fmla="*/ 0 h 112"/>
                <a:gd name="T4" fmla="*/ 0 w 117"/>
                <a:gd name="T5" fmla="*/ 25 h 112"/>
                <a:gd name="T6" fmla="*/ 23 w 117"/>
                <a:gd name="T7" fmla="*/ 112 h 112"/>
                <a:gd name="T8" fmla="*/ 117 w 117"/>
                <a:gd name="T9" fmla="*/ 8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12">
                  <a:moveTo>
                    <a:pt x="117" y="85"/>
                  </a:moveTo>
                  <a:lnTo>
                    <a:pt x="96" y="0"/>
                  </a:lnTo>
                  <a:lnTo>
                    <a:pt x="0" y="25"/>
                  </a:lnTo>
                  <a:lnTo>
                    <a:pt x="23" y="112"/>
                  </a:lnTo>
                  <a:lnTo>
                    <a:pt x="117" y="85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656394" y="5677469"/>
            <a:ext cx="1310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Page B-14</a:t>
            </a:r>
            <a:endParaRPr lang="en-US" sz="1800" dirty="0">
              <a:latin typeface="+mn-lt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Three Primary Risks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27575" y="1671638"/>
            <a:ext cx="3546475" cy="2227262"/>
          </a:xfrm>
        </p:spPr>
        <p:txBody>
          <a:bodyPr/>
          <a:lstStyle/>
          <a:p>
            <a:r>
              <a:rPr lang="en-US"/>
              <a:t>Life/Health</a:t>
            </a:r>
          </a:p>
          <a:p>
            <a:r>
              <a:rPr lang="en-US"/>
              <a:t>Environment</a:t>
            </a:r>
          </a:p>
          <a:p>
            <a:r>
              <a:rPr lang="en-US"/>
              <a:t>Property</a:t>
            </a:r>
          </a:p>
        </p:txBody>
      </p:sp>
      <p:graphicFrame>
        <p:nvGraphicFramePr>
          <p:cNvPr id="103428" name="Object 4"/>
          <p:cNvGraphicFramePr>
            <a:graphicFrameLocks noChangeAspect="1"/>
          </p:cNvGraphicFramePr>
          <p:nvPr/>
        </p:nvGraphicFramePr>
        <p:xfrm>
          <a:off x="954088" y="1722438"/>
          <a:ext cx="3581400" cy="4017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58" name="Clip" r:id="rId3" imgW="1836000" imgH="2059920" progId="MS_ClipArt_Gallery.2">
                  <p:embed/>
                </p:oleObj>
              </mc:Choice>
              <mc:Fallback>
                <p:oleObj name="Clip" r:id="rId3" imgW="1836000" imgH="2059920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4088" y="1722438"/>
                        <a:ext cx="3581400" cy="4017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29" name="Object 5"/>
          <p:cNvGraphicFramePr>
            <a:graphicFrameLocks noChangeAspect="1"/>
          </p:cNvGraphicFramePr>
          <p:nvPr/>
        </p:nvGraphicFramePr>
        <p:xfrm>
          <a:off x="250825" y="1336675"/>
          <a:ext cx="4672013" cy="3624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59" name="Clip" r:id="rId5" imgW="4671000" imgH="3624120" progId="MS_ClipArt_Gallery.2">
                  <p:embed/>
                </p:oleObj>
              </mc:Choice>
              <mc:Fallback>
                <p:oleObj name="Clip" r:id="rId5" imgW="4671000" imgH="3624120" progId="MS_ClipArt_Gallery.2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336675"/>
                        <a:ext cx="4672013" cy="3624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30" name="Object 6"/>
          <p:cNvGraphicFramePr>
            <a:graphicFrameLocks noChangeAspect="1"/>
          </p:cNvGraphicFramePr>
          <p:nvPr/>
        </p:nvGraphicFramePr>
        <p:xfrm>
          <a:off x="227013" y="1549400"/>
          <a:ext cx="4565650" cy="3643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60" name="Clip" r:id="rId7" imgW="8057880" imgH="6430320" progId="MS_ClipArt_Gallery.2">
                  <p:embed/>
                </p:oleObj>
              </mc:Choice>
              <mc:Fallback>
                <p:oleObj name="Clip" r:id="rId7" imgW="8057880" imgH="6430320" progId="MS_ClipArt_Gallery.2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013" y="1549400"/>
                        <a:ext cx="4565650" cy="3643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656394" y="5677469"/>
            <a:ext cx="1310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Page B-2</a:t>
            </a:r>
            <a:endParaRPr lang="en-US" sz="18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4627" name="Rectangle 3"/>
          <p:cNvSpPr>
            <a:spLocks noGrp="1" noChangeArrowheads="1"/>
          </p:cNvSpPr>
          <p:nvPr>
            <p:ph type="title"/>
          </p:nvPr>
        </p:nvSpPr>
        <p:spPr>
          <a:xfrm>
            <a:off x="695325" y="3216275"/>
            <a:ext cx="7880350" cy="1028700"/>
          </a:xfrm>
        </p:spPr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Protective Actions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56394" y="5677469"/>
            <a:ext cx="1310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2"/>
                </a:solidFill>
                <a:latin typeface="+mn-lt"/>
              </a:rPr>
              <a:t>Page B-14</a:t>
            </a:r>
            <a:endParaRPr lang="en-US" sz="1800" dirty="0">
              <a:solidFill>
                <a:schemeClr val="bg2"/>
              </a:solidFill>
              <a:latin typeface="+mn-lt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decon sh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8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6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Decontamination &amp; Cleanup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56394" y="5677469"/>
            <a:ext cx="1310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Page B-14</a:t>
            </a:r>
            <a:endParaRPr lang="en-US" sz="1800" dirty="0">
              <a:latin typeface="+mn-lt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debr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723" name="Rectangle 3"/>
          <p:cNvSpPr>
            <a:spLocks noGrp="1" noChangeArrowheads="1"/>
          </p:cNvSpPr>
          <p:nvPr>
            <p:ph type="title"/>
          </p:nvPr>
        </p:nvSpPr>
        <p:spPr>
          <a:xfrm>
            <a:off x="695325" y="38100"/>
            <a:ext cx="7880350" cy="1028700"/>
          </a:xfrm>
        </p:spPr>
        <p:txBody>
          <a:bodyPr/>
          <a:lstStyle/>
          <a:p>
            <a:pPr algn="r"/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Disposal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56394" y="5677469"/>
            <a:ext cx="1310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Page B-14</a:t>
            </a:r>
            <a:endParaRPr lang="en-US" sz="1800" dirty="0">
              <a:latin typeface="+mn-lt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9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Documentation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56394" y="5677469"/>
            <a:ext cx="1310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Page B-14</a:t>
            </a:r>
            <a:endParaRPr lang="en-US" sz="1800" dirty="0">
              <a:latin typeface="+mn-lt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20" name="Picture 4" descr="j03874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Another Tactical Acronym</a:t>
            </a:r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2821" name="WordArt 5"/>
          <p:cNvSpPr>
            <a:spLocks noChangeArrowheads="1" noChangeShapeType="1" noTextEdit="1"/>
          </p:cNvSpPr>
          <p:nvPr/>
        </p:nvSpPr>
        <p:spPr bwMode="auto">
          <a:xfrm>
            <a:off x="1438275" y="2762250"/>
            <a:ext cx="6381750" cy="2552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Arial Black"/>
              </a:rPr>
              <a:t>B.R.E.A.K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62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5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Hazmat Problem</a:t>
            </a:r>
          </a:p>
        </p:txBody>
      </p:sp>
      <p:sp>
        <p:nvSpPr>
          <p:cNvPr id="14346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695325" y="1782763"/>
            <a:ext cx="7880350" cy="2941637"/>
          </a:xfrm>
        </p:spPr>
        <p:txBody>
          <a:bodyPr/>
          <a:lstStyle/>
          <a:p>
            <a:r>
              <a:rPr lang="en-US" dirty="0"/>
              <a:t>We can’t eliminate events, but can</a:t>
            </a:r>
          </a:p>
          <a:p>
            <a:pPr lvl="1"/>
            <a:r>
              <a:rPr lang="en-US" dirty="0" smtClean="0"/>
              <a:t>Prepare </a:t>
            </a:r>
            <a:r>
              <a:rPr lang="en-US" dirty="0"/>
              <a:t>for events</a:t>
            </a:r>
          </a:p>
          <a:p>
            <a:pPr lvl="1"/>
            <a:r>
              <a:rPr lang="en-US" dirty="0"/>
              <a:t>Effectively &amp; efficiently </a:t>
            </a:r>
            <a:r>
              <a:rPr lang="en-US" dirty="0" smtClean="0"/>
              <a:t>respond</a:t>
            </a:r>
            <a:endParaRPr lang="en-US" dirty="0"/>
          </a:p>
          <a:p>
            <a:pPr lvl="1"/>
            <a:r>
              <a:rPr lang="en-US" dirty="0"/>
              <a:t>Training helps us do </a:t>
            </a:r>
            <a:r>
              <a:rPr lang="en-US" dirty="0" smtClean="0"/>
              <a:t>both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56394" y="5677469"/>
            <a:ext cx="1310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Page B-2</a:t>
            </a:r>
            <a:endParaRPr lang="en-US" sz="1800" dirty="0">
              <a:latin typeface="+mn-lt"/>
            </a:endParaRPr>
          </a:p>
        </p:txBody>
      </p:sp>
    </p:spTree>
  </p:cSld>
  <p:clrMapOvr>
    <a:masterClrMapping/>
  </p:clrMapOvr>
  <p:transition advTm="2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56" name="Picture 36" descr="Placentia waste site BLE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3625" y="549275"/>
            <a:ext cx="7880350" cy="10287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Hazmat Problem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13000" y="1782763"/>
            <a:ext cx="5502275" cy="3182937"/>
          </a:xfrm>
        </p:spPr>
        <p:txBody>
          <a:bodyPr/>
          <a:lstStyle/>
          <a:p>
            <a:r>
              <a:rPr lang="en-US" dirty="0">
                <a:solidFill>
                  <a:srgbClr val="00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Hazmat can kill before you see or smell it</a:t>
            </a:r>
          </a:p>
          <a:p>
            <a:r>
              <a:rPr lang="en-US" dirty="0">
                <a:solidFill>
                  <a:srgbClr val="00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Some events can suddenly get worse</a:t>
            </a:r>
          </a:p>
          <a:p>
            <a:pPr lvl="1"/>
            <a:r>
              <a:rPr lang="en-US" dirty="0">
                <a:solidFill>
                  <a:srgbClr val="00C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e.g. BLEVEs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56394" y="5677469"/>
            <a:ext cx="1310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Page B-2</a:t>
            </a:r>
            <a:endParaRPr lang="en-US" sz="1800" dirty="0">
              <a:latin typeface="+mn-lt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3" grpId="0" build="p" bldLvl="2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Hazmat Problem</a:t>
            </a:r>
          </a:p>
        </p:txBody>
      </p:sp>
      <p:sp>
        <p:nvSpPr>
          <p:cNvPr id="16393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533400" y="1782763"/>
            <a:ext cx="8575675" cy="1493837"/>
          </a:xfrm>
        </p:spPr>
        <p:txBody>
          <a:bodyPr/>
          <a:lstStyle/>
          <a:p>
            <a:r>
              <a:rPr lang="en-US"/>
              <a:t>Hazmat events are “different”…</a:t>
            </a:r>
          </a:p>
          <a:p>
            <a:pPr lvl="1"/>
            <a:r>
              <a:rPr lang="en-US"/>
              <a:t>Must respond safely, slowly &amp; methodically</a:t>
            </a:r>
          </a:p>
        </p:txBody>
      </p:sp>
      <p:grpSp>
        <p:nvGrpSpPr>
          <p:cNvPr id="16425" name="Group 41"/>
          <p:cNvGrpSpPr>
            <a:grpSpLocks/>
          </p:cNvGrpSpPr>
          <p:nvPr/>
        </p:nvGrpSpPr>
        <p:grpSpPr bwMode="auto">
          <a:xfrm>
            <a:off x="123825" y="4343400"/>
            <a:ext cx="2162175" cy="1744663"/>
            <a:chOff x="428" y="2460"/>
            <a:chExt cx="1362" cy="1099"/>
          </a:xfrm>
        </p:grpSpPr>
        <p:sp>
          <p:nvSpPr>
            <p:cNvPr id="16403" name="Freeform 19"/>
            <p:cNvSpPr>
              <a:spLocks/>
            </p:cNvSpPr>
            <p:nvPr/>
          </p:nvSpPr>
          <p:spPr bwMode="auto">
            <a:xfrm>
              <a:off x="992" y="2868"/>
              <a:ext cx="234" cy="691"/>
            </a:xfrm>
            <a:custGeom>
              <a:avLst/>
              <a:gdLst>
                <a:gd name="T0" fmla="*/ 234 w 234"/>
                <a:gd name="T1" fmla="*/ 691 h 691"/>
                <a:gd name="T2" fmla="*/ 4 w 234"/>
                <a:gd name="T3" fmla="*/ 691 h 691"/>
                <a:gd name="T4" fmla="*/ 0 w 234"/>
                <a:gd name="T5" fmla="*/ 0 h 691"/>
                <a:gd name="T6" fmla="*/ 234 w 234"/>
                <a:gd name="T7" fmla="*/ 0 h 691"/>
                <a:gd name="T8" fmla="*/ 234 w 234"/>
                <a:gd name="T9" fmla="*/ 691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691">
                  <a:moveTo>
                    <a:pt x="234" y="691"/>
                  </a:moveTo>
                  <a:lnTo>
                    <a:pt x="4" y="691"/>
                  </a:lnTo>
                  <a:lnTo>
                    <a:pt x="0" y="0"/>
                  </a:lnTo>
                  <a:lnTo>
                    <a:pt x="234" y="0"/>
                  </a:lnTo>
                  <a:lnTo>
                    <a:pt x="234" y="6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4" name="Freeform 20"/>
            <p:cNvSpPr>
              <a:spLocks/>
            </p:cNvSpPr>
            <p:nvPr/>
          </p:nvSpPr>
          <p:spPr bwMode="auto">
            <a:xfrm>
              <a:off x="987" y="2864"/>
              <a:ext cx="235" cy="691"/>
            </a:xfrm>
            <a:custGeom>
              <a:avLst/>
              <a:gdLst>
                <a:gd name="T0" fmla="*/ 235 w 235"/>
                <a:gd name="T1" fmla="*/ 691 h 691"/>
                <a:gd name="T2" fmla="*/ 5 w 235"/>
                <a:gd name="T3" fmla="*/ 691 h 691"/>
                <a:gd name="T4" fmla="*/ 0 w 235"/>
                <a:gd name="T5" fmla="*/ 0 h 691"/>
                <a:gd name="T6" fmla="*/ 235 w 235"/>
                <a:gd name="T7" fmla="*/ 0 h 691"/>
                <a:gd name="T8" fmla="*/ 235 w 235"/>
                <a:gd name="T9" fmla="*/ 691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691">
                  <a:moveTo>
                    <a:pt x="235" y="691"/>
                  </a:moveTo>
                  <a:lnTo>
                    <a:pt x="5" y="691"/>
                  </a:lnTo>
                  <a:lnTo>
                    <a:pt x="0" y="0"/>
                  </a:lnTo>
                  <a:lnTo>
                    <a:pt x="235" y="0"/>
                  </a:lnTo>
                  <a:lnTo>
                    <a:pt x="235" y="691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5" name="Freeform 21"/>
            <p:cNvSpPr>
              <a:spLocks/>
            </p:cNvSpPr>
            <p:nvPr/>
          </p:nvSpPr>
          <p:spPr bwMode="auto">
            <a:xfrm>
              <a:off x="1078" y="2905"/>
              <a:ext cx="111" cy="613"/>
            </a:xfrm>
            <a:custGeom>
              <a:avLst/>
              <a:gdLst>
                <a:gd name="T0" fmla="*/ 53 w 111"/>
                <a:gd name="T1" fmla="*/ 613 h 613"/>
                <a:gd name="T2" fmla="*/ 111 w 111"/>
                <a:gd name="T3" fmla="*/ 555 h 613"/>
                <a:gd name="T4" fmla="*/ 66 w 111"/>
                <a:gd name="T5" fmla="*/ 82 h 613"/>
                <a:gd name="T6" fmla="*/ 95 w 111"/>
                <a:gd name="T7" fmla="*/ 33 h 613"/>
                <a:gd name="T8" fmla="*/ 49 w 111"/>
                <a:gd name="T9" fmla="*/ 0 h 613"/>
                <a:gd name="T10" fmla="*/ 4 w 111"/>
                <a:gd name="T11" fmla="*/ 33 h 613"/>
                <a:gd name="T12" fmla="*/ 37 w 111"/>
                <a:gd name="T13" fmla="*/ 82 h 613"/>
                <a:gd name="T14" fmla="*/ 0 w 111"/>
                <a:gd name="T15" fmla="*/ 555 h 613"/>
                <a:gd name="T16" fmla="*/ 53 w 111"/>
                <a:gd name="T17" fmla="*/ 613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" h="613">
                  <a:moveTo>
                    <a:pt x="53" y="613"/>
                  </a:moveTo>
                  <a:lnTo>
                    <a:pt x="111" y="555"/>
                  </a:lnTo>
                  <a:lnTo>
                    <a:pt x="66" y="82"/>
                  </a:lnTo>
                  <a:lnTo>
                    <a:pt x="95" y="33"/>
                  </a:lnTo>
                  <a:lnTo>
                    <a:pt x="49" y="0"/>
                  </a:lnTo>
                  <a:lnTo>
                    <a:pt x="4" y="33"/>
                  </a:lnTo>
                  <a:lnTo>
                    <a:pt x="37" y="82"/>
                  </a:lnTo>
                  <a:lnTo>
                    <a:pt x="0" y="555"/>
                  </a:lnTo>
                  <a:lnTo>
                    <a:pt x="53" y="613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6" name="Freeform 22"/>
            <p:cNvSpPr>
              <a:spLocks/>
            </p:cNvSpPr>
            <p:nvPr/>
          </p:nvSpPr>
          <p:spPr bwMode="auto">
            <a:xfrm>
              <a:off x="1074" y="2901"/>
              <a:ext cx="111" cy="613"/>
            </a:xfrm>
            <a:custGeom>
              <a:avLst/>
              <a:gdLst>
                <a:gd name="T0" fmla="*/ 53 w 111"/>
                <a:gd name="T1" fmla="*/ 613 h 613"/>
                <a:gd name="T2" fmla="*/ 111 w 111"/>
                <a:gd name="T3" fmla="*/ 555 h 613"/>
                <a:gd name="T4" fmla="*/ 66 w 111"/>
                <a:gd name="T5" fmla="*/ 82 h 613"/>
                <a:gd name="T6" fmla="*/ 94 w 111"/>
                <a:gd name="T7" fmla="*/ 32 h 613"/>
                <a:gd name="T8" fmla="*/ 49 w 111"/>
                <a:gd name="T9" fmla="*/ 0 h 613"/>
                <a:gd name="T10" fmla="*/ 4 w 111"/>
                <a:gd name="T11" fmla="*/ 32 h 613"/>
                <a:gd name="T12" fmla="*/ 37 w 111"/>
                <a:gd name="T13" fmla="*/ 82 h 613"/>
                <a:gd name="T14" fmla="*/ 0 w 111"/>
                <a:gd name="T15" fmla="*/ 555 h 613"/>
                <a:gd name="T16" fmla="*/ 53 w 111"/>
                <a:gd name="T17" fmla="*/ 613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" h="613">
                  <a:moveTo>
                    <a:pt x="53" y="613"/>
                  </a:moveTo>
                  <a:lnTo>
                    <a:pt x="111" y="555"/>
                  </a:lnTo>
                  <a:lnTo>
                    <a:pt x="66" y="82"/>
                  </a:lnTo>
                  <a:lnTo>
                    <a:pt x="94" y="32"/>
                  </a:lnTo>
                  <a:lnTo>
                    <a:pt x="49" y="0"/>
                  </a:lnTo>
                  <a:lnTo>
                    <a:pt x="4" y="32"/>
                  </a:lnTo>
                  <a:lnTo>
                    <a:pt x="37" y="82"/>
                  </a:lnTo>
                  <a:lnTo>
                    <a:pt x="0" y="555"/>
                  </a:lnTo>
                  <a:lnTo>
                    <a:pt x="53" y="613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7" name="Freeform 23"/>
            <p:cNvSpPr>
              <a:spLocks/>
            </p:cNvSpPr>
            <p:nvPr/>
          </p:nvSpPr>
          <p:spPr bwMode="auto">
            <a:xfrm>
              <a:off x="597" y="2868"/>
              <a:ext cx="399" cy="691"/>
            </a:xfrm>
            <a:custGeom>
              <a:avLst/>
              <a:gdLst>
                <a:gd name="T0" fmla="*/ 395 w 399"/>
                <a:gd name="T1" fmla="*/ 0 h 691"/>
                <a:gd name="T2" fmla="*/ 366 w 399"/>
                <a:gd name="T3" fmla="*/ 0 h 691"/>
                <a:gd name="T4" fmla="*/ 337 w 399"/>
                <a:gd name="T5" fmla="*/ 8 h 691"/>
                <a:gd name="T6" fmla="*/ 308 w 399"/>
                <a:gd name="T7" fmla="*/ 20 h 691"/>
                <a:gd name="T8" fmla="*/ 283 w 399"/>
                <a:gd name="T9" fmla="*/ 37 h 691"/>
                <a:gd name="T10" fmla="*/ 255 w 399"/>
                <a:gd name="T11" fmla="*/ 57 h 691"/>
                <a:gd name="T12" fmla="*/ 230 w 399"/>
                <a:gd name="T13" fmla="*/ 90 h 691"/>
                <a:gd name="T14" fmla="*/ 168 w 399"/>
                <a:gd name="T15" fmla="*/ 168 h 691"/>
                <a:gd name="T16" fmla="*/ 0 w 399"/>
                <a:gd name="T17" fmla="*/ 168 h 691"/>
                <a:gd name="T18" fmla="*/ 0 w 399"/>
                <a:gd name="T19" fmla="*/ 354 h 691"/>
                <a:gd name="T20" fmla="*/ 238 w 399"/>
                <a:gd name="T21" fmla="*/ 354 h 691"/>
                <a:gd name="T22" fmla="*/ 238 w 399"/>
                <a:gd name="T23" fmla="*/ 691 h 691"/>
                <a:gd name="T24" fmla="*/ 399 w 399"/>
                <a:gd name="T25" fmla="*/ 691 h 691"/>
                <a:gd name="T26" fmla="*/ 395 w 399"/>
                <a:gd name="T27" fmla="*/ 0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9" h="691">
                  <a:moveTo>
                    <a:pt x="395" y="0"/>
                  </a:moveTo>
                  <a:lnTo>
                    <a:pt x="366" y="0"/>
                  </a:lnTo>
                  <a:lnTo>
                    <a:pt x="337" y="8"/>
                  </a:lnTo>
                  <a:lnTo>
                    <a:pt x="308" y="20"/>
                  </a:lnTo>
                  <a:lnTo>
                    <a:pt x="283" y="37"/>
                  </a:lnTo>
                  <a:lnTo>
                    <a:pt x="255" y="57"/>
                  </a:lnTo>
                  <a:lnTo>
                    <a:pt x="230" y="90"/>
                  </a:lnTo>
                  <a:lnTo>
                    <a:pt x="168" y="168"/>
                  </a:lnTo>
                  <a:lnTo>
                    <a:pt x="0" y="168"/>
                  </a:lnTo>
                  <a:lnTo>
                    <a:pt x="0" y="354"/>
                  </a:lnTo>
                  <a:lnTo>
                    <a:pt x="238" y="354"/>
                  </a:lnTo>
                  <a:lnTo>
                    <a:pt x="238" y="691"/>
                  </a:lnTo>
                  <a:lnTo>
                    <a:pt x="399" y="691"/>
                  </a:lnTo>
                  <a:lnTo>
                    <a:pt x="395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8" name="Freeform 24"/>
            <p:cNvSpPr>
              <a:spLocks/>
            </p:cNvSpPr>
            <p:nvPr/>
          </p:nvSpPr>
          <p:spPr bwMode="auto">
            <a:xfrm>
              <a:off x="592" y="2864"/>
              <a:ext cx="400" cy="691"/>
            </a:xfrm>
            <a:custGeom>
              <a:avLst/>
              <a:gdLst>
                <a:gd name="T0" fmla="*/ 395 w 400"/>
                <a:gd name="T1" fmla="*/ 0 h 691"/>
                <a:gd name="T2" fmla="*/ 367 w 400"/>
                <a:gd name="T3" fmla="*/ 0 h 691"/>
                <a:gd name="T4" fmla="*/ 338 w 400"/>
                <a:gd name="T5" fmla="*/ 8 h 691"/>
                <a:gd name="T6" fmla="*/ 309 w 400"/>
                <a:gd name="T7" fmla="*/ 20 h 691"/>
                <a:gd name="T8" fmla="*/ 284 w 400"/>
                <a:gd name="T9" fmla="*/ 37 h 691"/>
                <a:gd name="T10" fmla="*/ 256 w 400"/>
                <a:gd name="T11" fmla="*/ 57 h 691"/>
                <a:gd name="T12" fmla="*/ 231 w 400"/>
                <a:gd name="T13" fmla="*/ 90 h 691"/>
                <a:gd name="T14" fmla="*/ 169 w 400"/>
                <a:gd name="T15" fmla="*/ 168 h 691"/>
                <a:gd name="T16" fmla="*/ 0 w 400"/>
                <a:gd name="T17" fmla="*/ 168 h 691"/>
                <a:gd name="T18" fmla="*/ 0 w 400"/>
                <a:gd name="T19" fmla="*/ 353 h 691"/>
                <a:gd name="T20" fmla="*/ 239 w 400"/>
                <a:gd name="T21" fmla="*/ 353 h 691"/>
                <a:gd name="T22" fmla="*/ 239 w 400"/>
                <a:gd name="T23" fmla="*/ 691 h 691"/>
                <a:gd name="T24" fmla="*/ 400 w 400"/>
                <a:gd name="T25" fmla="*/ 691 h 691"/>
                <a:gd name="T26" fmla="*/ 395 w 400"/>
                <a:gd name="T27" fmla="*/ 0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0" h="691">
                  <a:moveTo>
                    <a:pt x="395" y="0"/>
                  </a:moveTo>
                  <a:lnTo>
                    <a:pt x="367" y="0"/>
                  </a:lnTo>
                  <a:lnTo>
                    <a:pt x="338" y="8"/>
                  </a:lnTo>
                  <a:lnTo>
                    <a:pt x="309" y="20"/>
                  </a:lnTo>
                  <a:lnTo>
                    <a:pt x="284" y="37"/>
                  </a:lnTo>
                  <a:lnTo>
                    <a:pt x="256" y="57"/>
                  </a:lnTo>
                  <a:lnTo>
                    <a:pt x="231" y="90"/>
                  </a:lnTo>
                  <a:lnTo>
                    <a:pt x="169" y="168"/>
                  </a:lnTo>
                  <a:lnTo>
                    <a:pt x="0" y="168"/>
                  </a:lnTo>
                  <a:lnTo>
                    <a:pt x="0" y="353"/>
                  </a:lnTo>
                  <a:lnTo>
                    <a:pt x="239" y="353"/>
                  </a:lnTo>
                  <a:lnTo>
                    <a:pt x="239" y="691"/>
                  </a:lnTo>
                  <a:lnTo>
                    <a:pt x="400" y="691"/>
                  </a:lnTo>
                  <a:lnTo>
                    <a:pt x="395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9" name="Freeform 25"/>
            <p:cNvSpPr>
              <a:spLocks/>
            </p:cNvSpPr>
            <p:nvPr/>
          </p:nvSpPr>
          <p:spPr bwMode="auto">
            <a:xfrm>
              <a:off x="1226" y="2868"/>
              <a:ext cx="70" cy="691"/>
            </a:xfrm>
            <a:custGeom>
              <a:avLst/>
              <a:gdLst>
                <a:gd name="T0" fmla="*/ 0 w 70"/>
                <a:gd name="T1" fmla="*/ 0 h 691"/>
                <a:gd name="T2" fmla="*/ 17 w 70"/>
                <a:gd name="T3" fmla="*/ 0 h 691"/>
                <a:gd name="T4" fmla="*/ 29 w 70"/>
                <a:gd name="T5" fmla="*/ 4 h 691"/>
                <a:gd name="T6" fmla="*/ 41 w 70"/>
                <a:gd name="T7" fmla="*/ 12 h 691"/>
                <a:gd name="T8" fmla="*/ 54 w 70"/>
                <a:gd name="T9" fmla="*/ 24 h 691"/>
                <a:gd name="T10" fmla="*/ 62 w 70"/>
                <a:gd name="T11" fmla="*/ 41 h 691"/>
                <a:gd name="T12" fmla="*/ 70 w 70"/>
                <a:gd name="T13" fmla="*/ 57 h 691"/>
                <a:gd name="T14" fmla="*/ 70 w 70"/>
                <a:gd name="T15" fmla="*/ 82 h 691"/>
                <a:gd name="T16" fmla="*/ 70 w 70"/>
                <a:gd name="T17" fmla="*/ 107 h 691"/>
                <a:gd name="T18" fmla="*/ 70 w 70"/>
                <a:gd name="T19" fmla="*/ 395 h 691"/>
                <a:gd name="T20" fmla="*/ 70 w 70"/>
                <a:gd name="T21" fmla="*/ 691 h 691"/>
                <a:gd name="T22" fmla="*/ 0 w 70"/>
                <a:gd name="T23" fmla="*/ 691 h 691"/>
                <a:gd name="T24" fmla="*/ 0 w 70"/>
                <a:gd name="T25" fmla="*/ 0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" h="691">
                  <a:moveTo>
                    <a:pt x="0" y="0"/>
                  </a:moveTo>
                  <a:lnTo>
                    <a:pt x="17" y="0"/>
                  </a:lnTo>
                  <a:lnTo>
                    <a:pt x="29" y="4"/>
                  </a:lnTo>
                  <a:lnTo>
                    <a:pt x="41" y="12"/>
                  </a:lnTo>
                  <a:lnTo>
                    <a:pt x="54" y="24"/>
                  </a:lnTo>
                  <a:lnTo>
                    <a:pt x="62" y="41"/>
                  </a:lnTo>
                  <a:lnTo>
                    <a:pt x="70" y="57"/>
                  </a:lnTo>
                  <a:lnTo>
                    <a:pt x="70" y="82"/>
                  </a:lnTo>
                  <a:lnTo>
                    <a:pt x="70" y="107"/>
                  </a:lnTo>
                  <a:lnTo>
                    <a:pt x="70" y="395"/>
                  </a:lnTo>
                  <a:lnTo>
                    <a:pt x="70" y="691"/>
                  </a:lnTo>
                  <a:lnTo>
                    <a:pt x="0" y="6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0" name="Freeform 26"/>
            <p:cNvSpPr>
              <a:spLocks/>
            </p:cNvSpPr>
            <p:nvPr/>
          </p:nvSpPr>
          <p:spPr bwMode="auto">
            <a:xfrm>
              <a:off x="1222" y="2864"/>
              <a:ext cx="70" cy="691"/>
            </a:xfrm>
            <a:custGeom>
              <a:avLst/>
              <a:gdLst>
                <a:gd name="T0" fmla="*/ 0 w 70"/>
                <a:gd name="T1" fmla="*/ 0 h 691"/>
                <a:gd name="T2" fmla="*/ 16 w 70"/>
                <a:gd name="T3" fmla="*/ 0 h 691"/>
                <a:gd name="T4" fmla="*/ 29 w 70"/>
                <a:gd name="T5" fmla="*/ 4 h 691"/>
                <a:gd name="T6" fmla="*/ 41 w 70"/>
                <a:gd name="T7" fmla="*/ 12 h 691"/>
                <a:gd name="T8" fmla="*/ 53 w 70"/>
                <a:gd name="T9" fmla="*/ 24 h 691"/>
                <a:gd name="T10" fmla="*/ 62 w 70"/>
                <a:gd name="T11" fmla="*/ 41 h 691"/>
                <a:gd name="T12" fmla="*/ 70 w 70"/>
                <a:gd name="T13" fmla="*/ 57 h 691"/>
                <a:gd name="T14" fmla="*/ 70 w 70"/>
                <a:gd name="T15" fmla="*/ 82 h 691"/>
                <a:gd name="T16" fmla="*/ 70 w 70"/>
                <a:gd name="T17" fmla="*/ 107 h 691"/>
                <a:gd name="T18" fmla="*/ 70 w 70"/>
                <a:gd name="T19" fmla="*/ 395 h 691"/>
                <a:gd name="T20" fmla="*/ 70 w 70"/>
                <a:gd name="T21" fmla="*/ 691 h 691"/>
                <a:gd name="T22" fmla="*/ 0 w 70"/>
                <a:gd name="T23" fmla="*/ 691 h 691"/>
                <a:gd name="T24" fmla="*/ 0 w 70"/>
                <a:gd name="T25" fmla="*/ 0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" h="691">
                  <a:moveTo>
                    <a:pt x="0" y="0"/>
                  </a:moveTo>
                  <a:lnTo>
                    <a:pt x="16" y="0"/>
                  </a:lnTo>
                  <a:lnTo>
                    <a:pt x="29" y="4"/>
                  </a:lnTo>
                  <a:lnTo>
                    <a:pt x="41" y="12"/>
                  </a:lnTo>
                  <a:lnTo>
                    <a:pt x="53" y="24"/>
                  </a:lnTo>
                  <a:lnTo>
                    <a:pt x="62" y="41"/>
                  </a:lnTo>
                  <a:lnTo>
                    <a:pt x="70" y="57"/>
                  </a:lnTo>
                  <a:lnTo>
                    <a:pt x="70" y="82"/>
                  </a:lnTo>
                  <a:lnTo>
                    <a:pt x="70" y="107"/>
                  </a:lnTo>
                  <a:lnTo>
                    <a:pt x="70" y="395"/>
                  </a:lnTo>
                  <a:lnTo>
                    <a:pt x="70" y="691"/>
                  </a:lnTo>
                  <a:lnTo>
                    <a:pt x="0" y="69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1" name="Freeform 27"/>
            <p:cNvSpPr>
              <a:spLocks/>
            </p:cNvSpPr>
            <p:nvPr/>
          </p:nvSpPr>
          <p:spPr bwMode="auto">
            <a:xfrm>
              <a:off x="1296" y="2966"/>
              <a:ext cx="403" cy="424"/>
            </a:xfrm>
            <a:custGeom>
              <a:avLst/>
              <a:gdLst>
                <a:gd name="T0" fmla="*/ 403 w 403"/>
                <a:gd name="T1" fmla="*/ 194 h 424"/>
                <a:gd name="T2" fmla="*/ 173 w 403"/>
                <a:gd name="T3" fmla="*/ 424 h 424"/>
                <a:gd name="T4" fmla="*/ 0 w 403"/>
                <a:gd name="T5" fmla="*/ 260 h 424"/>
                <a:gd name="T6" fmla="*/ 0 w 403"/>
                <a:gd name="T7" fmla="*/ 0 h 424"/>
                <a:gd name="T8" fmla="*/ 165 w 403"/>
                <a:gd name="T9" fmla="*/ 165 h 424"/>
                <a:gd name="T10" fmla="*/ 267 w 403"/>
                <a:gd name="T11" fmla="*/ 58 h 424"/>
                <a:gd name="T12" fmla="*/ 403 w 403"/>
                <a:gd name="T13" fmla="*/ 19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3" h="424">
                  <a:moveTo>
                    <a:pt x="403" y="194"/>
                  </a:moveTo>
                  <a:lnTo>
                    <a:pt x="173" y="424"/>
                  </a:lnTo>
                  <a:lnTo>
                    <a:pt x="0" y="260"/>
                  </a:lnTo>
                  <a:lnTo>
                    <a:pt x="0" y="0"/>
                  </a:lnTo>
                  <a:lnTo>
                    <a:pt x="165" y="165"/>
                  </a:lnTo>
                  <a:lnTo>
                    <a:pt x="267" y="58"/>
                  </a:lnTo>
                  <a:lnTo>
                    <a:pt x="403" y="19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2" name="Freeform 28"/>
            <p:cNvSpPr>
              <a:spLocks/>
            </p:cNvSpPr>
            <p:nvPr/>
          </p:nvSpPr>
          <p:spPr bwMode="auto">
            <a:xfrm>
              <a:off x="1292" y="2962"/>
              <a:ext cx="403" cy="424"/>
            </a:xfrm>
            <a:custGeom>
              <a:avLst/>
              <a:gdLst>
                <a:gd name="T0" fmla="*/ 403 w 403"/>
                <a:gd name="T1" fmla="*/ 194 h 424"/>
                <a:gd name="T2" fmla="*/ 173 w 403"/>
                <a:gd name="T3" fmla="*/ 424 h 424"/>
                <a:gd name="T4" fmla="*/ 0 w 403"/>
                <a:gd name="T5" fmla="*/ 260 h 424"/>
                <a:gd name="T6" fmla="*/ 0 w 403"/>
                <a:gd name="T7" fmla="*/ 0 h 424"/>
                <a:gd name="T8" fmla="*/ 164 w 403"/>
                <a:gd name="T9" fmla="*/ 165 h 424"/>
                <a:gd name="T10" fmla="*/ 267 w 403"/>
                <a:gd name="T11" fmla="*/ 58 h 424"/>
                <a:gd name="T12" fmla="*/ 403 w 403"/>
                <a:gd name="T13" fmla="*/ 19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3" h="424">
                  <a:moveTo>
                    <a:pt x="403" y="194"/>
                  </a:moveTo>
                  <a:lnTo>
                    <a:pt x="173" y="424"/>
                  </a:lnTo>
                  <a:lnTo>
                    <a:pt x="0" y="260"/>
                  </a:lnTo>
                  <a:lnTo>
                    <a:pt x="0" y="0"/>
                  </a:lnTo>
                  <a:lnTo>
                    <a:pt x="164" y="165"/>
                  </a:lnTo>
                  <a:lnTo>
                    <a:pt x="267" y="58"/>
                  </a:lnTo>
                  <a:lnTo>
                    <a:pt x="403" y="194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3" name="Freeform 29"/>
            <p:cNvSpPr>
              <a:spLocks/>
            </p:cNvSpPr>
            <p:nvPr/>
          </p:nvSpPr>
          <p:spPr bwMode="auto">
            <a:xfrm>
              <a:off x="934" y="2464"/>
              <a:ext cx="317" cy="420"/>
            </a:xfrm>
            <a:custGeom>
              <a:avLst/>
              <a:gdLst>
                <a:gd name="T0" fmla="*/ 0 w 317"/>
                <a:gd name="T1" fmla="*/ 255 h 420"/>
                <a:gd name="T2" fmla="*/ 4 w 317"/>
                <a:gd name="T3" fmla="*/ 288 h 420"/>
                <a:gd name="T4" fmla="*/ 12 w 317"/>
                <a:gd name="T5" fmla="*/ 317 h 420"/>
                <a:gd name="T6" fmla="*/ 29 w 317"/>
                <a:gd name="T7" fmla="*/ 346 h 420"/>
                <a:gd name="T8" fmla="*/ 45 w 317"/>
                <a:gd name="T9" fmla="*/ 371 h 420"/>
                <a:gd name="T10" fmla="*/ 70 w 317"/>
                <a:gd name="T11" fmla="*/ 391 h 420"/>
                <a:gd name="T12" fmla="*/ 95 w 317"/>
                <a:gd name="T13" fmla="*/ 404 h 420"/>
                <a:gd name="T14" fmla="*/ 127 w 317"/>
                <a:gd name="T15" fmla="*/ 416 h 420"/>
                <a:gd name="T16" fmla="*/ 156 w 317"/>
                <a:gd name="T17" fmla="*/ 420 h 420"/>
                <a:gd name="T18" fmla="*/ 189 w 317"/>
                <a:gd name="T19" fmla="*/ 416 h 420"/>
                <a:gd name="T20" fmla="*/ 222 w 317"/>
                <a:gd name="T21" fmla="*/ 408 h 420"/>
                <a:gd name="T22" fmla="*/ 247 w 317"/>
                <a:gd name="T23" fmla="*/ 391 h 420"/>
                <a:gd name="T24" fmla="*/ 271 w 317"/>
                <a:gd name="T25" fmla="*/ 371 h 420"/>
                <a:gd name="T26" fmla="*/ 292 w 317"/>
                <a:gd name="T27" fmla="*/ 346 h 420"/>
                <a:gd name="T28" fmla="*/ 304 w 317"/>
                <a:gd name="T29" fmla="*/ 317 h 420"/>
                <a:gd name="T30" fmla="*/ 313 w 317"/>
                <a:gd name="T31" fmla="*/ 288 h 420"/>
                <a:gd name="T32" fmla="*/ 317 w 317"/>
                <a:gd name="T33" fmla="*/ 255 h 420"/>
                <a:gd name="T34" fmla="*/ 317 w 317"/>
                <a:gd name="T35" fmla="*/ 165 h 420"/>
                <a:gd name="T36" fmla="*/ 317 w 317"/>
                <a:gd name="T37" fmla="*/ 132 h 420"/>
                <a:gd name="T38" fmla="*/ 304 w 317"/>
                <a:gd name="T39" fmla="*/ 99 h 420"/>
                <a:gd name="T40" fmla="*/ 292 w 317"/>
                <a:gd name="T41" fmla="*/ 70 h 420"/>
                <a:gd name="T42" fmla="*/ 271 w 317"/>
                <a:gd name="T43" fmla="*/ 46 h 420"/>
                <a:gd name="T44" fmla="*/ 251 w 317"/>
                <a:gd name="T45" fmla="*/ 25 h 420"/>
                <a:gd name="T46" fmla="*/ 222 w 317"/>
                <a:gd name="T47" fmla="*/ 13 h 420"/>
                <a:gd name="T48" fmla="*/ 193 w 317"/>
                <a:gd name="T49" fmla="*/ 0 h 420"/>
                <a:gd name="T50" fmla="*/ 160 w 317"/>
                <a:gd name="T51" fmla="*/ 0 h 420"/>
                <a:gd name="T52" fmla="*/ 127 w 317"/>
                <a:gd name="T53" fmla="*/ 0 h 420"/>
                <a:gd name="T54" fmla="*/ 99 w 317"/>
                <a:gd name="T55" fmla="*/ 13 h 420"/>
                <a:gd name="T56" fmla="*/ 70 w 317"/>
                <a:gd name="T57" fmla="*/ 25 h 420"/>
                <a:gd name="T58" fmla="*/ 49 w 317"/>
                <a:gd name="T59" fmla="*/ 46 h 420"/>
                <a:gd name="T60" fmla="*/ 29 w 317"/>
                <a:gd name="T61" fmla="*/ 70 h 420"/>
                <a:gd name="T62" fmla="*/ 12 w 317"/>
                <a:gd name="T63" fmla="*/ 95 h 420"/>
                <a:gd name="T64" fmla="*/ 4 w 317"/>
                <a:gd name="T65" fmla="*/ 128 h 420"/>
                <a:gd name="T66" fmla="*/ 0 w 317"/>
                <a:gd name="T67" fmla="*/ 161 h 420"/>
                <a:gd name="T68" fmla="*/ 0 w 317"/>
                <a:gd name="T69" fmla="*/ 255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7" h="420">
                  <a:moveTo>
                    <a:pt x="0" y="255"/>
                  </a:moveTo>
                  <a:lnTo>
                    <a:pt x="4" y="288"/>
                  </a:lnTo>
                  <a:lnTo>
                    <a:pt x="12" y="317"/>
                  </a:lnTo>
                  <a:lnTo>
                    <a:pt x="29" y="346"/>
                  </a:lnTo>
                  <a:lnTo>
                    <a:pt x="45" y="371"/>
                  </a:lnTo>
                  <a:lnTo>
                    <a:pt x="70" y="391"/>
                  </a:lnTo>
                  <a:lnTo>
                    <a:pt x="95" y="404"/>
                  </a:lnTo>
                  <a:lnTo>
                    <a:pt x="127" y="416"/>
                  </a:lnTo>
                  <a:lnTo>
                    <a:pt x="156" y="420"/>
                  </a:lnTo>
                  <a:lnTo>
                    <a:pt x="189" y="416"/>
                  </a:lnTo>
                  <a:lnTo>
                    <a:pt x="222" y="408"/>
                  </a:lnTo>
                  <a:lnTo>
                    <a:pt x="247" y="391"/>
                  </a:lnTo>
                  <a:lnTo>
                    <a:pt x="271" y="371"/>
                  </a:lnTo>
                  <a:lnTo>
                    <a:pt x="292" y="346"/>
                  </a:lnTo>
                  <a:lnTo>
                    <a:pt x="304" y="317"/>
                  </a:lnTo>
                  <a:lnTo>
                    <a:pt x="313" y="288"/>
                  </a:lnTo>
                  <a:lnTo>
                    <a:pt x="317" y="255"/>
                  </a:lnTo>
                  <a:lnTo>
                    <a:pt x="317" y="165"/>
                  </a:lnTo>
                  <a:lnTo>
                    <a:pt x="317" y="132"/>
                  </a:lnTo>
                  <a:lnTo>
                    <a:pt x="304" y="99"/>
                  </a:lnTo>
                  <a:lnTo>
                    <a:pt x="292" y="70"/>
                  </a:lnTo>
                  <a:lnTo>
                    <a:pt x="271" y="46"/>
                  </a:lnTo>
                  <a:lnTo>
                    <a:pt x="251" y="25"/>
                  </a:lnTo>
                  <a:lnTo>
                    <a:pt x="222" y="13"/>
                  </a:lnTo>
                  <a:lnTo>
                    <a:pt x="193" y="0"/>
                  </a:lnTo>
                  <a:lnTo>
                    <a:pt x="160" y="0"/>
                  </a:lnTo>
                  <a:lnTo>
                    <a:pt x="127" y="0"/>
                  </a:lnTo>
                  <a:lnTo>
                    <a:pt x="99" y="13"/>
                  </a:lnTo>
                  <a:lnTo>
                    <a:pt x="70" y="25"/>
                  </a:lnTo>
                  <a:lnTo>
                    <a:pt x="49" y="46"/>
                  </a:lnTo>
                  <a:lnTo>
                    <a:pt x="29" y="70"/>
                  </a:lnTo>
                  <a:lnTo>
                    <a:pt x="12" y="95"/>
                  </a:lnTo>
                  <a:lnTo>
                    <a:pt x="4" y="128"/>
                  </a:lnTo>
                  <a:lnTo>
                    <a:pt x="0" y="161"/>
                  </a:lnTo>
                  <a:lnTo>
                    <a:pt x="0" y="255"/>
                  </a:lnTo>
                  <a:close/>
                </a:path>
              </a:pathLst>
            </a:custGeom>
            <a:solidFill>
              <a:srgbClr val="D4A3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4" name="Freeform 30"/>
            <p:cNvSpPr>
              <a:spLocks/>
            </p:cNvSpPr>
            <p:nvPr/>
          </p:nvSpPr>
          <p:spPr bwMode="auto">
            <a:xfrm>
              <a:off x="930" y="2460"/>
              <a:ext cx="317" cy="420"/>
            </a:xfrm>
            <a:custGeom>
              <a:avLst/>
              <a:gdLst>
                <a:gd name="T0" fmla="*/ 0 w 317"/>
                <a:gd name="T1" fmla="*/ 255 h 420"/>
                <a:gd name="T2" fmla="*/ 4 w 317"/>
                <a:gd name="T3" fmla="*/ 288 h 420"/>
                <a:gd name="T4" fmla="*/ 12 w 317"/>
                <a:gd name="T5" fmla="*/ 317 h 420"/>
                <a:gd name="T6" fmla="*/ 29 w 317"/>
                <a:gd name="T7" fmla="*/ 346 h 420"/>
                <a:gd name="T8" fmla="*/ 45 w 317"/>
                <a:gd name="T9" fmla="*/ 371 h 420"/>
                <a:gd name="T10" fmla="*/ 70 w 317"/>
                <a:gd name="T11" fmla="*/ 391 h 420"/>
                <a:gd name="T12" fmla="*/ 94 w 317"/>
                <a:gd name="T13" fmla="*/ 404 h 420"/>
                <a:gd name="T14" fmla="*/ 127 w 317"/>
                <a:gd name="T15" fmla="*/ 416 h 420"/>
                <a:gd name="T16" fmla="*/ 156 w 317"/>
                <a:gd name="T17" fmla="*/ 420 h 420"/>
                <a:gd name="T18" fmla="*/ 189 w 317"/>
                <a:gd name="T19" fmla="*/ 416 h 420"/>
                <a:gd name="T20" fmla="*/ 222 w 317"/>
                <a:gd name="T21" fmla="*/ 408 h 420"/>
                <a:gd name="T22" fmla="*/ 247 w 317"/>
                <a:gd name="T23" fmla="*/ 391 h 420"/>
                <a:gd name="T24" fmla="*/ 271 w 317"/>
                <a:gd name="T25" fmla="*/ 371 h 420"/>
                <a:gd name="T26" fmla="*/ 292 w 317"/>
                <a:gd name="T27" fmla="*/ 346 h 420"/>
                <a:gd name="T28" fmla="*/ 304 w 317"/>
                <a:gd name="T29" fmla="*/ 317 h 420"/>
                <a:gd name="T30" fmla="*/ 313 w 317"/>
                <a:gd name="T31" fmla="*/ 288 h 420"/>
                <a:gd name="T32" fmla="*/ 317 w 317"/>
                <a:gd name="T33" fmla="*/ 255 h 420"/>
                <a:gd name="T34" fmla="*/ 317 w 317"/>
                <a:gd name="T35" fmla="*/ 165 h 420"/>
                <a:gd name="T36" fmla="*/ 317 w 317"/>
                <a:gd name="T37" fmla="*/ 132 h 420"/>
                <a:gd name="T38" fmla="*/ 304 w 317"/>
                <a:gd name="T39" fmla="*/ 99 h 420"/>
                <a:gd name="T40" fmla="*/ 292 w 317"/>
                <a:gd name="T41" fmla="*/ 70 h 420"/>
                <a:gd name="T42" fmla="*/ 271 w 317"/>
                <a:gd name="T43" fmla="*/ 45 h 420"/>
                <a:gd name="T44" fmla="*/ 251 w 317"/>
                <a:gd name="T45" fmla="*/ 25 h 420"/>
                <a:gd name="T46" fmla="*/ 222 w 317"/>
                <a:gd name="T47" fmla="*/ 13 h 420"/>
                <a:gd name="T48" fmla="*/ 193 w 317"/>
                <a:gd name="T49" fmla="*/ 0 h 420"/>
                <a:gd name="T50" fmla="*/ 160 w 317"/>
                <a:gd name="T51" fmla="*/ 0 h 420"/>
                <a:gd name="T52" fmla="*/ 127 w 317"/>
                <a:gd name="T53" fmla="*/ 0 h 420"/>
                <a:gd name="T54" fmla="*/ 99 w 317"/>
                <a:gd name="T55" fmla="*/ 13 h 420"/>
                <a:gd name="T56" fmla="*/ 70 w 317"/>
                <a:gd name="T57" fmla="*/ 25 h 420"/>
                <a:gd name="T58" fmla="*/ 49 w 317"/>
                <a:gd name="T59" fmla="*/ 45 h 420"/>
                <a:gd name="T60" fmla="*/ 29 w 317"/>
                <a:gd name="T61" fmla="*/ 70 h 420"/>
                <a:gd name="T62" fmla="*/ 12 w 317"/>
                <a:gd name="T63" fmla="*/ 95 h 420"/>
                <a:gd name="T64" fmla="*/ 4 w 317"/>
                <a:gd name="T65" fmla="*/ 128 h 420"/>
                <a:gd name="T66" fmla="*/ 0 w 317"/>
                <a:gd name="T67" fmla="*/ 161 h 420"/>
                <a:gd name="T68" fmla="*/ 0 w 317"/>
                <a:gd name="T69" fmla="*/ 255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7" h="420">
                  <a:moveTo>
                    <a:pt x="0" y="255"/>
                  </a:moveTo>
                  <a:lnTo>
                    <a:pt x="4" y="288"/>
                  </a:lnTo>
                  <a:lnTo>
                    <a:pt x="12" y="317"/>
                  </a:lnTo>
                  <a:lnTo>
                    <a:pt x="29" y="346"/>
                  </a:lnTo>
                  <a:lnTo>
                    <a:pt x="45" y="371"/>
                  </a:lnTo>
                  <a:lnTo>
                    <a:pt x="70" y="391"/>
                  </a:lnTo>
                  <a:lnTo>
                    <a:pt x="94" y="404"/>
                  </a:lnTo>
                  <a:lnTo>
                    <a:pt x="127" y="416"/>
                  </a:lnTo>
                  <a:lnTo>
                    <a:pt x="156" y="420"/>
                  </a:lnTo>
                  <a:lnTo>
                    <a:pt x="189" y="416"/>
                  </a:lnTo>
                  <a:lnTo>
                    <a:pt x="222" y="408"/>
                  </a:lnTo>
                  <a:lnTo>
                    <a:pt x="247" y="391"/>
                  </a:lnTo>
                  <a:lnTo>
                    <a:pt x="271" y="371"/>
                  </a:lnTo>
                  <a:lnTo>
                    <a:pt x="292" y="346"/>
                  </a:lnTo>
                  <a:lnTo>
                    <a:pt x="304" y="317"/>
                  </a:lnTo>
                  <a:lnTo>
                    <a:pt x="313" y="288"/>
                  </a:lnTo>
                  <a:lnTo>
                    <a:pt x="317" y="255"/>
                  </a:lnTo>
                  <a:lnTo>
                    <a:pt x="317" y="165"/>
                  </a:lnTo>
                  <a:lnTo>
                    <a:pt x="317" y="132"/>
                  </a:lnTo>
                  <a:lnTo>
                    <a:pt x="304" y="99"/>
                  </a:lnTo>
                  <a:lnTo>
                    <a:pt x="292" y="70"/>
                  </a:lnTo>
                  <a:lnTo>
                    <a:pt x="271" y="45"/>
                  </a:lnTo>
                  <a:lnTo>
                    <a:pt x="251" y="25"/>
                  </a:lnTo>
                  <a:lnTo>
                    <a:pt x="222" y="13"/>
                  </a:lnTo>
                  <a:lnTo>
                    <a:pt x="193" y="0"/>
                  </a:lnTo>
                  <a:lnTo>
                    <a:pt x="160" y="0"/>
                  </a:lnTo>
                  <a:lnTo>
                    <a:pt x="127" y="0"/>
                  </a:lnTo>
                  <a:lnTo>
                    <a:pt x="99" y="13"/>
                  </a:lnTo>
                  <a:lnTo>
                    <a:pt x="70" y="25"/>
                  </a:lnTo>
                  <a:lnTo>
                    <a:pt x="49" y="45"/>
                  </a:lnTo>
                  <a:lnTo>
                    <a:pt x="29" y="70"/>
                  </a:lnTo>
                  <a:lnTo>
                    <a:pt x="12" y="95"/>
                  </a:lnTo>
                  <a:lnTo>
                    <a:pt x="4" y="128"/>
                  </a:lnTo>
                  <a:lnTo>
                    <a:pt x="0" y="161"/>
                  </a:lnTo>
                  <a:lnTo>
                    <a:pt x="0" y="255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5" name="Freeform 31"/>
            <p:cNvSpPr>
              <a:spLocks/>
            </p:cNvSpPr>
            <p:nvPr/>
          </p:nvSpPr>
          <p:spPr bwMode="auto">
            <a:xfrm>
              <a:off x="1563" y="2929"/>
              <a:ext cx="227" cy="231"/>
            </a:xfrm>
            <a:custGeom>
              <a:avLst/>
              <a:gdLst>
                <a:gd name="T0" fmla="*/ 0 w 227"/>
                <a:gd name="T1" fmla="*/ 95 h 231"/>
                <a:gd name="T2" fmla="*/ 42 w 227"/>
                <a:gd name="T3" fmla="*/ 58 h 231"/>
                <a:gd name="T4" fmla="*/ 62 w 227"/>
                <a:gd name="T5" fmla="*/ 37 h 231"/>
                <a:gd name="T6" fmla="*/ 87 w 227"/>
                <a:gd name="T7" fmla="*/ 17 h 231"/>
                <a:gd name="T8" fmla="*/ 116 w 227"/>
                <a:gd name="T9" fmla="*/ 4 h 231"/>
                <a:gd name="T10" fmla="*/ 128 w 227"/>
                <a:gd name="T11" fmla="*/ 0 h 231"/>
                <a:gd name="T12" fmla="*/ 144 w 227"/>
                <a:gd name="T13" fmla="*/ 0 h 231"/>
                <a:gd name="T14" fmla="*/ 157 w 227"/>
                <a:gd name="T15" fmla="*/ 0 h 231"/>
                <a:gd name="T16" fmla="*/ 173 w 227"/>
                <a:gd name="T17" fmla="*/ 4 h 231"/>
                <a:gd name="T18" fmla="*/ 186 w 227"/>
                <a:gd name="T19" fmla="*/ 13 h 231"/>
                <a:gd name="T20" fmla="*/ 198 w 227"/>
                <a:gd name="T21" fmla="*/ 25 h 231"/>
                <a:gd name="T22" fmla="*/ 214 w 227"/>
                <a:gd name="T23" fmla="*/ 46 h 231"/>
                <a:gd name="T24" fmla="*/ 223 w 227"/>
                <a:gd name="T25" fmla="*/ 58 h 231"/>
                <a:gd name="T26" fmla="*/ 227 w 227"/>
                <a:gd name="T27" fmla="*/ 66 h 231"/>
                <a:gd name="T28" fmla="*/ 227 w 227"/>
                <a:gd name="T29" fmla="*/ 91 h 231"/>
                <a:gd name="T30" fmla="*/ 218 w 227"/>
                <a:gd name="T31" fmla="*/ 116 h 231"/>
                <a:gd name="T32" fmla="*/ 206 w 227"/>
                <a:gd name="T33" fmla="*/ 144 h 231"/>
                <a:gd name="T34" fmla="*/ 190 w 227"/>
                <a:gd name="T35" fmla="*/ 173 h 231"/>
                <a:gd name="T36" fmla="*/ 136 w 227"/>
                <a:gd name="T37" fmla="*/ 231 h 231"/>
                <a:gd name="T38" fmla="*/ 0 w 227"/>
                <a:gd name="T39" fmla="*/ 95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7" h="231">
                  <a:moveTo>
                    <a:pt x="0" y="95"/>
                  </a:moveTo>
                  <a:lnTo>
                    <a:pt x="42" y="58"/>
                  </a:lnTo>
                  <a:lnTo>
                    <a:pt x="62" y="37"/>
                  </a:lnTo>
                  <a:lnTo>
                    <a:pt x="87" y="17"/>
                  </a:lnTo>
                  <a:lnTo>
                    <a:pt x="116" y="4"/>
                  </a:lnTo>
                  <a:lnTo>
                    <a:pt x="128" y="0"/>
                  </a:lnTo>
                  <a:lnTo>
                    <a:pt x="144" y="0"/>
                  </a:lnTo>
                  <a:lnTo>
                    <a:pt x="157" y="0"/>
                  </a:lnTo>
                  <a:lnTo>
                    <a:pt x="173" y="4"/>
                  </a:lnTo>
                  <a:lnTo>
                    <a:pt x="186" y="13"/>
                  </a:lnTo>
                  <a:lnTo>
                    <a:pt x="198" y="25"/>
                  </a:lnTo>
                  <a:lnTo>
                    <a:pt x="214" y="46"/>
                  </a:lnTo>
                  <a:lnTo>
                    <a:pt x="223" y="58"/>
                  </a:lnTo>
                  <a:lnTo>
                    <a:pt x="227" y="66"/>
                  </a:lnTo>
                  <a:lnTo>
                    <a:pt x="227" y="91"/>
                  </a:lnTo>
                  <a:lnTo>
                    <a:pt x="218" y="116"/>
                  </a:lnTo>
                  <a:lnTo>
                    <a:pt x="206" y="144"/>
                  </a:lnTo>
                  <a:lnTo>
                    <a:pt x="190" y="173"/>
                  </a:lnTo>
                  <a:lnTo>
                    <a:pt x="136" y="231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D4A3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6" name="Freeform 32"/>
            <p:cNvSpPr>
              <a:spLocks/>
            </p:cNvSpPr>
            <p:nvPr/>
          </p:nvSpPr>
          <p:spPr bwMode="auto">
            <a:xfrm>
              <a:off x="1559" y="2925"/>
              <a:ext cx="227" cy="231"/>
            </a:xfrm>
            <a:custGeom>
              <a:avLst/>
              <a:gdLst>
                <a:gd name="T0" fmla="*/ 0 w 227"/>
                <a:gd name="T1" fmla="*/ 95 h 231"/>
                <a:gd name="T2" fmla="*/ 41 w 227"/>
                <a:gd name="T3" fmla="*/ 58 h 231"/>
                <a:gd name="T4" fmla="*/ 62 w 227"/>
                <a:gd name="T5" fmla="*/ 37 h 231"/>
                <a:gd name="T6" fmla="*/ 87 w 227"/>
                <a:gd name="T7" fmla="*/ 17 h 231"/>
                <a:gd name="T8" fmla="*/ 116 w 227"/>
                <a:gd name="T9" fmla="*/ 4 h 231"/>
                <a:gd name="T10" fmla="*/ 128 w 227"/>
                <a:gd name="T11" fmla="*/ 0 h 231"/>
                <a:gd name="T12" fmla="*/ 144 w 227"/>
                <a:gd name="T13" fmla="*/ 0 h 231"/>
                <a:gd name="T14" fmla="*/ 157 w 227"/>
                <a:gd name="T15" fmla="*/ 0 h 231"/>
                <a:gd name="T16" fmla="*/ 173 w 227"/>
                <a:gd name="T17" fmla="*/ 4 h 231"/>
                <a:gd name="T18" fmla="*/ 185 w 227"/>
                <a:gd name="T19" fmla="*/ 13 h 231"/>
                <a:gd name="T20" fmla="*/ 198 w 227"/>
                <a:gd name="T21" fmla="*/ 25 h 231"/>
                <a:gd name="T22" fmla="*/ 214 w 227"/>
                <a:gd name="T23" fmla="*/ 46 h 231"/>
                <a:gd name="T24" fmla="*/ 222 w 227"/>
                <a:gd name="T25" fmla="*/ 58 h 231"/>
                <a:gd name="T26" fmla="*/ 227 w 227"/>
                <a:gd name="T27" fmla="*/ 66 h 231"/>
                <a:gd name="T28" fmla="*/ 227 w 227"/>
                <a:gd name="T29" fmla="*/ 91 h 231"/>
                <a:gd name="T30" fmla="*/ 218 w 227"/>
                <a:gd name="T31" fmla="*/ 115 h 231"/>
                <a:gd name="T32" fmla="*/ 206 w 227"/>
                <a:gd name="T33" fmla="*/ 144 h 231"/>
                <a:gd name="T34" fmla="*/ 190 w 227"/>
                <a:gd name="T35" fmla="*/ 173 h 231"/>
                <a:gd name="T36" fmla="*/ 136 w 227"/>
                <a:gd name="T37" fmla="*/ 231 h 231"/>
                <a:gd name="T38" fmla="*/ 0 w 227"/>
                <a:gd name="T39" fmla="*/ 95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7" h="231">
                  <a:moveTo>
                    <a:pt x="0" y="95"/>
                  </a:moveTo>
                  <a:lnTo>
                    <a:pt x="41" y="58"/>
                  </a:lnTo>
                  <a:lnTo>
                    <a:pt x="62" y="37"/>
                  </a:lnTo>
                  <a:lnTo>
                    <a:pt x="87" y="17"/>
                  </a:lnTo>
                  <a:lnTo>
                    <a:pt x="116" y="4"/>
                  </a:lnTo>
                  <a:lnTo>
                    <a:pt x="128" y="0"/>
                  </a:lnTo>
                  <a:lnTo>
                    <a:pt x="144" y="0"/>
                  </a:lnTo>
                  <a:lnTo>
                    <a:pt x="157" y="0"/>
                  </a:lnTo>
                  <a:lnTo>
                    <a:pt x="173" y="4"/>
                  </a:lnTo>
                  <a:lnTo>
                    <a:pt x="185" y="13"/>
                  </a:lnTo>
                  <a:lnTo>
                    <a:pt x="198" y="25"/>
                  </a:lnTo>
                  <a:lnTo>
                    <a:pt x="214" y="46"/>
                  </a:lnTo>
                  <a:lnTo>
                    <a:pt x="222" y="58"/>
                  </a:lnTo>
                  <a:lnTo>
                    <a:pt x="227" y="66"/>
                  </a:lnTo>
                  <a:lnTo>
                    <a:pt x="227" y="91"/>
                  </a:lnTo>
                  <a:lnTo>
                    <a:pt x="218" y="115"/>
                  </a:lnTo>
                  <a:lnTo>
                    <a:pt x="206" y="144"/>
                  </a:lnTo>
                  <a:lnTo>
                    <a:pt x="190" y="173"/>
                  </a:lnTo>
                  <a:lnTo>
                    <a:pt x="136" y="231"/>
                  </a:lnTo>
                  <a:lnTo>
                    <a:pt x="0" y="95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7" name="Freeform 33"/>
            <p:cNvSpPr>
              <a:spLocks/>
            </p:cNvSpPr>
            <p:nvPr/>
          </p:nvSpPr>
          <p:spPr bwMode="auto">
            <a:xfrm>
              <a:off x="523" y="3032"/>
              <a:ext cx="390" cy="527"/>
            </a:xfrm>
            <a:custGeom>
              <a:avLst/>
              <a:gdLst>
                <a:gd name="T0" fmla="*/ 0 w 390"/>
                <a:gd name="T1" fmla="*/ 465 h 527"/>
                <a:gd name="T2" fmla="*/ 0 w 390"/>
                <a:gd name="T3" fmla="*/ 132 h 527"/>
                <a:gd name="T4" fmla="*/ 4 w 390"/>
                <a:gd name="T5" fmla="*/ 103 h 527"/>
                <a:gd name="T6" fmla="*/ 12 w 390"/>
                <a:gd name="T7" fmla="*/ 78 h 527"/>
                <a:gd name="T8" fmla="*/ 28 w 390"/>
                <a:gd name="T9" fmla="*/ 58 h 527"/>
                <a:gd name="T10" fmla="*/ 49 w 390"/>
                <a:gd name="T11" fmla="*/ 37 h 527"/>
                <a:gd name="T12" fmla="*/ 69 w 390"/>
                <a:gd name="T13" fmla="*/ 21 h 527"/>
                <a:gd name="T14" fmla="*/ 98 w 390"/>
                <a:gd name="T15" fmla="*/ 8 h 527"/>
                <a:gd name="T16" fmla="*/ 127 w 390"/>
                <a:gd name="T17" fmla="*/ 0 h 527"/>
                <a:gd name="T18" fmla="*/ 156 w 390"/>
                <a:gd name="T19" fmla="*/ 0 h 527"/>
                <a:gd name="T20" fmla="*/ 176 w 390"/>
                <a:gd name="T21" fmla="*/ 0 h 527"/>
                <a:gd name="T22" fmla="*/ 201 w 390"/>
                <a:gd name="T23" fmla="*/ 8 h 527"/>
                <a:gd name="T24" fmla="*/ 222 w 390"/>
                <a:gd name="T25" fmla="*/ 17 h 527"/>
                <a:gd name="T26" fmla="*/ 242 w 390"/>
                <a:gd name="T27" fmla="*/ 29 h 527"/>
                <a:gd name="T28" fmla="*/ 279 w 390"/>
                <a:gd name="T29" fmla="*/ 62 h 527"/>
                <a:gd name="T30" fmla="*/ 316 w 390"/>
                <a:gd name="T31" fmla="*/ 103 h 527"/>
                <a:gd name="T32" fmla="*/ 345 w 390"/>
                <a:gd name="T33" fmla="*/ 148 h 527"/>
                <a:gd name="T34" fmla="*/ 370 w 390"/>
                <a:gd name="T35" fmla="*/ 190 h 527"/>
                <a:gd name="T36" fmla="*/ 386 w 390"/>
                <a:gd name="T37" fmla="*/ 231 h 527"/>
                <a:gd name="T38" fmla="*/ 390 w 390"/>
                <a:gd name="T39" fmla="*/ 264 h 527"/>
                <a:gd name="T40" fmla="*/ 312 w 390"/>
                <a:gd name="T41" fmla="*/ 465 h 527"/>
                <a:gd name="T42" fmla="*/ 312 w 390"/>
                <a:gd name="T43" fmla="*/ 527 h 527"/>
                <a:gd name="T44" fmla="*/ 135 w 390"/>
                <a:gd name="T45" fmla="*/ 527 h 527"/>
                <a:gd name="T46" fmla="*/ 98 w 390"/>
                <a:gd name="T47" fmla="*/ 523 h 527"/>
                <a:gd name="T48" fmla="*/ 65 w 390"/>
                <a:gd name="T49" fmla="*/ 511 h 527"/>
                <a:gd name="T50" fmla="*/ 32 w 390"/>
                <a:gd name="T51" fmla="*/ 494 h 527"/>
                <a:gd name="T52" fmla="*/ 8 w 390"/>
                <a:gd name="T53" fmla="*/ 469 h 527"/>
                <a:gd name="T54" fmla="*/ 0 w 390"/>
                <a:gd name="T55" fmla="*/ 465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0" h="527">
                  <a:moveTo>
                    <a:pt x="0" y="465"/>
                  </a:moveTo>
                  <a:lnTo>
                    <a:pt x="0" y="132"/>
                  </a:lnTo>
                  <a:lnTo>
                    <a:pt x="4" y="103"/>
                  </a:lnTo>
                  <a:lnTo>
                    <a:pt x="12" y="78"/>
                  </a:lnTo>
                  <a:lnTo>
                    <a:pt x="28" y="58"/>
                  </a:lnTo>
                  <a:lnTo>
                    <a:pt x="49" y="37"/>
                  </a:lnTo>
                  <a:lnTo>
                    <a:pt x="69" y="21"/>
                  </a:lnTo>
                  <a:lnTo>
                    <a:pt x="98" y="8"/>
                  </a:lnTo>
                  <a:lnTo>
                    <a:pt x="127" y="0"/>
                  </a:lnTo>
                  <a:lnTo>
                    <a:pt x="156" y="0"/>
                  </a:lnTo>
                  <a:lnTo>
                    <a:pt x="176" y="0"/>
                  </a:lnTo>
                  <a:lnTo>
                    <a:pt x="201" y="8"/>
                  </a:lnTo>
                  <a:lnTo>
                    <a:pt x="222" y="17"/>
                  </a:lnTo>
                  <a:lnTo>
                    <a:pt x="242" y="29"/>
                  </a:lnTo>
                  <a:lnTo>
                    <a:pt x="279" y="62"/>
                  </a:lnTo>
                  <a:lnTo>
                    <a:pt x="316" y="103"/>
                  </a:lnTo>
                  <a:lnTo>
                    <a:pt x="345" y="148"/>
                  </a:lnTo>
                  <a:lnTo>
                    <a:pt x="370" y="190"/>
                  </a:lnTo>
                  <a:lnTo>
                    <a:pt x="386" y="231"/>
                  </a:lnTo>
                  <a:lnTo>
                    <a:pt x="390" y="264"/>
                  </a:lnTo>
                  <a:lnTo>
                    <a:pt x="312" y="465"/>
                  </a:lnTo>
                  <a:lnTo>
                    <a:pt x="312" y="527"/>
                  </a:lnTo>
                  <a:lnTo>
                    <a:pt x="135" y="527"/>
                  </a:lnTo>
                  <a:lnTo>
                    <a:pt x="98" y="523"/>
                  </a:lnTo>
                  <a:lnTo>
                    <a:pt x="65" y="511"/>
                  </a:lnTo>
                  <a:lnTo>
                    <a:pt x="32" y="494"/>
                  </a:lnTo>
                  <a:lnTo>
                    <a:pt x="8" y="469"/>
                  </a:lnTo>
                  <a:lnTo>
                    <a:pt x="0" y="465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8" name="Freeform 34"/>
            <p:cNvSpPr>
              <a:spLocks/>
            </p:cNvSpPr>
            <p:nvPr/>
          </p:nvSpPr>
          <p:spPr bwMode="auto">
            <a:xfrm>
              <a:off x="518" y="3028"/>
              <a:ext cx="391" cy="527"/>
            </a:xfrm>
            <a:custGeom>
              <a:avLst/>
              <a:gdLst>
                <a:gd name="T0" fmla="*/ 0 w 391"/>
                <a:gd name="T1" fmla="*/ 465 h 527"/>
                <a:gd name="T2" fmla="*/ 0 w 391"/>
                <a:gd name="T3" fmla="*/ 132 h 527"/>
                <a:gd name="T4" fmla="*/ 5 w 391"/>
                <a:gd name="T5" fmla="*/ 103 h 527"/>
                <a:gd name="T6" fmla="*/ 13 w 391"/>
                <a:gd name="T7" fmla="*/ 78 h 527"/>
                <a:gd name="T8" fmla="*/ 29 w 391"/>
                <a:gd name="T9" fmla="*/ 58 h 527"/>
                <a:gd name="T10" fmla="*/ 50 w 391"/>
                <a:gd name="T11" fmla="*/ 37 h 527"/>
                <a:gd name="T12" fmla="*/ 70 w 391"/>
                <a:gd name="T13" fmla="*/ 21 h 527"/>
                <a:gd name="T14" fmla="*/ 99 w 391"/>
                <a:gd name="T15" fmla="*/ 8 h 527"/>
                <a:gd name="T16" fmla="*/ 128 w 391"/>
                <a:gd name="T17" fmla="*/ 0 h 527"/>
                <a:gd name="T18" fmla="*/ 157 w 391"/>
                <a:gd name="T19" fmla="*/ 0 h 527"/>
                <a:gd name="T20" fmla="*/ 177 w 391"/>
                <a:gd name="T21" fmla="*/ 0 h 527"/>
                <a:gd name="T22" fmla="*/ 202 w 391"/>
                <a:gd name="T23" fmla="*/ 8 h 527"/>
                <a:gd name="T24" fmla="*/ 223 w 391"/>
                <a:gd name="T25" fmla="*/ 17 h 527"/>
                <a:gd name="T26" fmla="*/ 243 w 391"/>
                <a:gd name="T27" fmla="*/ 29 h 527"/>
                <a:gd name="T28" fmla="*/ 280 w 391"/>
                <a:gd name="T29" fmla="*/ 62 h 527"/>
                <a:gd name="T30" fmla="*/ 317 w 391"/>
                <a:gd name="T31" fmla="*/ 103 h 527"/>
                <a:gd name="T32" fmla="*/ 346 w 391"/>
                <a:gd name="T33" fmla="*/ 148 h 527"/>
                <a:gd name="T34" fmla="*/ 371 w 391"/>
                <a:gd name="T35" fmla="*/ 189 h 527"/>
                <a:gd name="T36" fmla="*/ 387 w 391"/>
                <a:gd name="T37" fmla="*/ 231 h 527"/>
                <a:gd name="T38" fmla="*/ 391 w 391"/>
                <a:gd name="T39" fmla="*/ 264 h 527"/>
                <a:gd name="T40" fmla="*/ 313 w 391"/>
                <a:gd name="T41" fmla="*/ 465 h 527"/>
                <a:gd name="T42" fmla="*/ 313 w 391"/>
                <a:gd name="T43" fmla="*/ 527 h 527"/>
                <a:gd name="T44" fmla="*/ 136 w 391"/>
                <a:gd name="T45" fmla="*/ 527 h 527"/>
                <a:gd name="T46" fmla="*/ 99 w 391"/>
                <a:gd name="T47" fmla="*/ 523 h 527"/>
                <a:gd name="T48" fmla="*/ 66 w 391"/>
                <a:gd name="T49" fmla="*/ 510 h 527"/>
                <a:gd name="T50" fmla="*/ 33 w 391"/>
                <a:gd name="T51" fmla="*/ 494 h 527"/>
                <a:gd name="T52" fmla="*/ 9 w 391"/>
                <a:gd name="T53" fmla="*/ 469 h 527"/>
                <a:gd name="T54" fmla="*/ 0 w 391"/>
                <a:gd name="T55" fmla="*/ 465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1" h="527">
                  <a:moveTo>
                    <a:pt x="0" y="465"/>
                  </a:moveTo>
                  <a:lnTo>
                    <a:pt x="0" y="132"/>
                  </a:lnTo>
                  <a:lnTo>
                    <a:pt x="5" y="103"/>
                  </a:lnTo>
                  <a:lnTo>
                    <a:pt x="13" y="78"/>
                  </a:lnTo>
                  <a:lnTo>
                    <a:pt x="29" y="58"/>
                  </a:lnTo>
                  <a:lnTo>
                    <a:pt x="50" y="37"/>
                  </a:lnTo>
                  <a:lnTo>
                    <a:pt x="70" y="21"/>
                  </a:lnTo>
                  <a:lnTo>
                    <a:pt x="99" y="8"/>
                  </a:lnTo>
                  <a:lnTo>
                    <a:pt x="128" y="0"/>
                  </a:lnTo>
                  <a:lnTo>
                    <a:pt x="157" y="0"/>
                  </a:lnTo>
                  <a:lnTo>
                    <a:pt x="177" y="0"/>
                  </a:lnTo>
                  <a:lnTo>
                    <a:pt x="202" y="8"/>
                  </a:lnTo>
                  <a:lnTo>
                    <a:pt x="223" y="17"/>
                  </a:lnTo>
                  <a:lnTo>
                    <a:pt x="243" y="29"/>
                  </a:lnTo>
                  <a:lnTo>
                    <a:pt x="280" y="62"/>
                  </a:lnTo>
                  <a:lnTo>
                    <a:pt x="317" y="103"/>
                  </a:lnTo>
                  <a:lnTo>
                    <a:pt x="346" y="148"/>
                  </a:lnTo>
                  <a:lnTo>
                    <a:pt x="371" y="189"/>
                  </a:lnTo>
                  <a:lnTo>
                    <a:pt x="387" y="231"/>
                  </a:lnTo>
                  <a:lnTo>
                    <a:pt x="391" y="264"/>
                  </a:lnTo>
                  <a:lnTo>
                    <a:pt x="313" y="465"/>
                  </a:lnTo>
                  <a:lnTo>
                    <a:pt x="313" y="527"/>
                  </a:lnTo>
                  <a:lnTo>
                    <a:pt x="136" y="527"/>
                  </a:lnTo>
                  <a:lnTo>
                    <a:pt x="99" y="523"/>
                  </a:lnTo>
                  <a:lnTo>
                    <a:pt x="66" y="510"/>
                  </a:lnTo>
                  <a:lnTo>
                    <a:pt x="33" y="494"/>
                  </a:lnTo>
                  <a:lnTo>
                    <a:pt x="9" y="469"/>
                  </a:lnTo>
                  <a:lnTo>
                    <a:pt x="0" y="465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9" name="Freeform 35"/>
            <p:cNvSpPr>
              <a:spLocks/>
            </p:cNvSpPr>
            <p:nvPr/>
          </p:nvSpPr>
          <p:spPr bwMode="auto">
            <a:xfrm>
              <a:off x="539" y="2617"/>
              <a:ext cx="317" cy="419"/>
            </a:xfrm>
            <a:custGeom>
              <a:avLst/>
              <a:gdLst>
                <a:gd name="T0" fmla="*/ 0 w 317"/>
                <a:gd name="T1" fmla="*/ 255 h 419"/>
                <a:gd name="T2" fmla="*/ 4 w 317"/>
                <a:gd name="T3" fmla="*/ 288 h 419"/>
                <a:gd name="T4" fmla="*/ 12 w 317"/>
                <a:gd name="T5" fmla="*/ 316 h 419"/>
                <a:gd name="T6" fmla="*/ 29 w 317"/>
                <a:gd name="T7" fmla="*/ 345 h 419"/>
                <a:gd name="T8" fmla="*/ 45 w 317"/>
                <a:gd name="T9" fmla="*/ 370 h 419"/>
                <a:gd name="T10" fmla="*/ 70 w 317"/>
                <a:gd name="T11" fmla="*/ 391 h 419"/>
                <a:gd name="T12" fmla="*/ 95 w 317"/>
                <a:gd name="T13" fmla="*/ 407 h 419"/>
                <a:gd name="T14" fmla="*/ 128 w 317"/>
                <a:gd name="T15" fmla="*/ 415 h 419"/>
                <a:gd name="T16" fmla="*/ 156 w 317"/>
                <a:gd name="T17" fmla="*/ 419 h 419"/>
                <a:gd name="T18" fmla="*/ 189 w 317"/>
                <a:gd name="T19" fmla="*/ 415 h 419"/>
                <a:gd name="T20" fmla="*/ 218 w 317"/>
                <a:gd name="T21" fmla="*/ 407 h 419"/>
                <a:gd name="T22" fmla="*/ 247 w 317"/>
                <a:gd name="T23" fmla="*/ 391 h 419"/>
                <a:gd name="T24" fmla="*/ 272 w 317"/>
                <a:gd name="T25" fmla="*/ 370 h 419"/>
                <a:gd name="T26" fmla="*/ 292 w 317"/>
                <a:gd name="T27" fmla="*/ 345 h 419"/>
                <a:gd name="T28" fmla="*/ 304 w 317"/>
                <a:gd name="T29" fmla="*/ 316 h 419"/>
                <a:gd name="T30" fmla="*/ 313 w 317"/>
                <a:gd name="T31" fmla="*/ 288 h 419"/>
                <a:gd name="T32" fmla="*/ 317 w 317"/>
                <a:gd name="T33" fmla="*/ 255 h 419"/>
                <a:gd name="T34" fmla="*/ 317 w 317"/>
                <a:gd name="T35" fmla="*/ 164 h 419"/>
                <a:gd name="T36" fmla="*/ 317 w 317"/>
                <a:gd name="T37" fmla="*/ 131 h 419"/>
                <a:gd name="T38" fmla="*/ 304 w 317"/>
                <a:gd name="T39" fmla="*/ 98 h 419"/>
                <a:gd name="T40" fmla="*/ 292 w 317"/>
                <a:gd name="T41" fmla="*/ 70 h 419"/>
                <a:gd name="T42" fmla="*/ 272 w 317"/>
                <a:gd name="T43" fmla="*/ 45 h 419"/>
                <a:gd name="T44" fmla="*/ 251 w 317"/>
                <a:gd name="T45" fmla="*/ 24 h 419"/>
                <a:gd name="T46" fmla="*/ 222 w 317"/>
                <a:gd name="T47" fmla="*/ 12 h 419"/>
                <a:gd name="T48" fmla="*/ 193 w 317"/>
                <a:gd name="T49" fmla="*/ 4 h 419"/>
                <a:gd name="T50" fmla="*/ 160 w 317"/>
                <a:gd name="T51" fmla="*/ 0 h 419"/>
                <a:gd name="T52" fmla="*/ 128 w 317"/>
                <a:gd name="T53" fmla="*/ 0 h 419"/>
                <a:gd name="T54" fmla="*/ 99 w 317"/>
                <a:gd name="T55" fmla="*/ 12 h 419"/>
                <a:gd name="T56" fmla="*/ 70 w 317"/>
                <a:gd name="T57" fmla="*/ 24 h 419"/>
                <a:gd name="T58" fmla="*/ 49 w 317"/>
                <a:gd name="T59" fmla="*/ 45 h 419"/>
                <a:gd name="T60" fmla="*/ 29 w 317"/>
                <a:gd name="T61" fmla="*/ 70 h 419"/>
                <a:gd name="T62" fmla="*/ 12 w 317"/>
                <a:gd name="T63" fmla="*/ 98 h 419"/>
                <a:gd name="T64" fmla="*/ 4 w 317"/>
                <a:gd name="T65" fmla="*/ 127 h 419"/>
                <a:gd name="T66" fmla="*/ 0 w 317"/>
                <a:gd name="T67" fmla="*/ 160 h 419"/>
                <a:gd name="T68" fmla="*/ 0 w 317"/>
                <a:gd name="T69" fmla="*/ 255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7" h="419">
                  <a:moveTo>
                    <a:pt x="0" y="255"/>
                  </a:moveTo>
                  <a:lnTo>
                    <a:pt x="4" y="288"/>
                  </a:lnTo>
                  <a:lnTo>
                    <a:pt x="12" y="316"/>
                  </a:lnTo>
                  <a:lnTo>
                    <a:pt x="29" y="345"/>
                  </a:lnTo>
                  <a:lnTo>
                    <a:pt x="45" y="370"/>
                  </a:lnTo>
                  <a:lnTo>
                    <a:pt x="70" y="391"/>
                  </a:lnTo>
                  <a:lnTo>
                    <a:pt x="95" y="407"/>
                  </a:lnTo>
                  <a:lnTo>
                    <a:pt x="128" y="415"/>
                  </a:lnTo>
                  <a:lnTo>
                    <a:pt x="156" y="419"/>
                  </a:lnTo>
                  <a:lnTo>
                    <a:pt x="189" y="415"/>
                  </a:lnTo>
                  <a:lnTo>
                    <a:pt x="218" y="407"/>
                  </a:lnTo>
                  <a:lnTo>
                    <a:pt x="247" y="391"/>
                  </a:lnTo>
                  <a:lnTo>
                    <a:pt x="272" y="370"/>
                  </a:lnTo>
                  <a:lnTo>
                    <a:pt x="292" y="345"/>
                  </a:lnTo>
                  <a:lnTo>
                    <a:pt x="304" y="316"/>
                  </a:lnTo>
                  <a:lnTo>
                    <a:pt x="313" y="288"/>
                  </a:lnTo>
                  <a:lnTo>
                    <a:pt x="317" y="255"/>
                  </a:lnTo>
                  <a:lnTo>
                    <a:pt x="317" y="164"/>
                  </a:lnTo>
                  <a:lnTo>
                    <a:pt x="317" y="131"/>
                  </a:lnTo>
                  <a:lnTo>
                    <a:pt x="304" y="98"/>
                  </a:lnTo>
                  <a:lnTo>
                    <a:pt x="292" y="70"/>
                  </a:lnTo>
                  <a:lnTo>
                    <a:pt x="272" y="45"/>
                  </a:lnTo>
                  <a:lnTo>
                    <a:pt x="251" y="24"/>
                  </a:lnTo>
                  <a:lnTo>
                    <a:pt x="222" y="12"/>
                  </a:lnTo>
                  <a:lnTo>
                    <a:pt x="193" y="4"/>
                  </a:lnTo>
                  <a:lnTo>
                    <a:pt x="160" y="0"/>
                  </a:lnTo>
                  <a:lnTo>
                    <a:pt x="128" y="0"/>
                  </a:lnTo>
                  <a:lnTo>
                    <a:pt x="99" y="12"/>
                  </a:lnTo>
                  <a:lnTo>
                    <a:pt x="70" y="24"/>
                  </a:lnTo>
                  <a:lnTo>
                    <a:pt x="49" y="45"/>
                  </a:lnTo>
                  <a:lnTo>
                    <a:pt x="29" y="70"/>
                  </a:lnTo>
                  <a:lnTo>
                    <a:pt x="12" y="98"/>
                  </a:lnTo>
                  <a:lnTo>
                    <a:pt x="4" y="127"/>
                  </a:lnTo>
                  <a:lnTo>
                    <a:pt x="0" y="160"/>
                  </a:lnTo>
                  <a:lnTo>
                    <a:pt x="0" y="255"/>
                  </a:lnTo>
                  <a:close/>
                </a:path>
              </a:pathLst>
            </a:custGeom>
            <a:solidFill>
              <a:srgbClr val="B866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0" name="Freeform 36"/>
            <p:cNvSpPr>
              <a:spLocks/>
            </p:cNvSpPr>
            <p:nvPr/>
          </p:nvSpPr>
          <p:spPr bwMode="auto">
            <a:xfrm>
              <a:off x="535" y="2612"/>
              <a:ext cx="317" cy="420"/>
            </a:xfrm>
            <a:custGeom>
              <a:avLst/>
              <a:gdLst>
                <a:gd name="T0" fmla="*/ 0 w 317"/>
                <a:gd name="T1" fmla="*/ 256 h 420"/>
                <a:gd name="T2" fmla="*/ 4 w 317"/>
                <a:gd name="T3" fmla="*/ 289 h 420"/>
                <a:gd name="T4" fmla="*/ 12 w 317"/>
                <a:gd name="T5" fmla="*/ 317 h 420"/>
                <a:gd name="T6" fmla="*/ 29 w 317"/>
                <a:gd name="T7" fmla="*/ 346 h 420"/>
                <a:gd name="T8" fmla="*/ 45 w 317"/>
                <a:gd name="T9" fmla="*/ 371 h 420"/>
                <a:gd name="T10" fmla="*/ 70 w 317"/>
                <a:gd name="T11" fmla="*/ 391 h 420"/>
                <a:gd name="T12" fmla="*/ 94 w 317"/>
                <a:gd name="T13" fmla="*/ 408 h 420"/>
                <a:gd name="T14" fmla="*/ 127 w 317"/>
                <a:gd name="T15" fmla="*/ 416 h 420"/>
                <a:gd name="T16" fmla="*/ 156 w 317"/>
                <a:gd name="T17" fmla="*/ 420 h 420"/>
                <a:gd name="T18" fmla="*/ 189 w 317"/>
                <a:gd name="T19" fmla="*/ 416 h 420"/>
                <a:gd name="T20" fmla="*/ 218 w 317"/>
                <a:gd name="T21" fmla="*/ 408 h 420"/>
                <a:gd name="T22" fmla="*/ 247 w 317"/>
                <a:gd name="T23" fmla="*/ 391 h 420"/>
                <a:gd name="T24" fmla="*/ 271 w 317"/>
                <a:gd name="T25" fmla="*/ 371 h 420"/>
                <a:gd name="T26" fmla="*/ 292 w 317"/>
                <a:gd name="T27" fmla="*/ 346 h 420"/>
                <a:gd name="T28" fmla="*/ 304 w 317"/>
                <a:gd name="T29" fmla="*/ 317 h 420"/>
                <a:gd name="T30" fmla="*/ 313 w 317"/>
                <a:gd name="T31" fmla="*/ 289 h 420"/>
                <a:gd name="T32" fmla="*/ 317 w 317"/>
                <a:gd name="T33" fmla="*/ 256 h 420"/>
                <a:gd name="T34" fmla="*/ 317 w 317"/>
                <a:gd name="T35" fmla="*/ 165 h 420"/>
                <a:gd name="T36" fmla="*/ 317 w 317"/>
                <a:gd name="T37" fmla="*/ 132 h 420"/>
                <a:gd name="T38" fmla="*/ 304 w 317"/>
                <a:gd name="T39" fmla="*/ 99 h 420"/>
                <a:gd name="T40" fmla="*/ 292 w 317"/>
                <a:gd name="T41" fmla="*/ 70 h 420"/>
                <a:gd name="T42" fmla="*/ 271 w 317"/>
                <a:gd name="T43" fmla="*/ 46 h 420"/>
                <a:gd name="T44" fmla="*/ 251 w 317"/>
                <a:gd name="T45" fmla="*/ 25 h 420"/>
                <a:gd name="T46" fmla="*/ 222 w 317"/>
                <a:gd name="T47" fmla="*/ 13 h 420"/>
                <a:gd name="T48" fmla="*/ 193 w 317"/>
                <a:gd name="T49" fmla="*/ 5 h 420"/>
                <a:gd name="T50" fmla="*/ 160 w 317"/>
                <a:gd name="T51" fmla="*/ 0 h 420"/>
                <a:gd name="T52" fmla="*/ 127 w 317"/>
                <a:gd name="T53" fmla="*/ 0 h 420"/>
                <a:gd name="T54" fmla="*/ 99 w 317"/>
                <a:gd name="T55" fmla="*/ 13 h 420"/>
                <a:gd name="T56" fmla="*/ 70 w 317"/>
                <a:gd name="T57" fmla="*/ 25 h 420"/>
                <a:gd name="T58" fmla="*/ 49 w 317"/>
                <a:gd name="T59" fmla="*/ 46 h 420"/>
                <a:gd name="T60" fmla="*/ 29 w 317"/>
                <a:gd name="T61" fmla="*/ 70 h 420"/>
                <a:gd name="T62" fmla="*/ 12 w 317"/>
                <a:gd name="T63" fmla="*/ 99 h 420"/>
                <a:gd name="T64" fmla="*/ 4 w 317"/>
                <a:gd name="T65" fmla="*/ 128 h 420"/>
                <a:gd name="T66" fmla="*/ 0 w 317"/>
                <a:gd name="T67" fmla="*/ 161 h 420"/>
                <a:gd name="T68" fmla="*/ 0 w 317"/>
                <a:gd name="T69" fmla="*/ 256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7" h="420">
                  <a:moveTo>
                    <a:pt x="0" y="256"/>
                  </a:moveTo>
                  <a:lnTo>
                    <a:pt x="4" y="289"/>
                  </a:lnTo>
                  <a:lnTo>
                    <a:pt x="12" y="317"/>
                  </a:lnTo>
                  <a:lnTo>
                    <a:pt x="29" y="346"/>
                  </a:lnTo>
                  <a:lnTo>
                    <a:pt x="45" y="371"/>
                  </a:lnTo>
                  <a:lnTo>
                    <a:pt x="70" y="391"/>
                  </a:lnTo>
                  <a:lnTo>
                    <a:pt x="94" y="408"/>
                  </a:lnTo>
                  <a:lnTo>
                    <a:pt x="127" y="416"/>
                  </a:lnTo>
                  <a:lnTo>
                    <a:pt x="156" y="420"/>
                  </a:lnTo>
                  <a:lnTo>
                    <a:pt x="189" y="416"/>
                  </a:lnTo>
                  <a:lnTo>
                    <a:pt x="218" y="408"/>
                  </a:lnTo>
                  <a:lnTo>
                    <a:pt x="247" y="391"/>
                  </a:lnTo>
                  <a:lnTo>
                    <a:pt x="271" y="371"/>
                  </a:lnTo>
                  <a:lnTo>
                    <a:pt x="292" y="346"/>
                  </a:lnTo>
                  <a:lnTo>
                    <a:pt x="304" y="317"/>
                  </a:lnTo>
                  <a:lnTo>
                    <a:pt x="313" y="289"/>
                  </a:lnTo>
                  <a:lnTo>
                    <a:pt x="317" y="256"/>
                  </a:lnTo>
                  <a:lnTo>
                    <a:pt x="317" y="165"/>
                  </a:lnTo>
                  <a:lnTo>
                    <a:pt x="317" y="132"/>
                  </a:lnTo>
                  <a:lnTo>
                    <a:pt x="304" y="99"/>
                  </a:lnTo>
                  <a:lnTo>
                    <a:pt x="292" y="70"/>
                  </a:lnTo>
                  <a:lnTo>
                    <a:pt x="271" y="46"/>
                  </a:lnTo>
                  <a:lnTo>
                    <a:pt x="251" y="25"/>
                  </a:lnTo>
                  <a:lnTo>
                    <a:pt x="222" y="13"/>
                  </a:lnTo>
                  <a:lnTo>
                    <a:pt x="193" y="5"/>
                  </a:lnTo>
                  <a:lnTo>
                    <a:pt x="160" y="0"/>
                  </a:lnTo>
                  <a:lnTo>
                    <a:pt x="127" y="0"/>
                  </a:lnTo>
                  <a:lnTo>
                    <a:pt x="99" y="13"/>
                  </a:lnTo>
                  <a:lnTo>
                    <a:pt x="70" y="25"/>
                  </a:lnTo>
                  <a:lnTo>
                    <a:pt x="49" y="46"/>
                  </a:lnTo>
                  <a:lnTo>
                    <a:pt x="29" y="70"/>
                  </a:lnTo>
                  <a:lnTo>
                    <a:pt x="12" y="99"/>
                  </a:lnTo>
                  <a:lnTo>
                    <a:pt x="4" y="128"/>
                  </a:lnTo>
                  <a:lnTo>
                    <a:pt x="0" y="161"/>
                  </a:lnTo>
                  <a:lnTo>
                    <a:pt x="0" y="256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1" name="Freeform 37"/>
            <p:cNvSpPr>
              <a:spLocks/>
            </p:cNvSpPr>
            <p:nvPr/>
          </p:nvSpPr>
          <p:spPr bwMode="auto">
            <a:xfrm>
              <a:off x="576" y="3110"/>
              <a:ext cx="160" cy="449"/>
            </a:xfrm>
            <a:custGeom>
              <a:avLst/>
              <a:gdLst>
                <a:gd name="T0" fmla="*/ 160 w 160"/>
                <a:gd name="T1" fmla="*/ 449 h 449"/>
                <a:gd name="T2" fmla="*/ 82 w 160"/>
                <a:gd name="T3" fmla="*/ 449 h 449"/>
                <a:gd name="T4" fmla="*/ 62 w 160"/>
                <a:gd name="T5" fmla="*/ 445 h 449"/>
                <a:gd name="T6" fmla="*/ 41 w 160"/>
                <a:gd name="T7" fmla="*/ 441 h 449"/>
                <a:gd name="T8" fmla="*/ 0 w 160"/>
                <a:gd name="T9" fmla="*/ 428 h 449"/>
                <a:gd name="T10" fmla="*/ 0 w 160"/>
                <a:gd name="T11" fmla="*/ 116 h 449"/>
                <a:gd name="T12" fmla="*/ 4 w 160"/>
                <a:gd name="T13" fmla="*/ 70 h 449"/>
                <a:gd name="T14" fmla="*/ 12 w 160"/>
                <a:gd name="T15" fmla="*/ 50 h 449"/>
                <a:gd name="T16" fmla="*/ 21 w 160"/>
                <a:gd name="T17" fmla="*/ 33 h 449"/>
                <a:gd name="T18" fmla="*/ 33 w 160"/>
                <a:gd name="T19" fmla="*/ 17 h 449"/>
                <a:gd name="T20" fmla="*/ 45 w 160"/>
                <a:gd name="T21" fmla="*/ 9 h 449"/>
                <a:gd name="T22" fmla="*/ 62 w 160"/>
                <a:gd name="T23" fmla="*/ 0 h 449"/>
                <a:gd name="T24" fmla="*/ 82 w 160"/>
                <a:gd name="T25" fmla="*/ 0 h 449"/>
                <a:gd name="T26" fmla="*/ 103 w 160"/>
                <a:gd name="T27" fmla="*/ 0 h 449"/>
                <a:gd name="T28" fmla="*/ 123 w 160"/>
                <a:gd name="T29" fmla="*/ 9 h 449"/>
                <a:gd name="T30" fmla="*/ 136 w 160"/>
                <a:gd name="T31" fmla="*/ 17 h 449"/>
                <a:gd name="T32" fmla="*/ 148 w 160"/>
                <a:gd name="T33" fmla="*/ 33 h 449"/>
                <a:gd name="T34" fmla="*/ 152 w 160"/>
                <a:gd name="T35" fmla="*/ 50 h 449"/>
                <a:gd name="T36" fmla="*/ 160 w 160"/>
                <a:gd name="T37" fmla="*/ 70 h 449"/>
                <a:gd name="T38" fmla="*/ 160 w 160"/>
                <a:gd name="T39" fmla="*/ 116 h 449"/>
                <a:gd name="T40" fmla="*/ 160 w 160"/>
                <a:gd name="T41" fmla="*/ 449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0" h="449">
                  <a:moveTo>
                    <a:pt x="160" y="449"/>
                  </a:moveTo>
                  <a:lnTo>
                    <a:pt x="82" y="449"/>
                  </a:lnTo>
                  <a:lnTo>
                    <a:pt x="62" y="445"/>
                  </a:lnTo>
                  <a:lnTo>
                    <a:pt x="41" y="441"/>
                  </a:lnTo>
                  <a:lnTo>
                    <a:pt x="0" y="428"/>
                  </a:lnTo>
                  <a:lnTo>
                    <a:pt x="0" y="116"/>
                  </a:lnTo>
                  <a:lnTo>
                    <a:pt x="4" y="70"/>
                  </a:lnTo>
                  <a:lnTo>
                    <a:pt x="12" y="50"/>
                  </a:lnTo>
                  <a:lnTo>
                    <a:pt x="21" y="33"/>
                  </a:lnTo>
                  <a:lnTo>
                    <a:pt x="33" y="17"/>
                  </a:lnTo>
                  <a:lnTo>
                    <a:pt x="45" y="9"/>
                  </a:lnTo>
                  <a:lnTo>
                    <a:pt x="62" y="0"/>
                  </a:lnTo>
                  <a:lnTo>
                    <a:pt x="82" y="0"/>
                  </a:lnTo>
                  <a:lnTo>
                    <a:pt x="103" y="0"/>
                  </a:lnTo>
                  <a:lnTo>
                    <a:pt x="123" y="9"/>
                  </a:lnTo>
                  <a:lnTo>
                    <a:pt x="136" y="17"/>
                  </a:lnTo>
                  <a:lnTo>
                    <a:pt x="148" y="33"/>
                  </a:lnTo>
                  <a:lnTo>
                    <a:pt x="152" y="50"/>
                  </a:lnTo>
                  <a:lnTo>
                    <a:pt x="160" y="70"/>
                  </a:lnTo>
                  <a:lnTo>
                    <a:pt x="160" y="116"/>
                  </a:lnTo>
                  <a:lnTo>
                    <a:pt x="160" y="449"/>
                  </a:lnTo>
                  <a:close/>
                </a:path>
              </a:pathLst>
            </a:custGeom>
            <a:solidFill>
              <a:srgbClr val="B866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2" name="Freeform 38"/>
            <p:cNvSpPr>
              <a:spLocks/>
            </p:cNvSpPr>
            <p:nvPr/>
          </p:nvSpPr>
          <p:spPr bwMode="auto">
            <a:xfrm>
              <a:off x="572" y="3106"/>
              <a:ext cx="160" cy="449"/>
            </a:xfrm>
            <a:custGeom>
              <a:avLst/>
              <a:gdLst>
                <a:gd name="T0" fmla="*/ 160 w 160"/>
                <a:gd name="T1" fmla="*/ 449 h 449"/>
                <a:gd name="T2" fmla="*/ 82 w 160"/>
                <a:gd name="T3" fmla="*/ 449 h 449"/>
                <a:gd name="T4" fmla="*/ 62 w 160"/>
                <a:gd name="T5" fmla="*/ 445 h 449"/>
                <a:gd name="T6" fmla="*/ 41 w 160"/>
                <a:gd name="T7" fmla="*/ 441 h 449"/>
                <a:gd name="T8" fmla="*/ 0 w 160"/>
                <a:gd name="T9" fmla="*/ 428 h 449"/>
                <a:gd name="T10" fmla="*/ 0 w 160"/>
                <a:gd name="T11" fmla="*/ 116 h 449"/>
                <a:gd name="T12" fmla="*/ 4 w 160"/>
                <a:gd name="T13" fmla="*/ 70 h 449"/>
                <a:gd name="T14" fmla="*/ 12 w 160"/>
                <a:gd name="T15" fmla="*/ 50 h 449"/>
                <a:gd name="T16" fmla="*/ 20 w 160"/>
                <a:gd name="T17" fmla="*/ 33 h 449"/>
                <a:gd name="T18" fmla="*/ 33 w 160"/>
                <a:gd name="T19" fmla="*/ 17 h 449"/>
                <a:gd name="T20" fmla="*/ 45 w 160"/>
                <a:gd name="T21" fmla="*/ 9 h 449"/>
                <a:gd name="T22" fmla="*/ 62 w 160"/>
                <a:gd name="T23" fmla="*/ 0 h 449"/>
                <a:gd name="T24" fmla="*/ 82 w 160"/>
                <a:gd name="T25" fmla="*/ 0 h 449"/>
                <a:gd name="T26" fmla="*/ 103 w 160"/>
                <a:gd name="T27" fmla="*/ 0 h 449"/>
                <a:gd name="T28" fmla="*/ 123 w 160"/>
                <a:gd name="T29" fmla="*/ 9 h 449"/>
                <a:gd name="T30" fmla="*/ 136 w 160"/>
                <a:gd name="T31" fmla="*/ 17 h 449"/>
                <a:gd name="T32" fmla="*/ 148 w 160"/>
                <a:gd name="T33" fmla="*/ 33 h 449"/>
                <a:gd name="T34" fmla="*/ 152 w 160"/>
                <a:gd name="T35" fmla="*/ 50 h 449"/>
                <a:gd name="T36" fmla="*/ 160 w 160"/>
                <a:gd name="T37" fmla="*/ 70 h 449"/>
                <a:gd name="T38" fmla="*/ 160 w 160"/>
                <a:gd name="T39" fmla="*/ 116 h 449"/>
                <a:gd name="T40" fmla="*/ 160 w 160"/>
                <a:gd name="T41" fmla="*/ 449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0" h="449">
                  <a:moveTo>
                    <a:pt x="160" y="449"/>
                  </a:moveTo>
                  <a:lnTo>
                    <a:pt x="82" y="449"/>
                  </a:lnTo>
                  <a:lnTo>
                    <a:pt x="62" y="445"/>
                  </a:lnTo>
                  <a:lnTo>
                    <a:pt x="41" y="441"/>
                  </a:lnTo>
                  <a:lnTo>
                    <a:pt x="0" y="428"/>
                  </a:lnTo>
                  <a:lnTo>
                    <a:pt x="0" y="116"/>
                  </a:lnTo>
                  <a:lnTo>
                    <a:pt x="4" y="70"/>
                  </a:lnTo>
                  <a:lnTo>
                    <a:pt x="12" y="50"/>
                  </a:lnTo>
                  <a:lnTo>
                    <a:pt x="20" y="33"/>
                  </a:lnTo>
                  <a:lnTo>
                    <a:pt x="33" y="17"/>
                  </a:lnTo>
                  <a:lnTo>
                    <a:pt x="45" y="9"/>
                  </a:lnTo>
                  <a:lnTo>
                    <a:pt x="62" y="0"/>
                  </a:lnTo>
                  <a:lnTo>
                    <a:pt x="82" y="0"/>
                  </a:lnTo>
                  <a:lnTo>
                    <a:pt x="103" y="0"/>
                  </a:lnTo>
                  <a:lnTo>
                    <a:pt x="123" y="9"/>
                  </a:lnTo>
                  <a:lnTo>
                    <a:pt x="136" y="17"/>
                  </a:lnTo>
                  <a:lnTo>
                    <a:pt x="148" y="33"/>
                  </a:lnTo>
                  <a:lnTo>
                    <a:pt x="152" y="50"/>
                  </a:lnTo>
                  <a:lnTo>
                    <a:pt x="160" y="70"/>
                  </a:lnTo>
                  <a:lnTo>
                    <a:pt x="160" y="116"/>
                  </a:lnTo>
                  <a:lnTo>
                    <a:pt x="160" y="449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3" name="Freeform 39"/>
            <p:cNvSpPr>
              <a:spLocks/>
            </p:cNvSpPr>
            <p:nvPr/>
          </p:nvSpPr>
          <p:spPr bwMode="auto">
            <a:xfrm>
              <a:off x="432" y="2588"/>
              <a:ext cx="407" cy="490"/>
            </a:xfrm>
            <a:custGeom>
              <a:avLst/>
              <a:gdLst>
                <a:gd name="T0" fmla="*/ 0 w 407"/>
                <a:gd name="T1" fmla="*/ 485 h 490"/>
                <a:gd name="T2" fmla="*/ 103 w 407"/>
                <a:gd name="T3" fmla="*/ 99 h 490"/>
                <a:gd name="T4" fmla="*/ 115 w 407"/>
                <a:gd name="T5" fmla="*/ 78 h 490"/>
                <a:gd name="T6" fmla="*/ 140 w 407"/>
                <a:gd name="T7" fmla="*/ 53 h 490"/>
                <a:gd name="T8" fmla="*/ 173 w 407"/>
                <a:gd name="T9" fmla="*/ 29 h 490"/>
                <a:gd name="T10" fmla="*/ 210 w 407"/>
                <a:gd name="T11" fmla="*/ 12 h 490"/>
                <a:gd name="T12" fmla="*/ 230 w 407"/>
                <a:gd name="T13" fmla="*/ 4 h 490"/>
                <a:gd name="T14" fmla="*/ 255 w 407"/>
                <a:gd name="T15" fmla="*/ 0 h 490"/>
                <a:gd name="T16" fmla="*/ 280 w 407"/>
                <a:gd name="T17" fmla="*/ 0 h 490"/>
                <a:gd name="T18" fmla="*/ 304 w 407"/>
                <a:gd name="T19" fmla="*/ 0 h 490"/>
                <a:gd name="T20" fmla="*/ 329 w 407"/>
                <a:gd name="T21" fmla="*/ 8 h 490"/>
                <a:gd name="T22" fmla="*/ 354 w 407"/>
                <a:gd name="T23" fmla="*/ 20 h 490"/>
                <a:gd name="T24" fmla="*/ 383 w 407"/>
                <a:gd name="T25" fmla="*/ 37 h 490"/>
                <a:gd name="T26" fmla="*/ 407 w 407"/>
                <a:gd name="T27" fmla="*/ 62 h 490"/>
                <a:gd name="T28" fmla="*/ 407 w 407"/>
                <a:gd name="T29" fmla="*/ 70 h 490"/>
                <a:gd name="T30" fmla="*/ 407 w 407"/>
                <a:gd name="T31" fmla="*/ 78 h 490"/>
                <a:gd name="T32" fmla="*/ 403 w 407"/>
                <a:gd name="T33" fmla="*/ 86 h 490"/>
                <a:gd name="T34" fmla="*/ 399 w 407"/>
                <a:gd name="T35" fmla="*/ 90 h 490"/>
                <a:gd name="T36" fmla="*/ 383 w 407"/>
                <a:gd name="T37" fmla="*/ 103 h 490"/>
                <a:gd name="T38" fmla="*/ 366 w 407"/>
                <a:gd name="T39" fmla="*/ 111 h 490"/>
                <a:gd name="T40" fmla="*/ 329 w 407"/>
                <a:gd name="T41" fmla="*/ 119 h 490"/>
                <a:gd name="T42" fmla="*/ 300 w 407"/>
                <a:gd name="T43" fmla="*/ 123 h 490"/>
                <a:gd name="T44" fmla="*/ 292 w 407"/>
                <a:gd name="T45" fmla="*/ 123 h 490"/>
                <a:gd name="T46" fmla="*/ 288 w 407"/>
                <a:gd name="T47" fmla="*/ 123 h 490"/>
                <a:gd name="T48" fmla="*/ 276 w 407"/>
                <a:gd name="T49" fmla="*/ 136 h 490"/>
                <a:gd name="T50" fmla="*/ 267 w 407"/>
                <a:gd name="T51" fmla="*/ 148 h 490"/>
                <a:gd name="T52" fmla="*/ 259 w 407"/>
                <a:gd name="T53" fmla="*/ 169 h 490"/>
                <a:gd name="T54" fmla="*/ 247 w 407"/>
                <a:gd name="T55" fmla="*/ 218 h 490"/>
                <a:gd name="T56" fmla="*/ 239 w 407"/>
                <a:gd name="T57" fmla="*/ 276 h 490"/>
                <a:gd name="T58" fmla="*/ 239 w 407"/>
                <a:gd name="T59" fmla="*/ 308 h 490"/>
                <a:gd name="T60" fmla="*/ 243 w 407"/>
                <a:gd name="T61" fmla="*/ 345 h 490"/>
                <a:gd name="T62" fmla="*/ 243 w 407"/>
                <a:gd name="T63" fmla="*/ 387 h 490"/>
                <a:gd name="T64" fmla="*/ 243 w 407"/>
                <a:gd name="T65" fmla="*/ 403 h 490"/>
                <a:gd name="T66" fmla="*/ 239 w 407"/>
                <a:gd name="T67" fmla="*/ 424 h 490"/>
                <a:gd name="T68" fmla="*/ 230 w 407"/>
                <a:gd name="T69" fmla="*/ 440 h 490"/>
                <a:gd name="T70" fmla="*/ 214 w 407"/>
                <a:gd name="T71" fmla="*/ 452 h 490"/>
                <a:gd name="T72" fmla="*/ 197 w 407"/>
                <a:gd name="T73" fmla="*/ 465 h 490"/>
                <a:gd name="T74" fmla="*/ 173 w 407"/>
                <a:gd name="T75" fmla="*/ 477 h 490"/>
                <a:gd name="T76" fmla="*/ 144 w 407"/>
                <a:gd name="T77" fmla="*/ 485 h 490"/>
                <a:gd name="T78" fmla="*/ 103 w 407"/>
                <a:gd name="T79" fmla="*/ 490 h 490"/>
                <a:gd name="T80" fmla="*/ 0 w 407"/>
                <a:gd name="T81" fmla="*/ 485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07" h="490">
                  <a:moveTo>
                    <a:pt x="0" y="485"/>
                  </a:moveTo>
                  <a:lnTo>
                    <a:pt x="103" y="99"/>
                  </a:lnTo>
                  <a:lnTo>
                    <a:pt x="115" y="78"/>
                  </a:lnTo>
                  <a:lnTo>
                    <a:pt x="140" y="53"/>
                  </a:lnTo>
                  <a:lnTo>
                    <a:pt x="173" y="29"/>
                  </a:lnTo>
                  <a:lnTo>
                    <a:pt x="210" y="12"/>
                  </a:lnTo>
                  <a:lnTo>
                    <a:pt x="230" y="4"/>
                  </a:lnTo>
                  <a:lnTo>
                    <a:pt x="255" y="0"/>
                  </a:lnTo>
                  <a:lnTo>
                    <a:pt x="280" y="0"/>
                  </a:lnTo>
                  <a:lnTo>
                    <a:pt x="304" y="0"/>
                  </a:lnTo>
                  <a:lnTo>
                    <a:pt x="329" y="8"/>
                  </a:lnTo>
                  <a:lnTo>
                    <a:pt x="354" y="20"/>
                  </a:lnTo>
                  <a:lnTo>
                    <a:pt x="383" y="37"/>
                  </a:lnTo>
                  <a:lnTo>
                    <a:pt x="407" y="62"/>
                  </a:lnTo>
                  <a:lnTo>
                    <a:pt x="407" y="70"/>
                  </a:lnTo>
                  <a:lnTo>
                    <a:pt x="407" y="78"/>
                  </a:lnTo>
                  <a:lnTo>
                    <a:pt x="403" y="86"/>
                  </a:lnTo>
                  <a:lnTo>
                    <a:pt x="399" y="90"/>
                  </a:lnTo>
                  <a:lnTo>
                    <a:pt x="383" y="103"/>
                  </a:lnTo>
                  <a:lnTo>
                    <a:pt x="366" y="111"/>
                  </a:lnTo>
                  <a:lnTo>
                    <a:pt x="329" y="119"/>
                  </a:lnTo>
                  <a:lnTo>
                    <a:pt x="300" y="123"/>
                  </a:lnTo>
                  <a:lnTo>
                    <a:pt x="292" y="123"/>
                  </a:lnTo>
                  <a:lnTo>
                    <a:pt x="288" y="123"/>
                  </a:lnTo>
                  <a:lnTo>
                    <a:pt x="276" y="136"/>
                  </a:lnTo>
                  <a:lnTo>
                    <a:pt x="267" y="148"/>
                  </a:lnTo>
                  <a:lnTo>
                    <a:pt x="259" y="169"/>
                  </a:lnTo>
                  <a:lnTo>
                    <a:pt x="247" y="218"/>
                  </a:lnTo>
                  <a:lnTo>
                    <a:pt x="239" y="276"/>
                  </a:lnTo>
                  <a:lnTo>
                    <a:pt x="239" y="308"/>
                  </a:lnTo>
                  <a:lnTo>
                    <a:pt x="243" y="345"/>
                  </a:lnTo>
                  <a:lnTo>
                    <a:pt x="243" y="387"/>
                  </a:lnTo>
                  <a:lnTo>
                    <a:pt x="243" y="403"/>
                  </a:lnTo>
                  <a:lnTo>
                    <a:pt x="239" y="424"/>
                  </a:lnTo>
                  <a:lnTo>
                    <a:pt x="230" y="440"/>
                  </a:lnTo>
                  <a:lnTo>
                    <a:pt x="214" y="452"/>
                  </a:lnTo>
                  <a:lnTo>
                    <a:pt x="197" y="465"/>
                  </a:lnTo>
                  <a:lnTo>
                    <a:pt x="173" y="477"/>
                  </a:lnTo>
                  <a:lnTo>
                    <a:pt x="144" y="485"/>
                  </a:lnTo>
                  <a:lnTo>
                    <a:pt x="103" y="490"/>
                  </a:lnTo>
                  <a:lnTo>
                    <a:pt x="0" y="4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4" name="Freeform 40"/>
            <p:cNvSpPr>
              <a:spLocks/>
            </p:cNvSpPr>
            <p:nvPr/>
          </p:nvSpPr>
          <p:spPr bwMode="auto">
            <a:xfrm>
              <a:off x="428" y="2584"/>
              <a:ext cx="407" cy="489"/>
            </a:xfrm>
            <a:custGeom>
              <a:avLst/>
              <a:gdLst>
                <a:gd name="T0" fmla="*/ 0 w 407"/>
                <a:gd name="T1" fmla="*/ 485 h 489"/>
                <a:gd name="T2" fmla="*/ 103 w 407"/>
                <a:gd name="T3" fmla="*/ 98 h 489"/>
                <a:gd name="T4" fmla="*/ 115 w 407"/>
                <a:gd name="T5" fmla="*/ 78 h 489"/>
                <a:gd name="T6" fmla="*/ 140 w 407"/>
                <a:gd name="T7" fmla="*/ 53 h 489"/>
                <a:gd name="T8" fmla="*/ 173 w 407"/>
                <a:gd name="T9" fmla="*/ 28 h 489"/>
                <a:gd name="T10" fmla="*/ 210 w 407"/>
                <a:gd name="T11" fmla="*/ 12 h 489"/>
                <a:gd name="T12" fmla="*/ 230 w 407"/>
                <a:gd name="T13" fmla="*/ 4 h 489"/>
                <a:gd name="T14" fmla="*/ 255 w 407"/>
                <a:gd name="T15" fmla="*/ 0 h 489"/>
                <a:gd name="T16" fmla="*/ 280 w 407"/>
                <a:gd name="T17" fmla="*/ 0 h 489"/>
                <a:gd name="T18" fmla="*/ 304 w 407"/>
                <a:gd name="T19" fmla="*/ 0 h 489"/>
                <a:gd name="T20" fmla="*/ 329 w 407"/>
                <a:gd name="T21" fmla="*/ 8 h 489"/>
                <a:gd name="T22" fmla="*/ 354 w 407"/>
                <a:gd name="T23" fmla="*/ 20 h 489"/>
                <a:gd name="T24" fmla="*/ 383 w 407"/>
                <a:gd name="T25" fmla="*/ 37 h 489"/>
                <a:gd name="T26" fmla="*/ 407 w 407"/>
                <a:gd name="T27" fmla="*/ 61 h 489"/>
                <a:gd name="T28" fmla="*/ 407 w 407"/>
                <a:gd name="T29" fmla="*/ 70 h 489"/>
                <a:gd name="T30" fmla="*/ 407 w 407"/>
                <a:gd name="T31" fmla="*/ 78 h 489"/>
                <a:gd name="T32" fmla="*/ 403 w 407"/>
                <a:gd name="T33" fmla="*/ 86 h 489"/>
                <a:gd name="T34" fmla="*/ 399 w 407"/>
                <a:gd name="T35" fmla="*/ 90 h 489"/>
                <a:gd name="T36" fmla="*/ 383 w 407"/>
                <a:gd name="T37" fmla="*/ 103 h 489"/>
                <a:gd name="T38" fmla="*/ 366 w 407"/>
                <a:gd name="T39" fmla="*/ 111 h 489"/>
                <a:gd name="T40" fmla="*/ 329 w 407"/>
                <a:gd name="T41" fmla="*/ 119 h 489"/>
                <a:gd name="T42" fmla="*/ 300 w 407"/>
                <a:gd name="T43" fmla="*/ 123 h 489"/>
                <a:gd name="T44" fmla="*/ 292 w 407"/>
                <a:gd name="T45" fmla="*/ 123 h 489"/>
                <a:gd name="T46" fmla="*/ 288 w 407"/>
                <a:gd name="T47" fmla="*/ 123 h 489"/>
                <a:gd name="T48" fmla="*/ 276 w 407"/>
                <a:gd name="T49" fmla="*/ 135 h 489"/>
                <a:gd name="T50" fmla="*/ 267 w 407"/>
                <a:gd name="T51" fmla="*/ 148 h 489"/>
                <a:gd name="T52" fmla="*/ 259 w 407"/>
                <a:gd name="T53" fmla="*/ 168 h 489"/>
                <a:gd name="T54" fmla="*/ 247 w 407"/>
                <a:gd name="T55" fmla="*/ 218 h 489"/>
                <a:gd name="T56" fmla="*/ 239 w 407"/>
                <a:gd name="T57" fmla="*/ 275 h 489"/>
                <a:gd name="T58" fmla="*/ 239 w 407"/>
                <a:gd name="T59" fmla="*/ 308 h 489"/>
                <a:gd name="T60" fmla="*/ 243 w 407"/>
                <a:gd name="T61" fmla="*/ 345 h 489"/>
                <a:gd name="T62" fmla="*/ 243 w 407"/>
                <a:gd name="T63" fmla="*/ 387 h 489"/>
                <a:gd name="T64" fmla="*/ 243 w 407"/>
                <a:gd name="T65" fmla="*/ 403 h 489"/>
                <a:gd name="T66" fmla="*/ 239 w 407"/>
                <a:gd name="T67" fmla="*/ 424 h 489"/>
                <a:gd name="T68" fmla="*/ 230 w 407"/>
                <a:gd name="T69" fmla="*/ 440 h 489"/>
                <a:gd name="T70" fmla="*/ 214 w 407"/>
                <a:gd name="T71" fmla="*/ 452 h 489"/>
                <a:gd name="T72" fmla="*/ 197 w 407"/>
                <a:gd name="T73" fmla="*/ 465 h 489"/>
                <a:gd name="T74" fmla="*/ 173 w 407"/>
                <a:gd name="T75" fmla="*/ 477 h 489"/>
                <a:gd name="T76" fmla="*/ 144 w 407"/>
                <a:gd name="T77" fmla="*/ 485 h 489"/>
                <a:gd name="T78" fmla="*/ 103 w 407"/>
                <a:gd name="T79" fmla="*/ 489 h 489"/>
                <a:gd name="T80" fmla="*/ 0 w 407"/>
                <a:gd name="T81" fmla="*/ 485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07" h="489">
                  <a:moveTo>
                    <a:pt x="0" y="485"/>
                  </a:moveTo>
                  <a:lnTo>
                    <a:pt x="103" y="98"/>
                  </a:lnTo>
                  <a:lnTo>
                    <a:pt x="115" y="78"/>
                  </a:lnTo>
                  <a:lnTo>
                    <a:pt x="140" y="53"/>
                  </a:lnTo>
                  <a:lnTo>
                    <a:pt x="173" y="28"/>
                  </a:lnTo>
                  <a:lnTo>
                    <a:pt x="210" y="12"/>
                  </a:lnTo>
                  <a:lnTo>
                    <a:pt x="230" y="4"/>
                  </a:lnTo>
                  <a:lnTo>
                    <a:pt x="255" y="0"/>
                  </a:lnTo>
                  <a:lnTo>
                    <a:pt x="280" y="0"/>
                  </a:lnTo>
                  <a:lnTo>
                    <a:pt x="304" y="0"/>
                  </a:lnTo>
                  <a:lnTo>
                    <a:pt x="329" y="8"/>
                  </a:lnTo>
                  <a:lnTo>
                    <a:pt x="354" y="20"/>
                  </a:lnTo>
                  <a:lnTo>
                    <a:pt x="383" y="37"/>
                  </a:lnTo>
                  <a:lnTo>
                    <a:pt x="407" y="61"/>
                  </a:lnTo>
                  <a:lnTo>
                    <a:pt x="407" y="70"/>
                  </a:lnTo>
                  <a:lnTo>
                    <a:pt x="407" y="78"/>
                  </a:lnTo>
                  <a:lnTo>
                    <a:pt x="403" y="86"/>
                  </a:lnTo>
                  <a:lnTo>
                    <a:pt x="399" y="90"/>
                  </a:lnTo>
                  <a:lnTo>
                    <a:pt x="383" y="103"/>
                  </a:lnTo>
                  <a:lnTo>
                    <a:pt x="366" y="111"/>
                  </a:lnTo>
                  <a:lnTo>
                    <a:pt x="329" y="119"/>
                  </a:lnTo>
                  <a:lnTo>
                    <a:pt x="300" y="123"/>
                  </a:lnTo>
                  <a:lnTo>
                    <a:pt x="292" y="123"/>
                  </a:lnTo>
                  <a:lnTo>
                    <a:pt x="288" y="123"/>
                  </a:lnTo>
                  <a:lnTo>
                    <a:pt x="276" y="135"/>
                  </a:lnTo>
                  <a:lnTo>
                    <a:pt x="267" y="148"/>
                  </a:lnTo>
                  <a:lnTo>
                    <a:pt x="259" y="168"/>
                  </a:lnTo>
                  <a:lnTo>
                    <a:pt x="247" y="218"/>
                  </a:lnTo>
                  <a:lnTo>
                    <a:pt x="239" y="275"/>
                  </a:lnTo>
                  <a:lnTo>
                    <a:pt x="239" y="308"/>
                  </a:lnTo>
                  <a:lnTo>
                    <a:pt x="243" y="345"/>
                  </a:lnTo>
                  <a:lnTo>
                    <a:pt x="243" y="387"/>
                  </a:lnTo>
                  <a:lnTo>
                    <a:pt x="243" y="403"/>
                  </a:lnTo>
                  <a:lnTo>
                    <a:pt x="239" y="424"/>
                  </a:lnTo>
                  <a:lnTo>
                    <a:pt x="230" y="440"/>
                  </a:lnTo>
                  <a:lnTo>
                    <a:pt x="214" y="452"/>
                  </a:lnTo>
                  <a:lnTo>
                    <a:pt x="197" y="465"/>
                  </a:lnTo>
                  <a:lnTo>
                    <a:pt x="173" y="477"/>
                  </a:lnTo>
                  <a:lnTo>
                    <a:pt x="144" y="485"/>
                  </a:lnTo>
                  <a:lnTo>
                    <a:pt x="103" y="489"/>
                  </a:lnTo>
                  <a:lnTo>
                    <a:pt x="0" y="485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429" name="Group 45"/>
          <p:cNvGrpSpPr>
            <a:grpSpLocks/>
          </p:cNvGrpSpPr>
          <p:nvPr/>
        </p:nvGrpSpPr>
        <p:grpSpPr bwMode="auto">
          <a:xfrm>
            <a:off x="1600200" y="2971800"/>
            <a:ext cx="4114800" cy="1447800"/>
            <a:chOff x="1008" y="1872"/>
            <a:chExt cx="2592" cy="912"/>
          </a:xfrm>
        </p:grpSpPr>
        <p:sp>
          <p:nvSpPr>
            <p:cNvPr id="16426" name="AutoShape 42"/>
            <p:cNvSpPr>
              <a:spLocks noChangeArrowheads="1"/>
            </p:cNvSpPr>
            <p:nvPr/>
          </p:nvSpPr>
          <p:spPr bwMode="auto">
            <a:xfrm>
              <a:off x="1008" y="1872"/>
              <a:ext cx="2592" cy="912"/>
            </a:xfrm>
            <a:prstGeom prst="wedgeRoundRectCallout">
              <a:avLst>
                <a:gd name="adj1" fmla="val -51005"/>
                <a:gd name="adj2" fmla="val 77194"/>
                <a:gd name="adj3" fmla="val 16667"/>
              </a:avLst>
            </a:prstGeom>
            <a:solidFill>
              <a:srgbClr val="5589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>
                <a:latin typeface="Times New Roman" pitchFamily="18" charset="0"/>
              </a:endParaRPr>
            </a:p>
          </p:txBody>
        </p:sp>
        <p:sp>
          <p:nvSpPr>
            <p:cNvPr id="16427" name="Text Box 43"/>
            <p:cNvSpPr txBox="1">
              <a:spLocks noChangeArrowheads="1"/>
            </p:cNvSpPr>
            <p:nvPr/>
          </p:nvSpPr>
          <p:spPr bwMode="auto">
            <a:xfrm>
              <a:off x="1200" y="1920"/>
              <a:ext cx="2352" cy="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tx2"/>
                  </a:solidFill>
                  <a:latin typeface="Times New Roman" pitchFamily="18" charset="0"/>
                </a:rPr>
                <a:t>Ms. Gump, your boy’s “different”...</a:t>
              </a:r>
              <a:endParaRPr lang="en-US">
                <a:latin typeface="Times New Roman" pitchFamily="18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7656394" y="5677469"/>
            <a:ext cx="1310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Page B-2</a:t>
            </a:r>
            <a:endParaRPr lang="en-US" sz="1800" dirty="0">
              <a:latin typeface="+mn-lt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3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6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3" grpId="0" build="p" bldLvl="2" autoUpdateAnimBg="0"/>
    </p:bldLst>
  </p:timing>
</p:sld>
</file>

<file path=ppt/theme/theme1.xml><?xml version="1.0" encoding="utf-8"?>
<a:theme xmlns:a="http://schemas.openxmlformats.org/drawingml/2006/main" name="fro template">
  <a:themeElements>
    <a:clrScheme name="fro template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fro template">
      <a:majorFont>
        <a:latin typeface="Arial Rounded MT Bold"/>
        <a:ea typeface=""/>
        <a:cs typeface=""/>
      </a:majorFont>
      <a:minorFont>
        <a:latin typeface="Arial Rounded MT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fro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o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ro 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o 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o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o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o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2FA8FBFB205C41819D49836860D1D2" ma:contentTypeVersion="1" ma:contentTypeDescription="Create a new document." ma:contentTypeScope="" ma:versionID="cc456d7543c9fa558748f50d5ac6d390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6f9746fe128b0ca74698fd9d7c13d39e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C610ABA6-98A9-42C0-B5F8-C9B37EBA48D8}"/>
</file>

<file path=customXml/itemProps2.xml><?xml version="1.0" encoding="utf-8"?>
<ds:datastoreItem xmlns:ds="http://schemas.openxmlformats.org/officeDocument/2006/customXml" ds:itemID="{D90E80A6-B282-4373-A90C-70BE2935A9B5}"/>
</file>

<file path=customXml/itemProps3.xml><?xml version="1.0" encoding="utf-8"?>
<ds:datastoreItem xmlns:ds="http://schemas.openxmlformats.org/officeDocument/2006/customXml" ds:itemID="{1529AC15-5C7F-46D9-A242-CE6566F5DC88}"/>
</file>

<file path=docProps/app.xml><?xml version="1.0" encoding="utf-8"?>
<Properties xmlns="http://schemas.openxmlformats.org/officeDocument/2006/extended-properties" xmlns:vt="http://schemas.openxmlformats.org/officeDocument/2006/docPropsVTypes">
  <Template>Drive 2:courses ƒ:FRO Stuff:FRO Slides ppt:fro template</Template>
  <TotalTime>1143</TotalTime>
  <Pages>42</Pages>
  <Words>1062</Words>
  <Application>Microsoft Office PowerPoint</Application>
  <PresentationFormat>Custom</PresentationFormat>
  <Paragraphs>366</Paragraphs>
  <Slides>64</Slides>
  <Notes>42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64</vt:i4>
      </vt:variant>
    </vt:vector>
  </HeadingPairs>
  <TitlesOfParts>
    <vt:vector size="68" baseType="lpstr">
      <vt:lpstr>fro template</vt:lpstr>
      <vt:lpstr>Clip</vt:lpstr>
      <vt:lpstr>MS Org Chart</vt:lpstr>
      <vt:lpstr>MS_ClipArt_Gallery</vt:lpstr>
      <vt:lpstr>Introduction to Hazardous Materials</vt:lpstr>
      <vt:lpstr>The Hazmat Problem</vt:lpstr>
      <vt:lpstr>The Hazmat Problem</vt:lpstr>
      <vt:lpstr>Elements of Hazmat Problem</vt:lpstr>
      <vt:lpstr>Elements of Hazmat Problem</vt:lpstr>
      <vt:lpstr>Three Primary Risks</vt:lpstr>
      <vt:lpstr>The Hazmat Problem</vt:lpstr>
      <vt:lpstr>The Hazmat Problem</vt:lpstr>
      <vt:lpstr>The Hazmat Problem</vt:lpstr>
      <vt:lpstr>OSHA Hazwoper Regulation</vt:lpstr>
      <vt:lpstr>Hazwoper Regulates</vt:lpstr>
      <vt:lpstr>Hazwoper Requires Employers To</vt:lpstr>
      <vt:lpstr>Focus of this Course</vt:lpstr>
      <vt:lpstr>Hazwoper Training</vt:lpstr>
      <vt:lpstr>First Responder’s Role</vt:lpstr>
      <vt:lpstr>First Responder Awareness</vt:lpstr>
      <vt:lpstr>First Responder Operations</vt:lpstr>
      <vt:lpstr>Both Levels Have Limits</vt:lpstr>
      <vt:lpstr>Hazmat Technicians</vt:lpstr>
      <vt:lpstr>Hazmat Specialists</vt:lpstr>
      <vt:lpstr>Incident Commander</vt:lpstr>
      <vt:lpstr>Others</vt:lpstr>
      <vt:lpstr>Know Your…</vt:lpstr>
      <vt:lpstr>Terms, Definitions &amp; Acronyms</vt:lpstr>
      <vt:lpstr>What is “Hazardous”?</vt:lpstr>
      <vt:lpstr>What is “Hazardous”?</vt:lpstr>
      <vt:lpstr>What is “Hazardous”?</vt:lpstr>
      <vt:lpstr>Different Laws, Different Terms</vt:lpstr>
      <vt:lpstr>What is “Hazardous”?</vt:lpstr>
      <vt:lpstr>Hazmat Terms &amp; Acronyms</vt:lpstr>
      <vt:lpstr>Classification in Transportation</vt:lpstr>
      <vt:lpstr>Hazard Classes w/Examples</vt:lpstr>
      <vt:lpstr>Explosives (Class 1)</vt:lpstr>
      <vt:lpstr>Gases (Class 2)</vt:lpstr>
      <vt:lpstr>Flammable/Combustible Liquids (Class 3)</vt:lpstr>
      <vt:lpstr>Flammable Solids (Class 4)</vt:lpstr>
      <vt:lpstr>Oxidizers &amp; Organic Peroxides (Class 5)</vt:lpstr>
      <vt:lpstr>Poisonous &amp; Infections Materials (Class 6)</vt:lpstr>
      <vt:lpstr>Radioactive Materials (Class 7)</vt:lpstr>
      <vt:lpstr>Corrosive Materials (Class 8)</vt:lpstr>
      <vt:lpstr>Misc. Hazardous Materials (Class 9)</vt:lpstr>
      <vt:lpstr>Multiple Hazards</vt:lpstr>
      <vt:lpstr>PowerPoint Presentation</vt:lpstr>
      <vt:lpstr>Multiple Hazards</vt:lpstr>
      <vt:lpstr>Subsidiary Hazards</vt:lpstr>
      <vt:lpstr>Multiple Hazards</vt:lpstr>
      <vt:lpstr>PowerPoint Presentation</vt:lpstr>
      <vt:lpstr>Haz Mat Commons &amp; Typicals</vt:lpstr>
      <vt:lpstr>Haz Mat Commons</vt:lpstr>
      <vt:lpstr>Hazmat Typicals</vt:lpstr>
      <vt:lpstr>Tactical Operations Acronym</vt:lpstr>
      <vt:lpstr>Safety</vt:lpstr>
      <vt:lpstr>Isolate and Deny Entry</vt:lpstr>
      <vt:lpstr>Notifications</vt:lpstr>
      <vt:lpstr>Command</vt:lpstr>
      <vt:lpstr>Identification &amp; Hazard Assessment</vt:lpstr>
      <vt:lpstr>Action Planning</vt:lpstr>
      <vt:lpstr>Protective Equipment</vt:lpstr>
      <vt:lpstr>Containment &amp; Control</vt:lpstr>
      <vt:lpstr>Protective Actions</vt:lpstr>
      <vt:lpstr>Decontamination &amp; Cleanup</vt:lpstr>
      <vt:lpstr>Disposal</vt:lpstr>
      <vt:lpstr>Documentation</vt:lpstr>
      <vt:lpstr>Another Tactical Acronym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Hazardous Materials…</dc:title>
  <dc:creator>HazMat</dc:creator>
  <cp:lastModifiedBy>calema</cp:lastModifiedBy>
  <cp:revision>64</cp:revision>
  <cp:lastPrinted>2012-12-03T19:16:01Z</cp:lastPrinted>
  <dcterms:created xsi:type="dcterms:W3CDTF">1998-06-12T12:59:45Z</dcterms:created>
  <dcterms:modified xsi:type="dcterms:W3CDTF">2012-12-03T23:46:48Z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0x0101002A2FA8FBFB205C41819D49836860D1D2</vt:lpwstr>
  </property>
</Properties>
</file>