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72"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138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4B2D8581-3CFE-41A6-91CB-17B3A5A3E286}" type="datetimeFigureOut">
              <a:rPr lang="en-US" smtClean="0"/>
              <a:t>1/12/2019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54D0153-9B7A-4E2E-80CE-6FE9E670BD3E}"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2D8581-3CFE-41A6-91CB-17B3A5A3E286}"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2D8581-3CFE-41A6-91CB-17B3A5A3E286}"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2D8581-3CFE-41A6-91CB-17B3A5A3E286}"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B2D8581-3CFE-41A6-91CB-17B3A5A3E286}"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54D0153-9B7A-4E2E-80CE-6FE9E670BD3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B2D8581-3CFE-41A6-91CB-17B3A5A3E286}"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B2D8581-3CFE-41A6-91CB-17B3A5A3E286}"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B2D8581-3CFE-41A6-91CB-17B3A5A3E286}"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D8581-3CFE-41A6-91CB-17B3A5A3E286}"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B2D8581-3CFE-41A6-91CB-17B3A5A3E286}"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2D8581-3CFE-41A6-91CB-17B3A5A3E286}"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D0153-9B7A-4E2E-80CE-6FE9E670BD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B2D8581-3CFE-41A6-91CB-17B3A5A3E286}" type="datetimeFigureOut">
              <a:rPr lang="en-US" smtClean="0"/>
              <a:t>1/12/2019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54D0153-9B7A-4E2E-80CE-6FE9E670BD3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Fireground Operations</a:t>
            </a:r>
          </a:p>
        </p:txBody>
      </p:sp>
      <p:sp>
        <p:nvSpPr>
          <p:cNvPr id="3" name="Subtitle 2"/>
          <p:cNvSpPr>
            <a:spLocks noGrp="1"/>
          </p:cNvSpPr>
          <p:nvPr>
            <p:ph type="subTitle" idx="1"/>
          </p:nvPr>
        </p:nvSpPr>
        <p:spPr/>
        <p:txBody>
          <a:bodyPr/>
          <a:lstStyle/>
          <a:p>
            <a:r>
              <a:rPr lang="en-US" sz="4400" dirty="0">
                <a:solidFill>
                  <a:prstClr val="black"/>
                </a:solidFill>
                <a:ea typeface="+mj-ea"/>
                <a:cs typeface="+mj-cs"/>
              </a:rPr>
              <a:t>Primary &amp; Secondary Search Procedures</a:t>
            </a:r>
            <a:endParaRPr lang="en-US" dirty="0"/>
          </a:p>
        </p:txBody>
      </p:sp>
    </p:spTree>
    <p:extLst>
      <p:ext uri="{BB962C8B-B14F-4D97-AF65-F5344CB8AC3E}">
        <p14:creationId xmlns:p14="http://schemas.microsoft.com/office/powerpoint/2010/main" val="151042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563562"/>
          </a:xfrm>
          <a:solidFill>
            <a:schemeClr val="bg1"/>
          </a:solidFill>
        </p:spPr>
        <p:txBody>
          <a:bodyPr>
            <a:noAutofit/>
          </a:bodyPr>
          <a:lstStyle/>
          <a:p>
            <a:r>
              <a:rPr lang="en-US" sz="3600" cap="small" dirty="0">
                <a:effectLst/>
              </a:rPr>
              <a:t>search operations</a:t>
            </a:r>
          </a:p>
        </p:txBody>
      </p:sp>
      <p:sp>
        <p:nvSpPr>
          <p:cNvPr id="3" name="Content Placeholder 2"/>
          <p:cNvSpPr>
            <a:spLocks noGrp="1"/>
          </p:cNvSpPr>
          <p:nvPr>
            <p:ph idx="1"/>
          </p:nvPr>
        </p:nvSpPr>
        <p:spPr>
          <a:xfrm>
            <a:off x="507199" y="1066800"/>
            <a:ext cx="8229600" cy="914399"/>
          </a:xfrm>
          <a:solidFill>
            <a:srgbClr val="FF0000"/>
          </a:solidFill>
        </p:spPr>
        <p:txBody>
          <a:bodyPr>
            <a:noAutofit/>
          </a:bodyPr>
          <a:lstStyle/>
          <a:p>
            <a:pPr marL="0" indent="0" algn="ctr">
              <a:buNone/>
            </a:pPr>
            <a:r>
              <a:rPr lang="en-US" sz="1400" dirty="0">
                <a:solidFill>
                  <a:schemeClr val="bg1"/>
                </a:solidFill>
              </a:rPr>
              <a:t>The Aisle Search method is used in Grocery Stores or Big Box facilities or any occupancy</a:t>
            </a:r>
          </a:p>
          <a:p>
            <a:pPr marL="0" indent="0" algn="ctr">
              <a:buNone/>
            </a:pPr>
            <a:r>
              <a:rPr lang="en-US" sz="1400" dirty="0">
                <a:solidFill>
                  <a:schemeClr val="bg1"/>
                </a:solidFill>
              </a:rPr>
              <a:t>that has common aisles. This search uses the stationary aisles as landmarks and the</a:t>
            </a:r>
          </a:p>
          <a:p>
            <a:pPr marL="0" indent="0" algn="ctr">
              <a:buNone/>
            </a:pPr>
            <a:r>
              <a:rPr lang="en-US" sz="1400" dirty="0">
                <a:solidFill>
                  <a:schemeClr val="bg1"/>
                </a:solidFill>
              </a:rPr>
              <a:t>team’s point of orientation while searching.</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26902"/>
            <a:ext cx="4519597" cy="338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3207098"/>
            <a:ext cx="2057401" cy="2308324"/>
          </a:xfrm>
          <a:prstGeom prst="rect">
            <a:avLst/>
          </a:prstGeom>
          <a:solidFill>
            <a:srgbClr val="FFFF00"/>
          </a:solidFill>
        </p:spPr>
        <p:txBody>
          <a:bodyPr wrap="square">
            <a:spAutoFit/>
          </a:bodyPr>
          <a:lstStyle/>
          <a:p>
            <a:pPr algn="ctr"/>
            <a:r>
              <a:rPr lang="en-US" sz="1600" u="sng" dirty="0">
                <a:solidFill>
                  <a:schemeClr val="bg1"/>
                </a:solidFill>
              </a:rPr>
              <a:t>Equipment needed:</a:t>
            </a:r>
          </a:p>
          <a:p>
            <a:r>
              <a:rPr lang="en-US" sz="1600" dirty="0">
                <a:solidFill>
                  <a:schemeClr val="bg1"/>
                </a:solidFill>
              </a:rPr>
              <a:t>• Full PPE &amp; SCBA</a:t>
            </a:r>
          </a:p>
          <a:p>
            <a:r>
              <a:rPr lang="en-US" sz="1600" dirty="0">
                <a:solidFill>
                  <a:schemeClr val="bg1"/>
                </a:solidFill>
              </a:rPr>
              <a:t>• Radio</a:t>
            </a:r>
          </a:p>
          <a:p>
            <a:r>
              <a:rPr lang="en-US" sz="1600" dirty="0">
                <a:solidFill>
                  <a:schemeClr val="bg1"/>
                </a:solidFill>
              </a:rPr>
              <a:t>• TIC</a:t>
            </a:r>
          </a:p>
          <a:p>
            <a:r>
              <a:rPr lang="en-US" sz="1600" dirty="0">
                <a:solidFill>
                  <a:schemeClr val="bg1"/>
                </a:solidFill>
              </a:rPr>
              <a:t>• Flashlight</a:t>
            </a:r>
          </a:p>
          <a:p>
            <a:r>
              <a:rPr lang="en-US" sz="1600" dirty="0">
                <a:solidFill>
                  <a:schemeClr val="bg1"/>
                </a:solidFill>
              </a:rPr>
              <a:t>• Forcible entry tools</a:t>
            </a:r>
          </a:p>
          <a:p>
            <a:r>
              <a:rPr lang="en-US" sz="1600" dirty="0">
                <a:solidFill>
                  <a:schemeClr val="bg1"/>
                </a:solidFill>
              </a:rPr>
              <a:t>• Search rope/Hose      line</a:t>
            </a:r>
          </a:p>
        </p:txBody>
      </p:sp>
      <p:sp>
        <p:nvSpPr>
          <p:cNvPr id="5" name="Rectangle 4"/>
          <p:cNvSpPr/>
          <p:nvPr/>
        </p:nvSpPr>
        <p:spPr>
          <a:xfrm>
            <a:off x="6934200" y="3207098"/>
            <a:ext cx="2133600" cy="2893100"/>
          </a:xfrm>
          <a:prstGeom prst="rect">
            <a:avLst/>
          </a:prstGeom>
          <a:solidFill>
            <a:srgbClr val="FF0000"/>
          </a:solidFill>
        </p:spPr>
        <p:txBody>
          <a:bodyPr wrap="square">
            <a:spAutoFit/>
          </a:bodyPr>
          <a:lstStyle/>
          <a:p>
            <a:pPr algn="ctr"/>
            <a:r>
              <a:rPr lang="en-US" sz="1400" dirty="0">
                <a:solidFill>
                  <a:schemeClr val="bg1"/>
                </a:solidFill>
              </a:rPr>
              <a:t>Safety Note:</a:t>
            </a:r>
          </a:p>
          <a:p>
            <a:pPr marL="285750" indent="-285750">
              <a:buFont typeface="Arial" panose="020B0604020202020204" pitchFamily="34" charset="0"/>
              <a:buChar char="•"/>
            </a:pPr>
            <a:r>
              <a:rPr lang="en-US" sz="1400" dirty="0">
                <a:solidFill>
                  <a:schemeClr val="bg1"/>
                </a:solidFill>
              </a:rPr>
              <a:t>Once the searching FF makes it to the end of the aisle they proceed across the isle and search down the same aisle.</a:t>
            </a:r>
          </a:p>
          <a:p>
            <a:pPr marL="285750" indent="-285750">
              <a:buFont typeface="Arial" panose="020B0604020202020204" pitchFamily="34" charset="0"/>
              <a:buChar char="•"/>
            </a:pPr>
            <a:r>
              <a:rPr lang="en-US" sz="1400" b="1" u="sng" dirty="0">
                <a:solidFill>
                  <a:schemeClr val="bg1"/>
                </a:solidFill>
              </a:rPr>
              <a:t>DO NOT</a:t>
            </a:r>
            <a:r>
              <a:rPr lang="en-US" sz="1400" b="1" dirty="0">
                <a:solidFill>
                  <a:schemeClr val="bg1"/>
                </a:solidFill>
              </a:rPr>
              <a:t> </a:t>
            </a:r>
            <a:r>
              <a:rPr lang="en-US" sz="1400" dirty="0">
                <a:solidFill>
                  <a:schemeClr val="bg1"/>
                </a:solidFill>
              </a:rPr>
              <a:t>go out of that aisle into another one or the searcher can lose its</a:t>
            </a:r>
          </a:p>
          <a:p>
            <a:r>
              <a:rPr lang="en-US" sz="1400" dirty="0">
                <a:solidFill>
                  <a:schemeClr val="bg1"/>
                </a:solidFill>
              </a:rPr>
              <a:t>      focus and you can    become lost </a:t>
            </a:r>
          </a:p>
        </p:txBody>
      </p:sp>
    </p:spTree>
    <p:extLst>
      <p:ext uri="{BB962C8B-B14F-4D97-AF65-F5344CB8AC3E}">
        <p14:creationId xmlns:p14="http://schemas.microsoft.com/office/powerpoint/2010/main" val="306295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563562"/>
          </a:xfrm>
          <a:solidFill>
            <a:schemeClr val="bg1"/>
          </a:solidFill>
        </p:spPr>
        <p:txBody>
          <a:bodyPr>
            <a:normAutofit fontScale="90000"/>
          </a:bodyPr>
          <a:lstStyle/>
          <a:p>
            <a:r>
              <a:rPr lang="en-US" sz="3600" b="1" cap="small" dirty="0">
                <a:effectLst/>
              </a:rPr>
              <a:t>Search operation skills</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914400"/>
            <a:ext cx="7704780" cy="580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0" y="6137366"/>
            <a:ext cx="2169393" cy="523220"/>
          </a:xfrm>
          <a:prstGeom prst="rect">
            <a:avLst/>
          </a:prstGeom>
          <a:solidFill>
            <a:schemeClr val="tx1"/>
          </a:solidFill>
        </p:spPr>
        <p:txBody>
          <a:bodyPr wrap="square">
            <a:spAutoFit/>
          </a:bodyPr>
          <a:lstStyle/>
          <a:p>
            <a:r>
              <a:rPr lang="en-US" sz="1400" dirty="0">
                <a:solidFill>
                  <a:schemeClr val="bg1"/>
                </a:solidFill>
              </a:rPr>
              <a:t>Courtesy of FDNY Search Bulletin</a:t>
            </a:r>
          </a:p>
        </p:txBody>
      </p:sp>
    </p:spTree>
    <p:extLst>
      <p:ext uri="{BB962C8B-B14F-4D97-AF65-F5344CB8AC3E}">
        <p14:creationId xmlns:p14="http://schemas.microsoft.com/office/powerpoint/2010/main" val="327860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p:spPr>
        <p:txBody>
          <a:bodyPr>
            <a:normAutofit fontScale="90000"/>
          </a:bodyPr>
          <a:lstStyle/>
          <a:p>
            <a:r>
              <a:rPr lang="en-US" b="1" cap="small" dirty="0"/>
              <a:t>Search operations</a:t>
            </a:r>
          </a:p>
        </p:txBody>
      </p:sp>
      <p:sp>
        <p:nvSpPr>
          <p:cNvPr id="3" name="Content Placeholder 2"/>
          <p:cNvSpPr>
            <a:spLocks noGrp="1"/>
          </p:cNvSpPr>
          <p:nvPr>
            <p:ph idx="1"/>
          </p:nvPr>
        </p:nvSpPr>
        <p:spPr>
          <a:xfrm>
            <a:off x="457200" y="1295400"/>
            <a:ext cx="8229600" cy="5013960"/>
          </a:xfrm>
          <a:solidFill>
            <a:srgbClr val="FF0000"/>
          </a:solidFill>
        </p:spPr>
        <p:txBody>
          <a:bodyPr>
            <a:normAutofit fontScale="62500" lnSpcReduction="20000"/>
          </a:bodyPr>
          <a:lstStyle/>
          <a:p>
            <a:pPr marL="137160" indent="0" algn="ctr">
              <a:buNone/>
            </a:pPr>
            <a:r>
              <a:rPr lang="en-US" b="1" u="sng" dirty="0">
                <a:solidFill>
                  <a:schemeClr val="bg1"/>
                </a:solidFill>
              </a:rPr>
              <a:t>Always be alert for sounds of a trapped victim (e.g., coughing, moaning, or crying).</a:t>
            </a:r>
          </a:p>
          <a:p>
            <a:endParaRPr lang="en-US" b="1" dirty="0"/>
          </a:p>
          <a:p>
            <a:pPr marL="0" indent="0">
              <a:buNone/>
            </a:pPr>
            <a:r>
              <a:rPr lang="en-US" b="1" dirty="0">
                <a:solidFill>
                  <a:schemeClr val="bg1"/>
                </a:solidFill>
              </a:rPr>
              <a:t>• Sweep beds and couches from front to back.</a:t>
            </a:r>
          </a:p>
          <a:p>
            <a:pPr marL="0" indent="0">
              <a:buNone/>
            </a:pPr>
            <a:endParaRPr lang="en-US" b="1" dirty="0">
              <a:solidFill>
                <a:schemeClr val="bg1"/>
              </a:solidFill>
            </a:endParaRPr>
          </a:p>
          <a:p>
            <a:pPr marL="0" indent="0">
              <a:buNone/>
            </a:pPr>
            <a:r>
              <a:rPr lang="en-US" b="1" dirty="0">
                <a:solidFill>
                  <a:schemeClr val="bg1"/>
                </a:solidFill>
              </a:rPr>
              <a:t>• Check all rooms, closets and bathrooms thoroughly.</a:t>
            </a:r>
          </a:p>
          <a:p>
            <a:pPr marL="0" indent="0">
              <a:buNone/>
            </a:pPr>
            <a:endParaRPr lang="en-US" b="1" dirty="0">
              <a:solidFill>
                <a:schemeClr val="bg1"/>
              </a:solidFill>
            </a:endParaRPr>
          </a:p>
          <a:p>
            <a:pPr marL="0" indent="0">
              <a:buNone/>
            </a:pPr>
            <a:r>
              <a:rPr lang="en-US" b="1" dirty="0">
                <a:solidFill>
                  <a:schemeClr val="bg1"/>
                </a:solidFill>
              </a:rPr>
              <a:t>• A locked bathroom door is usually an indication that someone is inside.</a:t>
            </a:r>
          </a:p>
          <a:p>
            <a:pPr marL="0" indent="0">
              <a:buNone/>
            </a:pPr>
            <a:endParaRPr lang="en-US" b="1" dirty="0">
              <a:solidFill>
                <a:schemeClr val="bg1"/>
              </a:solidFill>
            </a:endParaRPr>
          </a:p>
          <a:p>
            <a:pPr marL="0" indent="0">
              <a:buNone/>
            </a:pPr>
            <a:r>
              <a:rPr lang="en-US" b="1" dirty="0">
                <a:solidFill>
                  <a:schemeClr val="bg1"/>
                </a:solidFill>
              </a:rPr>
              <a:t>• When forcing an entrance door, if the night latch chain is in place, this    indicates a strong possibility that victims will be present.</a:t>
            </a:r>
          </a:p>
          <a:p>
            <a:pPr marL="0" indent="0">
              <a:buNone/>
            </a:pPr>
            <a:endParaRPr lang="en-US" b="1" dirty="0">
              <a:solidFill>
                <a:schemeClr val="bg1"/>
              </a:solidFill>
            </a:endParaRPr>
          </a:p>
          <a:p>
            <a:pPr marL="0" indent="0">
              <a:buNone/>
            </a:pPr>
            <a:r>
              <a:rPr lang="en-US" b="1" dirty="0">
                <a:solidFill>
                  <a:schemeClr val="bg1"/>
                </a:solidFill>
              </a:rPr>
              <a:t>• Try to avoid moving furniture, as it may hide a victim or block a doorway to an adjoining room by doing so.</a:t>
            </a:r>
          </a:p>
          <a:p>
            <a:pPr marL="0" indent="0">
              <a:buNone/>
            </a:pPr>
            <a:endParaRPr lang="en-US" b="1" dirty="0">
              <a:solidFill>
                <a:schemeClr val="bg1"/>
              </a:solidFill>
            </a:endParaRPr>
          </a:p>
          <a:p>
            <a:pPr marL="0" indent="0">
              <a:buNone/>
            </a:pPr>
            <a:r>
              <a:rPr lang="en-US" b="1" dirty="0">
                <a:solidFill>
                  <a:schemeClr val="bg1"/>
                </a:solidFill>
              </a:rPr>
              <a:t>• To find out whether there is a victim under a bed, probe with an arm, tool, or insert a leg under it and sweep gently back and forth.</a:t>
            </a:r>
          </a:p>
        </p:txBody>
      </p:sp>
    </p:spTree>
    <p:extLst>
      <p:ext uri="{BB962C8B-B14F-4D97-AF65-F5344CB8AC3E}">
        <p14:creationId xmlns:p14="http://schemas.microsoft.com/office/powerpoint/2010/main" val="387792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31"/>
            <a:ext cx="8093706" cy="603269"/>
          </a:xfrm>
          <a:solidFill>
            <a:schemeClr val="bg1"/>
          </a:solidFill>
        </p:spPr>
        <p:txBody>
          <a:bodyPr>
            <a:noAutofit/>
          </a:bodyPr>
          <a:lstStyle/>
          <a:p>
            <a:r>
              <a:rPr lang="en-US" sz="3600" b="1" cap="small" dirty="0">
                <a:effectLst/>
              </a:rPr>
              <a:t>search operation skills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704" y="1600200"/>
            <a:ext cx="3962400" cy="144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494" y="2095500"/>
            <a:ext cx="2750465"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04" y="3528074"/>
            <a:ext cx="3079900" cy="123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743" y="4495800"/>
            <a:ext cx="3246163" cy="184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5138351"/>
            <a:ext cx="255993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0464" y="950893"/>
            <a:ext cx="3962400" cy="861774"/>
          </a:xfrm>
          <a:prstGeom prst="rect">
            <a:avLst/>
          </a:prstGeom>
          <a:solidFill>
            <a:srgbClr val="FF0000"/>
          </a:solidFill>
        </p:spPr>
        <p:txBody>
          <a:bodyPr wrap="square">
            <a:spAutoFit/>
          </a:bodyPr>
          <a:lstStyle/>
          <a:p>
            <a:r>
              <a:rPr lang="en-US" sz="1200" b="1" dirty="0">
                <a:solidFill>
                  <a:schemeClr val="bg1"/>
                </a:solidFill>
              </a:rPr>
              <a:t>From a search perspective a school can usually be divided into 3 main areas of concern.</a:t>
            </a:r>
          </a:p>
          <a:p>
            <a:r>
              <a:rPr lang="en-US" sz="1200" b="1" dirty="0">
                <a:solidFill>
                  <a:schemeClr val="bg1"/>
                </a:solidFill>
              </a:rPr>
              <a:t>1. Classrooms  2. Office Area  3. Gymnasiums.</a:t>
            </a:r>
          </a:p>
          <a:p>
            <a:r>
              <a:rPr lang="en-US" sz="1200" b="1" dirty="0">
                <a:solidFill>
                  <a:schemeClr val="bg1"/>
                </a:solidFill>
              </a:rPr>
              <a:t>Each one of these require different search methods</a:t>
            </a:r>
            <a:r>
              <a:rPr lang="en-US" sz="1400" b="1" dirty="0">
                <a:solidFill>
                  <a:schemeClr val="bg1"/>
                </a:solidFill>
              </a:rPr>
              <a:t>.</a:t>
            </a:r>
          </a:p>
        </p:txBody>
      </p:sp>
      <p:sp>
        <p:nvSpPr>
          <p:cNvPr id="5" name="Rectangle 4"/>
          <p:cNvSpPr/>
          <p:nvPr/>
        </p:nvSpPr>
        <p:spPr>
          <a:xfrm>
            <a:off x="170464" y="2914400"/>
            <a:ext cx="4572000" cy="646331"/>
          </a:xfrm>
          <a:prstGeom prst="rect">
            <a:avLst/>
          </a:prstGeom>
          <a:solidFill>
            <a:srgbClr val="FFFF00"/>
          </a:solidFill>
        </p:spPr>
        <p:txBody>
          <a:bodyPr>
            <a:spAutoFit/>
          </a:bodyPr>
          <a:lstStyle/>
          <a:p>
            <a:r>
              <a:rPr lang="en-US" sz="1200" b="1" dirty="0">
                <a:solidFill>
                  <a:schemeClr val="bg1"/>
                </a:solidFill>
              </a:rPr>
              <a:t>Center hallways make classrooms idea for using</a:t>
            </a:r>
          </a:p>
          <a:p>
            <a:r>
              <a:rPr lang="en-US" sz="1200" b="1" dirty="0">
                <a:solidFill>
                  <a:schemeClr val="bg1"/>
                </a:solidFill>
              </a:rPr>
              <a:t>oriented search methods to cover more area quicker.</a:t>
            </a:r>
          </a:p>
          <a:p>
            <a:r>
              <a:rPr lang="en-US" sz="1200" b="1" dirty="0">
                <a:solidFill>
                  <a:schemeClr val="bg1"/>
                </a:solidFill>
              </a:rPr>
              <a:t>Count doors to know where you are in the building</a:t>
            </a:r>
            <a:r>
              <a:rPr lang="en-US" sz="1200" b="1" dirty="0"/>
              <a:t>.</a:t>
            </a:r>
          </a:p>
        </p:txBody>
      </p:sp>
      <p:sp>
        <p:nvSpPr>
          <p:cNvPr id="6" name="Rectangle 5"/>
          <p:cNvSpPr/>
          <p:nvPr/>
        </p:nvSpPr>
        <p:spPr>
          <a:xfrm>
            <a:off x="179173" y="4800600"/>
            <a:ext cx="4572000" cy="646331"/>
          </a:xfrm>
          <a:prstGeom prst="rect">
            <a:avLst/>
          </a:prstGeom>
          <a:solidFill>
            <a:srgbClr val="FF0000"/>
          </a:solidFill>
        </p:spPr>
        <p:txBody>
          <a:bodyPr>
            <a:spAutoFit/>
          </a:bodyPr>
          <a:lstStyle/>
          <a:p>
            <a:r>
              <a:rPr lang="en-US" sz="1200" b="1" dirty="0"/>
              <a:t>Don’t throw or push desks and chairs ahead of you as you go.</a:t>
            </a:r>
          </a:p>
          <a:p>
            <a:r>
              <a:rPr lang="en-US" sz="1200" b="1" dirty="0"/>
              <a:t>Eventually, you will create a bottleneck.</a:t>
            </a:r>
          </a:p>
          <a:p>
            <a:r>
              <a:rPr lang="en-US" sz="1200" b="1" dirty="0"/>
              <a:t>A child might be under those desk or chairs.</a:t>
            </a:r>
          </a:p>
        </p:txBody>
      </p:sp>
      <p:sp>
        <p:nvSpPr>
          <p:cNvPr id="7" name="Rectangle 6"/>
          <p:cNvSpPr/>
          <p:nvPr/>
        </p:nvSpPr>
        <p:spPr>
          <a:xfrm>
            <a:off x="5304743" y="950892"/>
            <a:ext cx="3142735" cy="738664"/>
          </a:xfrm>
          <a:prstGeom prst="rect">
            <a:avLst/>
          </a:prstGeom>
          <a:solidFill>
            <a:srgbClr val="FFFF00"/>
          </a:solidFill>
        </p:spPr>
        <p:txBody>
          <a:bodyPr wrap="square">
            <a:spAutoFit/>
          </a:bodyPr>
          <a:lstStyle/>
          <a:p>
            <a:r>
              <a:rPr lang="en-US" sz="1400" b="1" dirty="0">
                <a:solidFill>
                  <a:schemeClr val="bg1"/>
                </a:solidFill>
              </a:rPr>
              <a:t>Large area search would be the search method of choice for gymnasium</a:t>
            </a:r>
            <a:r>
              <a:rPr lang="en-US" sz="1400" b="1" dirty="0"/>
              <a:t>.</a:t>
            </a:r>
          </a:p>
        </p:txBody>
      </p:sp>
      <p:sp>
        <p:nvSpPr>
          <p:cNvPr id="8" name="Down Arrow 7"/>
          <p:cNvSpPr/>
          <p:nvPr/>
        </p:nvSpPr>
        <p:spPr>
          <a:xfrm>
            <a:off x="7083582" y="1752600"/>
            <a:ext cx="298024"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83613" y="3972580"/>
            <a:ext cx="3321877" cy="523220"/>
          </a:xfrm>
          <a:prstGeom prst="rect">
            <a:avLst/>
          </a:prstGeom>
          <a:solidFill>
            <a:srgbClr val="FF0000"/>
          </a:solidFill>
        </p:spPr>
        <p:txBody>
          <a:bodyPr wrap="square">
            <a:spAutoFit/>
          </a:bodyPr>
          <a:lstStyle/>
          <a:p>
            <a:r>
              <a:rPr lang="en-US" sz="1400" b="1" dirty="0">
                <a:solidFill>
                  <a:schemeClr val="bg1"/>
                </a:solidFill>
              </a:rPr>
              <a:t>Office area can be searched by standard or oriented methods</a:t>
            </a:r>
          </a:p>
        </p:txBody>
      </p:sp>
      <p:sp>
        <p:nvSpPr>
          <p:cNvPr id="10" name="Rectangle 9"/>
          <p:cNvSpPr/>
          <p:nvPr/>
        </p:nvSpPr>
        <p:spPr>
          <a:xfrm>
            <a:off x="2868427" y="6324136"/>
            <a:ext cx="6172200" cy="523220"/>
          </a:xfrm>
          <a:prstGeom prst="rect">
            <a:avLst/>
          </a:prstGeom>
          <a:solidFill>
            <a:srgbClr val="FFFF00"/>
          </a:solidFill>
        </p:spPr>
        <p:txBody>
          <a:bodyPr wrap="square">
            <a:spAutoFit/>
          </a:bodyPr>
          <a:lstStyle/>
          <a:p>
            <a:r>
              <a:rPr lang="en-US" sz="1400" b="1" dirty="0">
                <a:solidFill>
                  <a:schemeClr val="bg1"/>
                </a:solidFill>
              </a:rPr>
              <a:t>Always check with school staff for a head count and the last known location of anyone reported missing</a:t>
            </a:r>
          </a:p>
        </p:txBody>
      </p:sp>
    </p:spTree>
    <p:extLst>
      <p:ext uri="{BB962C8B-B14F-4D97-AF65-F5344CB8AC3E}">
        <p14:creationId xmlns:p14="http://schemas.microsoft.com/office/powerpoint/2010/main" val="171420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79" y="304800"/>
            <a:ext cx="8229600" cy="457200"/>
          </a:xfrm>
          <a:solidFill>
            <a:schemeClr val="bg1"/>
          </a:solidFill>
        </p:spPr>
        <p:txBody>
          <a:bodyPr>
            <a:noAutofit/>
          </a:bodyPr>
          <a:lstStyle/>
          <a:p>
            <a:r>
              <a:rPr lang="en-US" sz="3600" b="1" cap="small" dirty="0">
                <a:effectLst/>
              </a:rPr>
              <a:t>search operations skills</a:t>
            </a:r>
          </a:p>
        </p:txBody>
      </p:sp>
      <p:sp>
        <p:nvSpPr>
          <p:cNvPr id="3" name="Content Placeholder 2"/>
          <p:cNvSpPr>
            <a:spLocks noGrp="1"/>
          </p:cNvSpPr>
          <p:nvPr>
            <p:ph idx="1"/>
          </p:nvPr>
        </p:nvSpPr>
        <p:spPr>
          <a:xfrm>
            <a:off x="156641" y="1025164"/>
            <a:ext cx="8305800" cy="685800"/>
          </a:xfrm>
          <a:solidFill>
            <a:srgbClr val="FFFF00"/>
          </a:solidFill>
        </p:spPr>
        <p:txBody>
          <a:bodyPr>
            <a:noAutofit/>
          </a:bodyPr>
          <a:lstStyle/>
          <a:p>
            <a:pPr marL="0" indent="0" algn="ctr">
              <a:buNone/>
            </a:pPr>
            <a:r>
              <a:rPr lang="en-US" sz="1400" b="1" dirty="0">
                <a:solidFill>
                  <a:schemeClr val="bg1"/>
                </a:solidFill>
              </a:rPr>
              <a:t>To search a grocery store effectively, you need to follow common features such as</a:t>
            </a:r>
          </a:p>
          <a:p>
            <a:pPr marL="0" indent="0" algn="ctr">
              <a:buNone/>
            </a:pPr>
            <a:r>
              <a:rPr lang="en-US" sz="1400" b="1" dirty="0">
                <a:solidFill>
                  <a:schemeClr val="bg1"/>
                </a:solidFill>
              </a:rPr>
              <a:t>checkout lanes and aisles</a:t>
            </a:r>
            <a:r>
              <a:rPr lang="en-US" sz="1400" b="1" dirty="0"/>
              <a:t>.</a:t>
            </a:r>
          </a:p>
        </p:txBody>
      </p:sp>
      <p:sp>
        <p:nvSpPr>
          <p:cNvPr id="5" name="Rectangle 4"/>
          <p:cNvSpPr/>
          <p:nvPr/>
        </p:nvSpPr>
        <p:spPr>
          <a:xfrm>
            <a:off x="156641" y="1800553"/>
            <a:ext cx="3048000" cy="2862322"/>
          </a:xfrm>
          <a:prstGeom prst="rect">
            <a:avLst/>
          </a:prstGeom>
          <a:solidFill>
            <a:srgbClr val="FF0000"/>
          </a:solidFill>
        </p:spPr>
        <p:txBody>
          <a:bodyPr wrap="square">
            <a:spAutoFit/>
          </a:bodyPr>
          <a:lstStyle/>
          <a:p>
            <a:pPr lvl="0"/>
            <a:r>
              <a:rPr lang="en-US" sz="1200" b="1" dirty="0">
                <a:solidFill>
                  <a:prstClr val="black"/>
                </a:solidFill>
              </a:rPr>
              <a:t>If you are ever are faced with searching a grocery store you need to divide the store into two areas and that is based on where is the probability of the most life?</a:t>
            </a:r>
          </a:p>
          <a:p>
            <a:pPr lvl="0"/>
            <a:endParaRPr lang="en-US" sz="1200" b="1" dirty="0">
              <a:solidFill>
                <a:prstClr val="black"/>
              </a:solidFill>
            </a:endParaRPr>
          </a:p>
          <a:p>
            <a:pPr lvl="0"/>
            <a:r>
              <a:rPr lang="en-US" sz="1200" b="1" dirty="0">
                <a:solidFill>
                  <a:prstClr val="black"/>
                </a:solidFill>
              </a:rPr>
              <a:t>The two highest life hazard areas would be the front cash register area and the back stockroom areas.</a:t>
            </a:r>
          </a:p>
          <a:p>
            <a:pPr lvl="0"/>
            <a:endParaRPr lang="en-US" sz="1200" b="1" dirty="0">
              <a:solidFill>
                <a:prstClr val="black"/>
              </a:solidFill>
            </a:endParaRPr>
          </a:p>
          <a:p>
            <a:pPr lvl="0"/>
            <a:r>
              <a:rPr lang="en-US" sz="1200" b="1" dirty="0">
                <a:solidFill>
                  <a:prstClr val="black"/>
                </a:solidFill>
              </a:rPr>
              <a:t>Since the front of the store is usually further than150 feet to the back stockroom most likely you are going to have another crew be assigned to search that area based on air management point of no return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057" y="1849277"/>
            <a:ext cx="314351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531" y="4419099"/>
            <a:ext cx="3143512" cy="235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227" y="4877147"/>
            <a:ext cx="2453304" cy="189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descr="C:\Users\anthony.d.glorioso\Desktop\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41" y="4820943"/>
            <a:ext cx="3010693" cy="1861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70665" y="1849277"/>
            <a:ext cx="1853576" cy="307777"/>
          </a:xfrm>
          <a:prstGeom prst="rect">
            <a:avLst/>
          </a:prstGeom>
          <a:solidFill>
            <a:srgbClr val="FF0000"/>
          </a:solidFill>
        </p:spPr>
        <p:txBody>
          <a:bodyPr wrap="square">
            <a:spAutoFit/>
          </a:bodyPr>
          <a:lstStyle/>
          <a:p>
            <a:r>
              <a:rPr lang="en-US" sz="1400" b="1" dirty="0"/>
              <a:t>Highest Life Hazard</a:t>
            </a:r>
          </a:p>
        </p:txBody>
      </p:sp>
      <p:sp>
        <p:nvSpPr>
          <p:cNvPr id="8" name="Rectangle 7"/>
          <p:cNvSpPr/>
          <p:nvPr/>
        </p:nvSpPr>
        <p:spPr>
          <a:xfrm>
            <a:off x="7032564" y="3374099"/>
            <a:ext cx="2008883" cy="307777"/>
          </a:xfrm>
          <a:prstGeom prst="rect">
            <a:avLst/>
          </a:prstGeom>
          <a:solidFill>
            <a:srgbClr val="FFFF00"/>
          </a:solidFill>
        </p:spPr>
        <p:txBody>
          <a:bodyPr wrap="none">
            <a:spAutoFit/>
          </a:bodyPr>
          <a:lstStyle/>
          <a:p>
            <a:r>
              <a:rPr lang="en-US" sz="1400" b="1" dirty="0">
                <a:solidFill>
                  <a:schemeClr val="bg1"/>
                </a:solidFill>
              </a:rPr>
              <a:t>1st area to be searched</a:t>
            </a:r>
          </a:p>
        </p:txBody>
      </p:sp>
      <p:sp>
        <p:nvSpPr>
          <p:cNvPr id="10" name="Rectangle 9"/>
          <p:cNvSpPr/>
          <p:nvPr/>
        </p:nvSpPr>
        <p:spPr>
          <a:xfrm>
            <a:off x="3204641" y="3848924"/>
            <a:ext cx="4419600" cy="523220"/>
          </a:xfrm>
          <a:prstGeom prst="rect">
            <a:avLst/>
          </a:prstGeom>
          <a:solidFill>
            <a:srgbClr val="FFFF00"/>
          </a:solidFill>
        </p:spPr>
        <p:txBody>
          <a:bodyPr wrap="square">
            <a:spAutoFit/>
          </a:bodyPr>
          <a:lstStyle/>
          <a:p>
            <a:r>
              <a:rPr lang="en-US" sz="1400" b="1" dirty="0">
                <a:solidFill>
                  <a:schemeClr val="bg1"/>
                </a:solidFill>
              </a:rPr>
              <a:t>Always take a charged </a:t>
            </a:r>
            <a:r>
              <a:rPr lang="en-US" sz="1400" b="1" dirty="0" err="1">
                <a:solidFill>
                  <a:schemeClr val="bg1"/>
                </a:solidFill>
              </a:rPr>
              <a:t>hoseline</a:t>
            </a:r>
            <a:r>
              <a:rPr lang="en-US" sz="1400" b="1" dirty="0">
                <a:solidFill>
                  <a:schemeClr val="bg1"/>
                </a:solidFill>
              </a:rPr>
              <a:t> in a stockroom due</a:t>
            </a:r>
          </a:p>
          <a:p>
            <a:r>
              <a:rPr lang="en-US" sz="1400" b="1" dirty="0">
                <a:solidFill>
                  <a:schemeClr val="bg1"/>
                </a:solidFill>
              </a:rPr>
              <a:t>to huge fuel load and it being all cut up.</a:t>
            </a:r>
          </a:p>
        </p:txBody>
      </p:sp>
      <p:sp>
        <p:nvSpPr>
          <p:cNvPr id="16" name="Rectangle 15"/>
          <p:cNvSpPr/>
          <p:nvPr/>
        </p:nvSpPr>
        <p:spPr>
          <a:xfrm>
            <a:off x="5837057" y="6165208"/>
            <a:ext cx="3106564" cy="646331"/>
          </a:xfrm>
          <a:prstGeom prst="rect">
            <a:avLst/>
          </a:prstGeom>
          <a:solidFill>
            <a:schemeClr val="bg1">
              <a:lumMod val="85000"/>
            </a:schemeClr>
          </a:solidFill>
        </p:spPr>
        <p:txBody>
          <a:bodyPr wrap="square">
            <a:spAutoFit/>
          </a:bodyPr>
          <a:lstStyle/>
          <a:p>
            <a:pPr algn="ctr"/>
            <a:r>
              <a:rPr lang="en-US" sz="1200" b="1" dirty="0">
                <a:solidFill>
                  <a:srgbClr val="FF0000"/>
                </a:solidFill>
              </a:rPr>
              <a:t>2nd area that needs be searched usually by a different crew from the rear of the store.</a:t>
            </a:r>
          </a:p>
        </p:txBody>
      </p:sp>
      <p:sp>
        <p:nvSpPr>
          <p:cNvPr id="17" name="Right Arrow 16"/>
          <p:cNvSpPr/>
          <p:nvPr/>
        </p:nvSpPr>
        <p:spPr>
          <a:xfrm rot="2605553">
            <a:off x="6543360" y="4412005"/>
            <a:ext cx="978408" cy="2543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Rectangle 17"/>
          <p:cNvSpPr/>
          <p:nvPr/>
        </p:nvSpPr>
        <p:spPr>
          <a:xfrm>
            <a:off x="3399155" y="4877147"/>
            <a:ext cx="2406830" cy="646331"/>
          </a:xfrm>
          <a:prstGeom prst="rect">
            <a:avLst/>
          </a:prstGeom>
          <a:solidFill>
            <a:schemeClr val="bg1">
              <a:lumMod val="95000"/>
            </a:schemeClr>
          </a:solidFill>
        </p:spPr>
        <p:txBody>
          <a:bodyPr wrap="square">
            <a:spAutoFit/>
          </a:bodyPr>
          <a:lstStyle/>
          <a:p>
            <a:pPr algn="ctr"/>
            <a:r>
              <a:rPr lang="en-US" sz="1200" b="1" dirty="0">
                <a:solidFill>
                  <a:srgbClr val="FF0000"/>
                </a:solidFill>
              </a:rPr>
              <a:t>Aisle Search method can be used to search the center of the store</a:t>
            </a:r>
          </a:p>
        </p:txBody>
      </p:sp>
      <p:sp>
        <p:nvSpPr>
          <p:cNvPr id="19" name="Rectangle 18"/>
          <p:cNvSpPr/>
          <p:nvPr/>
        </p:nvSpPr>
        <p:spPr>
          <a:xfrm>
            <a:off x="156640" y="6226764"/>
            <a:ext cx="3010693" cy="523220"/>
          </a:xfrm>
          <a:prstGeom prst="rect">
            <a:avLst/>
          </a:prstGeom>
          <a:solidFill>
            <a:schemeClr val="bg1">
              <a:lumMod val="50000"/>
            </a:schemeClr>
          </a:solidFill>
        </p:spPr>
        <p:txBody>
          <a:bodyPr wrap="square">
            <a:spAutoFit/>
          </a:bodyPr>
          <a:lstStyle/>
          <a:p>
            <a:r>
              <a:rPr lang="en-US" sz="1400" b="1" dirty="0">
                <a:solidFill>
                  <a:srgbClr val="FF0000"/>
                </a:solidFill>
              </a:rPr>
              <a:t>Pre-Incident planning is essential to your success.</a:t>
            </a:r>
          </a:p>
        </p:txBody>
      </p:sp>
    </p:spTree>
    <p:extLst>
      <p:ext uri="{BB962C8B-B14F-4D97-AF65-F5344CB8AC3E}">
        <p14:creationId xmlns:p14="http://schemas.microsoft.com/office/powerpoint/2010/main" val="66282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274638"/>
            <a:ext cx="8155577" cy="487362"/>
          </a:xfrm>
          <a:solidFill>
            <a:schemeClr val="bg1"/>
          </a:solidFill>
        </p:spPr>
        <p:txBody>
          <a:bodyPr>
            <a:noAutofit/>
          </a:bodyPr>
          <a:lstStyle/>
          <a:p>
            <a:r>
              <a:rPr lang="en-US" sz="3600" cap="small" dirty="0">
                <a:effectLst/>
              </a:rPr>
              <a:t>search operation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8557164"/>
              </p:ext>
            </p:extLst>
          </p:nvPr>
        </p:nvGraphicFramePr>
        <p:xfrm>
          <a:off x="226423" y="1443446"/>
          <a:ext cx="4217126" cy="731520"/>
        </p:xfrm>
        <a:graphic>
          <a:graphicData uri="http://schemas.openxmlformats.org/drawingml/2006/table">
            <a:tbl>
              <a:tblPr firstRow="1" bandRow="1">
                <a:tableStyleId>{5C22544A-7EE6-4342-B048-85BDC9FD1C3A}</a:tableStyleId>
              </a:tblPr>
              <a:tblGrid>
                <a:gridCol w="4217126">
                  <a:extLst>
                    <a:ext uri="{9D8B030D-6E8A-4147-A177-3AD203B41FA5}">
                      <a16:colId xmlns:a16="http://schemas.microsoft.com/office/drawing/2014/main" val="20000"/>
                    </a:ext>
                  </a:extLst>
                </a:gridCol>
              </a:tblGrid>
              <a:tr h="487680">
                <a:tc>
                  <a:txBody>
                    <a:bodyPr/>
                    <a:lstStyle/>
                    <a:p>
                      <a:r>
                        <a:rPr lang="en-US" sz="1400" dirty="0">
                          <a:solidFill>
                            <a:srgbClr val="FFFF00"/>
                          </a:solidFill>
                        </a:rPr>
                        <a:t>When conducting Vessel</a:t>
                      </a:r>
                      <a:r>
                        <a:rPr lang="en-US" sz="1400" baseline="0" dirty="0">
                          <a:solidFill>
                            <a:srgbClr val="FFFF00"/>
                          </a:solidFill>
                        </a:rPr>
                        <a:t> search and rescue operations firefighters should the following procedures:</a:t>
                      </a:r>
                      <a:endParaRPr lang="en-US" sz="1400" dirty="0">
                        <a:solidFill>
                          <a:srgbClr val="FFFF00"/>
                        </a:solidFill>
                      </a:endParaRPr>
                    </a:p>
                  </a:txBody>
                  <a:tcPr>
                    <a:solidFill>
                      <a:srgbClr val="002060"/>
                    </a:solidFill>
                  </a:tcPr>
                </a:tc>
                <a:extLst>
                  <a:ext uri="{0D108BD9-81ED-4DB2-BD59-A6C34878D82A}">
                    <a16:rowId xmlns:a16="http://schemas.microsoft.com/office/drawing/2014/main" val="10000"/>
                  </a:ext>
                </a:extLst>
              </a:tr>
            </a:tbl>
          </a:graphicData>
        </a:graphic>
      </p:graphicFrame>
      <p:pic>
        <p:nvPicPr>
          <p:cNvPr id="11266" name="Picture 2" descr="C:\Users\anthony.d.glorioso\Desktop\Ford_class_ber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3" y="2286000"/>
            <a:ext cx="4495800" cy="2635662"/>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anthony.d.glorioso\Desktop\8c42484141a96fd604509bf1799aca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738785" cy="266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179095579"/>
              </p:ext>
            </p:extLst>
          </p:nvPr>
        </p:nvGraphicFramePr>
        <p:xfrm>
          <a:off x="226423" y="5029200"/>
          <a:ext cx="8458200" cy="160020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20000"/>
                    </a:ext>
                  </a:extLst>
                </a:gridCol>
              </a:tblGrid>
              <a:tr h="1600200">
                <a:tc>
                  <a:txBody>
                    <a:bodyPr/>
                    <a:lstStyle/>
                    <a:p>
                      <a:pPr marL="285750" indent="-285750">
                        <a:buFont typeface="Arial" panose="020B0604020202020204" pitchFamily="34" charset="0"/>
                        <a:buChar char="•"/>
                      </a:pPr>
                      <a:r>
                        <a:rPr lang="en-US" sz="1600" dirty="0">
                          <a:solidFill>
                            <a:srgbClr val="FFFF00"/>
                          </a:solidFill>
                        </a:rPr>
                        <a:t>Use a thermal</a:t>
                      </a:r>
                      <a:r>
                        <a:rPr lang="en-US" sz="1600" baseline="0" dirty="0">
                          <a:solidFill>
                            <a:srgbClr val="FFFF00"/>
                          </a:solidFill>
                        </a:rPr>
                        <a:t> imaging camera (TIC). Smoke and heat conditions change quickly and the TIC can help with decisions to enter or not enter compartments.</a:t>
                      </a:r>
                    </a:p>
                    <a:p>
                      <a:pPr marL="285750" indent="-285750">
                        <a:buFont typeface="Arial" panose="020B0604020202020204" pitchFamily="34" charset="0"/>
                        <a:buChar char="•"/>
                      </a:pPr>
                      <a:r>
                        <a:rPr lang="en-US" sz="1600" baseline="0" dirty="0">
                          <a:solidFill>
                            <a:srgbClr val="FFFF00"/>
                          </a:solidFill>
                        </a:rPr>
                        <a:t>Stay in touch with a bulkhead for orientation and to keep from falling through unprotected openings</a:t>
                      </a:r>
                    </a:p>
                    <a:p>
                      <a:pPr marL="285750" indent="-285750">
                        <a:buFont typeface="Arial" panose="020B0604020202020204" pitchFamily="34" charset="0"/>
                        <a:buChar char="•"/>
                      </a:pPr>
                      <a:r>
                        <a:rPr lang="en-US" sz="1600" baseline="0" dirty="0">
                          <a:solidFill>
                            <a:srgbClr val="FFFF00"/>
                          </a:solidFill>
                        </a:rPr>
                        <a:t>Use search rope to determine a way out</a:t>
                      </a:r>
                      <a:endParaRPr lang="en-US" sz="1600" dirty="0">
                        <a:solidFill>
                          <a:srgbClr val="FFFF00"/>
                        </a:solidFill>
                      </a:endParaRPr>
                    </a:p>
                  </a:txBody>
                  <a:tcPr>
                    <a:solidFill>
                      <a:srgbClr val="002060"/>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37980115"/>
              </p:ext>
            </p:extLst>
          </p:nvPr>
        </p:nvGraphicFramePr>
        <p:xfrm>
          <a:off x="226423" y="914400"/>
          <a:ext cx="8155577" cy="370840"/>
        </p:xfrm>
        <a:graphic>
          <a:graphicData uri="http://schemas.openxmlformats.org/drawingml/2006/table">
            <a:tbl>
              <a:tblPr firstRow="1" bandRow="1">
                <a:tableStyleId>{5C22544A-7EE6-4342-B048-85BDC9FD1C3A}</a:tableStyleId>
              </a:tblPr>
              <a:tblGrid>
                <a:gridCol w="8155577">
                  <a:extLst>
                    <a:ext uri="{9D8B030D-6E8A-4147-A177-3AD203B41FA5}">
                      <a16:colId xmlns:a16="http://schemas.microsoft.com/office/drawing/2014/main" val="20000"/>
                    </a:ext>
                  </a:extLst>
                </a:gridCol>
              </a:tblGrid>
              <a:tr h="370840">
                <a:tc>
                  <a:txBody>
                    <a:bodyPr/>
                    <a:lstStyle/>
                    <a:p>
                      <a:pPr algn="ctr"/>
                      <a:r>
                        <a:rPr lang="en-US" cap="small" baseline="0" dirty="0">
                          <a:solidFill>
                            <a:srgbClr val="FFFF00"/>
                          </a:solidFill>
                        </a:rPr>
                        <a:t>Us navy vessel search operations</a:t>
                      </a:r>
                    </a:p>
                  </a:txBody>
                  <a:tcPr>
                    <a:solidFill>
                      <a:srgbClr val="00206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0827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020762"/>
          </a:xfrm>
        </p:spPr>
        <p:txBody>
          <a:bodyPr>
            <a:normAutofit fontScale="90000"/>
          </a:bodyPr>
          <a:lstStyle/>
          <a:p>
            <a:br>
              <a:rPr lang="en-US" dirty="0"/>
            </a:b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86776"/>
            <a:ext cx="8231776" cy="524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29000"/>
            <a:ext cx="276045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4211834364"/>
              </p:ext>
            </p:extLst>
          </p:nvPr>
        </p:nvGraphicFramePr>
        <p:xfrm>
          <a:off x="304800" y="304800"/>
          <a:ext cx="8534400" cy="1135380"/>
        </p:xfrm>
        <a:graphic>
          <a:graphicData uri="http://schemas.openxmlformats.org/drawingml/2006/table">
            <a:tbl>
              <a:tblPr firstRow="1" bandRow="1">
                <a:tableStyleId>{5C22544A-7EE6-4342-B048-85BDC9FD1C3A}</a:tableStyleId>
              </a:tblPr>
              <a:tblGrid>
                <a:gridCol w="8534400">
                  <a:extLst>
                    <a:ext uri="{9D8B030D-6E8A-4147-A177-3AD203B41FA5}">
                      <a16:colId xmlns:a16="http://schemas.microsoft.com/office/drawing/2014/main" val="20000"/>
                    </a:ext>
                  </a:extLst>
                </a:gridCol>
              </a:tblGrid>
              <a:tr h="495300">
                <a:tc>
                  <a:txBody>
                    <a:bodyPr/>
                    <a:lstStyle/>
                    <a:p>
                      <a:pPr algn="ctr"/>
                      <a:r>
                        <a:rPr lang="en-US" sz="3600" b="0" cap="small" baseline="0" dirty="0">
                          <a:solidFill>
                            <a:schemeClr val="accent1"/>
                          </a:solidFill>
                          <a:latin typeface="+mj-lt"/>
                        </a:rPr>
                        <a:t>search operation skills</a:t>
                      </a:r>
                    </a:p>
                  </a:txBody>
                  <a:tcPr>
                    <a:solidFill>
                      <a:schemeClr val="bg1"/>
                    </a:solidFill>
                  </a:tcPr>
                </a:tc>
                <a:extLst>
                  <a:ext uri="{0D108BD9-81ED-4DB2-BD59-A6C34878D82A}">
                    <a16:rowId xmlns:a16="http://schemas.microsoft.com/office/drawing/2014/main" val="10000"/>
                  </a:ext>
                </a:extLst>
              </a:tr>
              <a:tr h="495300">
                <a:tc>
                  <a:txBody>
                    <a:bodyPr/>
                    <a:lstStyle/>
                    <a:p>
                      <a:pPr algn="ctr"/>
                      <a:r>
                        <a:rPr lang="en-US" cap="small" baseline="0" dirty="0">
                          <a:solidFill>
                            <a:srgbClr val="FFFF00"/>
                          </a:solidFill>
                        </a:rPr>
                        <a:t>Us navy Vessel search operation</a:t>
                      </a:r>
                    </a:p>
                  </a:txBody>
                  <a:tcPr>
                    <a:solidFill>
                      <a:srgbClr val="002060"/>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99387565"/>
              </p:ext>
            </p:extLst>
          </p:nvPr>
        </p:nvGraphicFramePr>
        <p:xfrm>
          <a:off x="685800" y="5562600"/>
          <a:ext cx="7924800" cy="1066800"/>
        </p:xfrm>
        <a:graphic>
          <a:graphicData uri="http://schemas.openxmlformats.org/drawingml/2006/table">
            <a:tbl>
              <a:tblPr firstRow="1" bandRow="1">
                <a:tableStyleId>{5C22544A-7EE6-4342-B048-85BDC9FD1C3A}</a:tableStyleId>
              </a:tblPr>
              <a:tblGrid>
                <a:gridCol w="7924800">
                  <a:extLst>
                    <a:ext uri="{9D8B030D-6E8A-4147-A177-3AD203B41FA5}">
                      <a16:colId xmlns:a16="http://schemas.microsoft.com/office/drawing/2014/main" val="20000"/>
                    </a:ext>
                  </a:extLst>
                </a:gridCol>
              </a:tblGrid>
              <a:tr h="1066800">
                <a:tc>
                  <a:txBody>
                    <a:bodyPr/>
                    <a:lstStyle/>
                    <a:p>
                      <a:r>
                        <a:rPr lang="en-US" dirty="0">
                          <a:solidFill>
                            <a:srgbClr val="FFFF00"/>
                          </a:solidFill>
                        </a:rPr>
                        <a:t>Remember</a:t>
                      </a:r>
                      <a:r>
                        <a:rPr lang="en-US" baseline="0" dirty="0">
                          <a:solidFill>
                            <a:srgbClr val="FFFF00"/>
                          </a:solidFill>
                        </a:rPr>
                        <a:t> secondary search means searching for victims after the fire is extinguished. Freezer lockers, elevators, escape trunks and shaft alley must be searched.</a:t>
                      </a:r>
                      <a:endParaRPr lang="en-US" dirty="0">
                        <a:solidFill>
                          <a:srgbClr val="FFFF00"/>
                        </a:solidFill>
                      </a:endParaRPr>
                    </a:p>
                  </a:txBody>
                  <a:tcPr>
                    <a:solidFill>
                      <a:srgbClr val="00206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43472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639762"/>
          </a:xfrm>
          <a:solidFill>
            <a:schemeClr val="bg1"/>
          </a:solidFill>
        </p:spPr>
        <p:txBody>
          <a:bodyPr>
            <a:normAutofit fontScale="90000"/>
          </a:bodyPr>
          <a:lstStyle/>
          <a:p>
            <a:r>
              <a:rPr lang="en-US" sz="4000" cap="small" dirty="0">
                <a:effectLst/>
              </a:rPr>
              <a:t>search operation procedures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7800" y="1788987"/>
            <a:ext cx="2895943" cy="2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818774068"/>
              </p:ext>
            </p:extLst>
          </p:nvPr>
        </p:nvGraphicFramePr>
        <p:xfrm>
          <a:off x="152400" y="1981200"/>
          <a:ext cx="4267200" cy="173736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tblGrid>
              <a:tr h="370840">
                <a:tc>
                  <a:txBody>
                    <a:bodyPr/>
                    <a:lstStyle/>
                    <a:p>
                      <a:pPr marL="0" indent="0" algn="ctr">
                        <a:buFont typeface="Arial" panose="020B0604020202020204" pitchFamily="34" charset="0"/>
                        <a:buNone/>
                      </a:pPr>
                      <a:r>
                        <a:rPr lang="en-US" b="1" u="sng" dirty="0">
                          <a:solidFill>
                            <a:schemeClr val="bg1"/>
                          </a:solidFill>
                        </a:rPr>
                        <a:t>Two-arm drag</a:t>
                      </a:r>
                    </a:p>
                    <a:p>
                      <a:pPr marL="285750" indent="-285750" algn="l">
                        <a:buFont typeface="Arial" panose="020B0604020202020204" pitchFamily="34" charset="0"/>
                        <a:buChar char="•"/>
                      </a:pPr>
                      <a:r>
                        <a:rPr lang="en-US" b="1" dirty="0">
                          <a:solidFill>
                            <a:schemeClr val="bg1"/>
                          </a:solidFill>
                        </a:rPr>
                        <a:t>Useful</a:t>
                      </a:r>
                      <a:r>
                        <a:rPr lang="en-US" b="1" baseline="0" dirty="0">
                          <a:solidFill>
                            <a:schemeClr val="bg1"/>
                          </a:solidFill>
                        </a:rPr>
                        <a:t> if a person is not seriously injured. </a:t>
                      </a:r>
                    </a:p>
                    <a:p>
                      <a:pPr marL="285750" indent="-285750" algn="l">
                        <a:buFont typeface="Arial" panose="020B0604020202020204" pitchFamily="34" charset="0"/>
                        <a:buChar char="•"/>
                      </a:pPr>
                      <a:r>
                        <a:rPr lang="en-US" b="1" baseline="0" dirty="0">
                          <a:solidFill>
                            <a:schemeClr val="bg1"/>
                          </a:solidFill>
                        </a:rPr>
                        <a:t>Prop the victim against your knee, reach under their arms and grab their forearms</a:t>
                      </a:r>
                      <a:endParaRPr lang="en-US" b="1" dirty="0">
                        <a:solidFill>
                          <a:schemeClr val="bg1"/>
                        </a:solidFill>
                      </a:endParaRPr>
                    </a:p>
                  </a:txBody>
                  <a:tcPr>
                    <a:solidFill>
                      <a:srgbClr val="FFFF00"/>
                    </a:solidFill>
                  </a:tcPr>
                </a:tc>
                <a:extLst>
                  <a:ext uri="{0D108BD9-81ED-4DB2-BD59-A6C34878D82A}">
                    <a16:rowId xmlns:a16="http://schemas.microsoft.com/office/drawing/2014/main" val="10000"/>
                  </a:ext>
                </a:extLst>
              </a:tr>
            </a:tbl>
          </a:graphicData>
        </a:graphic>
      </p:graphicFrame>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191000"/>
            <a:ext cx="293211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391918934"/>
              </p:ext>
            </p:extLst>
          </p:nvPr>
        </p:nvGraphicFramePr>
        <p:xfrm>
          <a:off x="152400" y="4114800"/>
          <a:ext cx="4267200" cy="1676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tblGrid>
              <a:tr h="1676400">
                <a:tc>
                  <a:txBody>
                    <a:bodyPr/>
                    <a:lstStyle/>
                    <a:p>
                      <a:pPr algn="ctr"/>
                      <a:r>
                        <a:rPr lang="en-US" u="sng" dirty="0">
                          <a:solidFill>
                            <a:schemeClr val="bg1"/>
                          </a:solidFill>
                        </a:rPr>
                        <a:t>Clothes drag</a:t>
                      </a:r>
                    </a:p>
                    <a:p>
                      <a:pPr marL="285750" indent="-285750" algn="l">
                        <a:buFont typeface="Arial" panose="020B0604020202020204" pitchFamily="34" charset="0"/>
                        <a:buChar char="•"/>
                      </a:pPr>
                      <a:r>
                        <a:rPr lang="en-US" dirty="0">
                          <a:solidFill>
                            <a:schemeClr val="bg1"/>
                          </a:solidFill>
                        </a:rPr>
                        <a:t>This is a good drag technique on a level surface with a conscious victims</a:t>
                      </a:r>
                      <a:r>
                        <a:rPr lang="en-US" baseline="0" dirty="0">
                          <a:solidFill>
                            <a:schemeClr val="bg1"/>
                          </a:solidFill>
                        </a:rPr>
                        <a:t>. Grab the collar or shirt</a:t>
                      </a:r>
                      <a:endParaRPr lang="en-US" dirty="0">
                        <a:solidFill>
                          <a:schemeClr val="bg1"/>
                        </a:solidFill>
                      </a:endParaRPr>
                    </a:p>
                  </a:txBody>
                  <a:tcPr>
                    <a:solidFill>
                      <a:srgbClr val="FF0000"/>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46216072"/>
              </p:ext>
            </p:extLst>
          </p:nvPr>
        </p:nvGraphicFramePr>
        <p:xfrm>
          <a:off x="2667000" y="1066800"/>
          <a:ext cx="2895600" cy="39624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tblGrid>
              <a:tr h="370840">
                <a:tc>
                  <a:txBody>
                    <a:bodyPr/>
                    <a:lstStyle/>
                    <a:p>
                      <a:pPr algn="ctr"/>
                      <a:r>
                        <a:rPr lang="en-US" sz="2000" cap="small" dirty="0">
                          <a:solidFill>
                            <a:schemeClr val="bg1"/>
                          </a:solidFill>
                        </a:rPr>
                        <a:t>victim</a:t>
                      </a:r>
                      <a:r>
                        <a:rPr lang="en-US" sz="2000" cap="small" baseline="0" dirty="0">
                          <a:solidFill>
                            <a:schemeClr val="bg1"/>
                          </a:solidFill>
                        </a:rPr>
                        <a:t> drags</a:t>
                      </a:r>
                      <a:endParaRPr lang="en-US" sz="2000" cap="small" dirty="0">
                        <a:solidFill>
                          <a:schemeClr val="bg1"/>
                        </a:solidFill>
                      </a:endParaRPr>
                    </a:p>
                  </a:txBody>
                  <a:tcPr>
                    <a:solidFill>
                      <a:srgbClr val="FF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29837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715962"/>
          </a:xfrm>
          <a:solidFill>
            <a:schemeClr val="bg1"/>
          </a:solidFill>
        </p:spPr>
        <p:txBody>
          <a:bodyPr>
            <a:normAutofit/>
          </a:bodyPr>
          <a:lstStyle/>
          <a:p>
            <a:r>
              <a:rPr lang="en-US" sz="3600" cap="small" dirty="0"/>
              <a:t>search operation procedures</a:t>
            </a:r>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14865" y="1284872"/>
            <a:ext cx="3276600" cy="236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156160087"/>
              </p:ext>
            </p:extLst>
          </p:nvPr>
        </p:nvGraphicFramePr>
        <p:xfrm>
          <a:off x="457200" y="1447800"/>
          <a:ext cx="4495800" cy="190500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20000"/>
                    </a:ext>
                  </a:extLst>
                </a:gridCol>
              </a:tblGrid>
              <a:tr h="1905000">
                <a:tc>
                  <a:txBody>
                    <a:bodyPr/>
                    <a:lstStyle/>
                    <a:p>
                      <a:pPr algn="ctr"/>
                      <a:r>
                        <a:rPr lang="en-US" sz="1600" b="1" u="sng" dirty="0">
                          <a:solidFill>
                            <a:schemeClr val="bg1"/>
                          </a:solidFill>
                        </a:rPr>
                        <a:t>Bowline drag</a:t>
                      </a:r>
                    </a:p>
                    <a:p>
                      <a:pPr marL="285750" indent="-285750">
                        <a:buFont typeface="Arial" panose="020B0604020202020204" pitchFamily="34" charset="0"/>
                        <a:buChar char="•"/>
                      </a:pPr>
                      <a:r>
                        <a:rPr lang="en-US" sz="1600" dirty="0">
                          <a:solidFill>
                            <a:schemeClr val="bg1"/>
                          </a:solidFill>
                        </a:rPr>
                        <a:t>This is a good drag technique for a level surface.</a:t>
                      </a:r>
                      <a:r>
                        <a:rPr lang="en-US" sz="1600" baseline="0" dirty="0">
                          <a:solidFill>
                            <a:schemeClr val="bg1"/>
                          </a:solidFill>
                        </a:rPr>
                        <a:t> Place a rope with a bowline knot around the chest of the person and secure there hands together at the front. Drag the victim to safety by pulling the rope.</a:t>
                      </a:r>
                      <a:endParaRPr lang="en-US" sz="1600" dirty="0">
                        <a:solidFill>
                          <a:schemeClr val="bg1"/>
                        </a:solidFill>
                      </a:endParaRPr>
                    </a:p>
                  </a:txBody>
                  <a:tcPr>
                    <a:solidFill>
                      <a:srgbClr val="FF0000"/>
                    </a:solidFill>
                  </a:tcPr>
                </a:tc>
                <a:extLst>
                  <a:ext uri="{0D108BD9-81ED-4DB2-BD59-A6C34878D82A}">
                    <a16:rowId xmlns:a16="http://schemas.microsoft.com/office/drawing/2014/main" val="10000"/>
                  </a:ext>
                </a:extLst>
              </a:tr>
            </a:tbl>
          </a:graphicData>
        </a:graphic>
      </p:graphicFrame>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46714"/>
            <a:ext cx="2336074" cy="299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733800"/>
            <a:ext cx="2138265" cy="299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797129829"/>
              </p:ext>
            </p:extLst>
          </p:nvPr>
        </p:nvGraphicFramePr>
        <p:xfrm>
          <a:off x="2743200" y="3962400"/>
          <a:ext cx="3640182" cy="1584960"/>
        </p:xfrm>
        <a:graphic>
          <a:graphicData uri="http://schemas.openxmlformats.org/drawingml/2006/table">
            <a:tbl>
              <a:tblPr firstRow="1" bandRow="1">
                <a:tableStyleId>{5C22544A-7EE6-4342-B048-85BDC9FD1C3A}</a:tableStyleId>
              </a:tblPr>
              <a:tblGrid>
                <a:gridCol w="3640182">
                  <a:extLst>
                    <a:ext uri="{9D8B030D-6E8A-4147-A177-3AD203B41FA5}">
                      <a16:colId xmlns:a16="http://schemas.microsoft.com/office/drawing/2014/main" val="20000"/>
                    </a:ext>
                  </a:extLst>
                </a:gridCol>
              </a:tblGrid>
              <a:tr h="1399903">
                <a:tc>
                  <a:txBody>
                    <a:bodyPr/>
                    <a:lstStyle/>
                    <a:p>
                      <a:pPr algn="ctr"/>
                      <a:r>
                        <a:rPr lang="en-US" sz="1600" u="sng" dirty="0">
                          <a:solidFill>
                            <a:schemeClr val="bg1"/>
                          </a:solidFill>
                        </a:rPr>
                        <a:t>SCBA</a:t>
                      </a:r>
                      <a:r>
                        <a:rPr lang="en-US" sz="1600" u="sng" baseline="0" dirty="0">
                          <a:solidFill>
                            <a:schemeClr val="bg1"/>
                          </a:solidFill>
                        </a:rPr>
                        <a:t> harness drag</a:t>
                      </a:r>
                    </a:p>
                    <a:p>
                      <a:pPr marL="285750" indent="-285750" algn="l">
                        <a:buFont typeface="Arial" panose="020B0604020202020204" pitchFamily="34" charset="0"/>
                        <a:buChar char="•"/>
                      </a:pPr>
                      <a:r>
                        <a:rPr lang="en-US" sz="1600" u="none" baseline="0" dirty="0">
                          <a:solidFill>
                            <a:schemeClr val="bg1"/>
                          </a:solidFill>
                        </a:rPr>
                        <a:t>This is a good drag for a firefighter wearing an SCBA that has to be lifted this can be a one or two rescuer operation</a:t>
                      </a:r>
                    </a:p>
                    <a:p>
                      <a:pPr marL="0" indent="0" algn="l">
                        <a:buFont typeface="Arial" panose="020B0604020202020204" pitchFamily="34" charset="0"/>
                        <a:buNone/>
                      </a:pPr>
                      <a:endParaRPr lang="en-US" u="none" dirty="0"/>
                    </a:p>
                  </a:txBody>
                  <a:tcPr>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0191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p:spPr>
        <p:txBody>
          <a:bodyPr>
            <a:normAutofit/>
          </a:bodyPr>
          <a:lstStyle/>
          <a:p>
            <a:r>
              <a:rPr lang="en-US" sz="3600" dirty="0">
                <a:effectLst/>
              </a:rPr>
              <a:t>Search operations</a:t>
            </a:r>
          </a:p>
        </p:txBody>
      </p:sp>
      <p:sp>
        <p:nvSpPr>
          <p:cNvPr id="3" name="Content Placeholder 2"/>
          <p:cNvSpPr>
            <a:spLocks noGrp="1"/>
          </p:cNvSpPr>
          <p:nvPr>
            <p:ph idx="1"/>
          </p:nvPr>
        </p:nvSpPr>
        <p:spPr/>
        <p:txBody>
          <a:bodyPr>
            <a:normAutofit fontScale="92500"/>
          </a:bodyPr>
          <a:lstStyle/>
          <a:p>
            <a:pPr marL="137160" indent="0" algn="ctr">
              <a:buNone/>
            </a:pPr>
            <a:r>
              <a:rPr lang="en-US" b="1" dirty="0">
                <a:solidFill>
                  <a:schemeClr val="bg1"/>
                </a:solidFill>
              </a:rPr>
              <a:t>Enabling objectives</a:t>
            </a:r>
          </a:p>
          <a:p>
            <a:r>
              <a:rPr lang="en-US" b="1" dirty="0">
                <a:solidFill>
                  <a:schemeClr val="bg1"/>
                </a:solidFill>
              </a:rPr>
              <a:t>Identify</a:t>
            </a:r>
            <a:r>
              <a:rPr lang="en-US" dirty="0">
                <a:solidFill>
                  <a:schemeClr val="bg1"/>
                </a:solidFill>
              </a:rPr>
              <a:t> the differences of a primary and secondary search</a:t>
            </a:r>
          </a:p>
          <a:p>
            <a:r>
              <a:rPr lang="en-US" b="1" dirty="0">
                <a:solidFill>
                  <a:schemeClr val="bg1"/>
                </a:solidFill>
              </a:rPr>
              <a:t>Describe</a:t>
            </a:r>
            <a:r>
              <a:rPr lang="en-US" dirty="0">
                <a:solidFill>
                  <a:schemeClr val="bg1"/>
                </a:solidFill>
              </a:rPr>
              <a:t> the procedures when searching off an attack line or tag line</a:t>
            </a:r>
          </a:p>
          <a:p>
            <a:r>
              <a:rPr lang="en-US" b="1" dirty="0">
                <a:solidFill>
                  <a:schemeClr val="bg1"/>
                </a:solidFill>
              </a:rPr>
              <a:t>Define</a:t>
            </a:r>
            <a:r>
              <a:rPr lang="en-US" dirty="0">
                <a:solidFill>
                  <a:schemeClr val="bg1"/>
                </a:solidFill>
              </a:rPr>
              <a:t> the various advantages and disadvantages to the different types of search techniques  </a:t>
            </a:r>
          </a:p>
          <a:p>
            <a:r>
              <a:rPr lang="en-US" b="1" dirty="0">
                <a:solidFill>
                  <a:schemeClr val="bg1"/>
                </a:solidFill>
              </a:rPr>
              <a:t>Identify</a:t>
            </a:r>
            <a:r>
              <a:rPr lang="en-US" dirty="0">
                <a:solidFill>
                  <a:schemeClr val="bg1"/>
                </a:solidFill>
              </a:rPr>
              <a:t> the skills and knowledge to search various occupancies including vessel's</a:t>
            </a:r>
          </a:p>
          <a:p>
            <a:r>
              <a:rPr lang="en-US" b="1" dirty="0">
                <a:solidFill>
                  <a:schemeClr val="bg1"/>
                </a:solidFill>
              </a:rPr>
              <a:t>Identify</a:t>
            </a:r>
            <a:r>
              <a:rPr lang="en-US" dirty="0">
                <a:solidFill>
                  <a:schemeClr val="bg1"/>
                </a:solidFill>
              </a:rPr>
              <a:t> some basic victim grabs and drags</a:t>
            </a:r>
          </a:p>
          <a:p>
            <a:endParaRPr lang="en-US" dirty="0">
              <a:solidFill>
                <a:schemeClr val="bg1"/>
              </a:solidFill>
            </a:endParaRPr>
          </a:p>
          <a:p>
            <a:pPr marL="137160" indent="0">
              <a:buNone/>
            </a:pPr>
            <a:endParaRPr lang="en-US" dirty="0">
              <a:solidFill>
                <a:schemeClr val="bg1"/>
              </a:solidFill>
            </a:endParaRPr>
          </a:p>
        </p:txBody>
      </p:sp>
    </p:spTree>
    <p:extLst>
      <p:ext uri="{BB962C8B-B14F-4D97-AF65-F5344CB8AC3E}">
        <p14:creationId xmlns:p14="http://schemas.microsoft.com/office/powerpoint/2010/main" val="411546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a:solidFill>
            <a:schemeClr val="bg1"/>
          </a:solidFill>
        </p:spPr>
        <p:txBody>
          <a:bodyPr>
            <a:normAutofit/>
          </a:bodyPr>
          <a:lstStyle/>
          <a:p>
            <a:r>
              <a:rPr lang="en-US" sz="3600" cap="small" dirty="0"/>
              <a:t>Credits</a:t>
            </a:r>
          </a:p>
        </p:txBody>
      </p:sp>
      <p:sp>
        <p:nvSpPr>
          <p:cNvPr id="3" name="Content Placeholder 2"/>
          <p:cNvSpPr>
            <a:spLocks noGrp="1"/>
          </p:cNvSpPr>
          <p:nvPr>
            <p:ph idx="1"/>
          </p:nvPr>
        </p:nvSpPr>
        <p:spPr/>
        <p:txBody>
          <a:bodyPr>
            <a:normAutofit/>
          </a:bodyPr>
          <a:lstStyle/>
          <a:p>
            <a:r>
              <a:rPr lang="en-US" sz="2400" cap="small" dirty="0"/>
              <a:t>IFSTA FIRE ESSENTIALS 5</a:t>
            </a:r>
            <a:r>
              <a:rPr lang="en-US" sz="2400" cap="small" baseline="30000" dirty="0"/>
              <a:t>TH</a:t>
            </a:r>
            <a:r>
              <a:rPr lang="en-US" sz="2400" cap="small" dirty="0"/>
              <a:t> EDITION CH. 8</a:t>
            </a:r>
          </a:p>
          <a:p>
            <a:r>
              <a:rPr lang="en-US" sz="2400" cap="small" dirty="0"/>
              <a:t>FIRETRAINING TOOLBOX.COM</a:t>
            </a:r>
          </a:p>
          <a:p>
            <a:r>
              <a:rPr lang="en-US" sz="2400" cap="small" dirty="0"/>
              <a:t>FDNY SEARCH POLICY AND PROCEDURES</a:t>
            </a:r>
          </a:p>
          <a:p>
            <a:r>
              <a:rPr lang="en-US" sz="2400" cap="small" dirty="0"/>
              <a:t>SAN DIEGO METRO ZONE POLICY SO</a:t>
            </a:r>
          </a:p>
          <a:p>
            <a:r>
              <a:rPr lang="en-US" sz="2400" cap="small" dirty="0"/>
              <a:t>FIREHOUSE.COM “FIREFIGHTER SURVIAL TACTICS” BY JOHN SALKA JR.</a:t>
            </a:r>
          </a:p>
          <a:p>
            <a:r>
              <a:rPr lang="en-US" sz="2400" cap="small" dirty="0"/>
              <a:t>FIRE ENGINEERING “ TEN COMMANDMENTS OF A SAFE SEARCH” BY ROBERT MORAN   </a:t>
            </a:r>
          </a:p>
          <a:p>
            <a:r>
              <a:rPr lang="en-US" sz="2400" cap="small" dirty="0"/>
              <a:t>STAFF AT FEDERAL FIRE SAN DIEGO STATION 17</a:t>
            </a:r>
          </a:p>
        </p:txBody>
      </p:sp>
    </p:spTree>
    <p:extLst>
      <p:ext uri="{BB962C8B-B14F-4D97-AF65-F5344CB8AC3E}">
        <p14:creationId xmlns:p14="http://schemas.microsoft.com/office/powerpoint/2010/main" val="410323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normAutofit/>
          </a:bodyPr>
          <a:lstStyle/>
          <a:p>
            <a:r>
              <a:rPr lang="en-US" sz="3600" b="0" cap="small" dirty="0">
                <a:effectLst/>
              </a:rPr>
              <a:t>Search operations</a:t>
            </a:r>
          </a:p>
        </p:txBody>
      </p:sp>
      <p:sp>
        <p:nvSpPr>
          <p:cNvPr id="3" name="Content Placeholder 2"/>
          <p:cNvSpPr>
            <a:spLocks noGrp="1"/>
          </p:cNvSpPr>
          <p:nvPr>
            <p:ph idx="1"/>
          </p:nvPr>
        </p:nvSpPr>
        <p:spPr/>
        <p:txBody>
          <a:bodyPr/>
          <a:lstStyle/>
          <a:p>
            <a:pPr marL="137160" indent="0">
              <a:buNone/>
            </a:pPr>
            <a:endParaRPr lang="en-US"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24267300"/>
              </p:ext>
            </p:extLst>
          </p:nvPr>
        </p:nvGraphicFramePr>
        <p:xfrm>
          <a:off x="762000" y="2667000"/>
          <a:ext cx="7239000" cy="2514600"/>
        </p:xfrm>
        <a:graphic>
          <a:graphicData uri="http://schemas.openxmlformats.org/drawingml/2006/table">
            <a:tbl>
              <a:tblPr firstRow="1" bandRow="1">
                <a:tableStyleId>{5C22544A-7EE6-4342-B048-85BDC9FD1C3A}</a:tableStyleId>
              </a:tblPr>
              <a:tblGrid>
                <a:gridCol w="7239000">
                  <a:extLst>
                    <a:ext uri="{9D8B030D-6E8A-4147-A177-3AD203B41FA5}">
                      <a16:colId xmlns:a16="http://schemas.microsoft.com/office/drawing/2014/main" val="20000"/>
                    </a:ext>
                  </a:extLst>
                </a:gridCol>
              </a:tblGrid>
              <a:tr h="2514600">
                <a:tc>
                  <a:txBody>
                    <a:bodyPr/>
                    <a:lstStyle/>
                    <a:p>
                      <a:pPr marL="137160" marR="0" lvl="0" indent="0" algn="ctr"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Questions ?</a:t>
                      </a:r>
                    </a:p>
                    <a:p>
                      <a:pPr algn="ctr"/>
                      <a:endParaRPr lang="en-US" dirty="0"/>
                    </a:p>
                  </a:txBody>
                  <a:tcPr anchor="ctr">
                    <a:solidFill>
                      <a:srgbClr val="FF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6452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p:spPr>
        <p:txBody>
          <a:bodyPr>
            <a:normAutofit/>
          </a:bodyPr>
          <a:lstStyle/>
          <a:p>
            <a:r>
              <a:rPr lang="en-US" sz="3600" dirty="0">
                <a:effectLst/>
              </a:rPr>
              <a:t>Search operations</a:t>
            </a:r>
          </a:p>
        </p:txBody>
      </p:sp>
      <p:sp>
        <p:nvSpPr>
          <p:cNvPr id="3" name="Content Placeholder 2"/>
          <p:cNvSpPr>
            <a:spLocks noGrp="1"/>
          </p:cNvSpPr>
          <p:nvPr>
            <p:ph idx="1"/>
          </p:nvPr>
        </p:nvSpPr>
        <p:spPr/>
        <p:txBody>
          <a:bodyPr>
            <a:normAutofit fontScale="92500"/>
          </a:bodyPr>
          <a:lstStyle/>
          <a:p>
            <a:pPr marL="137160" indent="0" algn="ctr">
              <a:buNone/>
            </a:pPr>
            <a:r>
              <a:rPr lang="en-US" b="1" dirty="0">
                <a:solidFill>
                  <a:schemeClr val="bg1"/>
                </a:solidFill>
              </a:rPr>
              <a:t>Enabling objectives</a:t>
            </a:r>
          </a:p>
          <a:p>
            <a:r>
              <a:rPr lang="en-US" b="1" dirty="0">
                <a:solidFill>
                  <a:schemeClr val="bg1"/>
                </a:solidFill>
              </a:rPr>
              <a:t>Identify</a:t>
            </a:r>
            <a:r>
              <a:rPr lang="en-US" dirty="0">
                <a:solidFill>
                  <a:schemeClr val="bg1"/>
                </a:solidFill>
              </a:rPr>
              <a:t> the differences of a primary and secondary search</a:t>
            </a:r>
          </a:p>
          <a:p>
            <a:r>
              <a:rPr lang="en-US" b="1" dirty="0">
                <a:solidFill>
                  <a:schemeClr val="bg1"/>
                </a:solidFill>
              </a:rPr>
              <a:t>Describe</a:t>
            </a:r>
            <a:r>
              <a:rPr lang="en-US" dirty="0">
                <a:solidFill>
                  <a:schemeClr val="bg1"/>
                </a:solidFill>
              </a:rPr>
              <a:t> the procedures when searching off an attack line or tag line</a:t>
            </a:r>
          </a:p>
          <a:p>
            <a:r>
              <a:rPr lang="en-US" b="1" dirty="0">
                <a:solidFill>
                  <a:schemeClr val="bg1"/>
                </a:solidFill>
              </a:rPr>
              <a:t>Define</a:t>
            </a:r>
            <a:r>
              <a:rPr lang="en-US" dirty="0">
                <a:solidFill>
                  <a:schemeClr val="bg1"/>
                </a:solidFill>
              </a:rPr>
              <a:t> the various advantages and disadvantages to the different types of search techniques  </a:t>
            </a:r>
          </a:p>
          <a:p>
            <a:r>
              <a:rPr lang="en-US" b="1" dirty="0">
                <a:solidFill>
                  <a:schemeClr val="bg1"/>
                </a:solidFill>
              </a:rPr>
              <a:t>Identify</a:t>
            </a:r>
            <a:r>
              <a:rPr lang="en-US" dirty="0">
                <a:solidFill>
                  <a:schemeClr val="bg1"/>
                </a:solidFill>
              </a:rPr>
              <a:t> the skills and knowledge to search various occupancies including vessel's</a:t>
            </a:r>
          </a:p>
          <a:p>
            <a:r>
              <a:rPr lang="en-US" b="1" dirty="0">
                <a:solidFill>
                  <a:schemeClr val="bg1"/>
                </a:solidFill>
              </a:rPr>
              <a:t>Identify</a:t>
            </a:r>
            <a:r>
              <a:rPr lang="en-US" dirty="0">
                <a:solidFill>
                  <a:schemeClr val="bg1"/>
                </a:solidFill>
              </a:rPr>
              <a:t> some basic victim grabs and drags</a:t>
            </a:r>
          </a:p>
          <a:p>
            <a:endParaRPr lang="en-US" dirty="0">
              <a:solidFill>
                <a:schemeClr val="bg1"/>
              </a:solidFill>
            </a:endParaRPr>
          </a:p>
          <a:p>
            <a:pPr marL="137160" indent="0">
              <a:buNone/>
            </a:pPr>
            <a:endParaRPr lang="en-US" dirty="0">
              <a:solidFill>
                <a:schemeClr val="bg1"/>
              </a:solidFill>
            </a:endParaRPr>
          </a:p>
        </p:txBody>
      </p:sp>
    </p:spTree>
    <p:extLst>
      <p:ext uri="{BB962C8B-B14F-4D97-AF65-F5344CB8AC3E}">
        <p14:creationId xmlns:p14="http://schemas.microsoft.com/office/powerpoint/2010/main" val="162031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399" cy="639762"/>
          </a:xfrm>
          <a:solidFill>
            <a:schemeClr val="bg1"/>
          </a:solidFill>
        </p:spPr>
        <p:txBody>
          <a:bodyPr>
            <a:normAutofit fontScale="90000"/>
          </a:bodyPr>
          <a:lstStyle/>
          <a:p>
            <a:r>
              <a:rPr lang="en-US" cap="small" dirty="0"/>
              <a:t>search </a:t>
            </a:r>
            <a:r>
              <a:rPr lang="en-US" sz="4000" cap="small" dirty="0"/>
              <a:t>operation</a:t>
            </a:r>
            <a:r>
              <a:rPr lang="en-US" cap="small" dirty="0"/>
              <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3791411"/>
              </p:ext>
            </p:extLst>
          </p:nvPr>
        </p:nvGraphicFramePr>
        <p:xfrm>
          <a:off x="504721" y="1143000"/>
          <a:ext cx="8229600" cy="3708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US" dirty="0">
                          <a:solidFill>
                            <a:schemeClr val="bg1"/>
                          </a:solidFill>
                        </a:rPr>
                        <a:t>Rescue</a:t>
                      </a:r>
                    </a:p>
                  </a:txBody>
                  <a:tcPr>
                    <a:solidFill>
                      <a:srgbClr val="FFFF00"/>
                    </a:solidFill>
                  </a:tcPr>
                </a:tc>
                <a:tc>
                  <a:txBody>
                    <a:bodyPr/>
                    <a:lstStyle/>
                    <a:p>
                      <a:pPr algn="ctr"/>
                      <a:r>
                        <a:rPr lang="en-US" dirty="0">
                          <a:solidFill>
                            <a:schemeClr val="bg1"/>
                          </a:solidFill>
                        </a:rPr>
                        <a:t>Attack</a:t>
                      </a:r>
                    </a:p>
                  </a:txBody>
                  <a:tcPr>
                    <a:solidFill>
                      <a:srgbClr val="FF0000"/>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424543" y="1752600"/>
            <a:ext cx="4038600" cy="1477328"/>
          </a:xfrm>
          <a:prstGeom prst="rect">
            <a:avLst/>
          </a:prstGeom>
        </p:spPr>
        <p:txBody>
          <a:bodyPr wrap="square">
            <a:spAutoFit/>
          </a:bodyPr>
          <a:lstStyle/>
          <a:p>
            <a:r>
              <a:rPr lang="en-US" dirty="0">
                <a:solidFill>
                  <a:schemeClr val="bg1"/>
                </a:solidFill>
              </a:rPr>
              <a:t>Rescue is a systematic process used to</a:t>
            </a:r>
          </a:p>
          <a:p>
            <a:r>
              <a:rPr lang="en-US" dirty="0">
                <a:solidFill>
                  <a:schemeClr val="bg1"/>
                </a:solidFill>
              </a:rPr>
              <a:t>safely locate, protect, and remove</a:t>
            </a:r>
          </a:p>
          <a:p>
            <a:r>
              <a:rPr lang="en-US" dirty="0">
                <a:solidFill>
                  <a:schemeClr val="bg1"/>
                </a:solidFill>
              </a:rPr>
              <a:t>occupants and fire victims from a</a:t>
            </a:r>
          </a:p>
          <a:p>
            <a:r>
              <a:rPr lang="en-US" dirty="0">
                <a:solidFill>
                  <a:schemeClr val="bg1"/>
                </a:solidFill>
              </a:rPr>
              <a:t>structure and convey them to a place of safety.</a:t>
            </a:r>
          </a:p>
        </p:txBody>
      </p:sp>
      <p:sp>
        <p:nvSpPr>
          <p:cNvPr id="7" name="Rectangle 6"/>
          <p:cNvSpPr/>
          <p:nvPr/>
        </p:nvSpPr>
        <p:spPr>
          <a:xfrm>
            <a:off x="4619521" y="1752600"/>
            <a:ext cx="4114800" cy="1200329"/>
          </a:xfrm>
          <a:prstGeom prst="rect">
            <a:avLst/>
          </a:prstGeom>
        </p:spPr>
        <p:txBody>
          <a:bodyPr wrap="square">
            <a:spAutoFit/>
          </a:bodyPr>
          <a:lstStyle/>
          <a:p>
            <a:r>
              <a:rPr lang="en-US" dirty="0"/>
              <a:t>Fire Attack is usually performed by the first arriving engine company. The goal of fire attack is rapid tactical assault on the fire inside the structure.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151" y="3505200"/>
            <a:ext cx="5410200" cy="133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09600" y="5486400"/>
            <a:ext cx="7772400" cy="923330"/>
          </a:xfrm>
          <a:prstGeom prst="rect">
            <a:avLst/>
          </a:prstGeom>
          <a:solidFill>
            <a:srgbClr val="FF0000"/>
          </a:solidFill>
        </p:spPr>
        <p:txBody>
          <a:bodyPr wrap="square">
            <a:spAutoFit/>
          </a:bodyPr>
          <a:lstStyle/>
          <a:p>
            <a:r>
              <a:rPr lang="en-US" b="1" dirty="0">
                <a:solidFill>
                  <a:schemeClr val="bg1"/>
                </a:solidFill>
              </a:rPr>
              <a:t>If you can’t accomplish fire attack and rescue simultaneously due to lack of resources then you must choose attack to take the fire away from victims.</a:t>
            </a:r>
            <a:endParaRPr lang="en-US" dirty="0">
              <a:solidFill>
                <a:schemeClr val="bg1"/>
              </a:solidFill>
            </a:endParaRPr>
          </a:p>
        </p:txBody>
      </p:sp>
    </p:spTree>
    <p:extLst>
      <p:ext uri="{BB962C8B-B14F-4D97-AF65-F5344CB8AC3E}">
        <p14:creationId xmlns:p14="http://schemas.microsoft.com/office/powerpoint/2010/main" val="416593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563562"/>
          </a:xfrm>
          <a:solidFill>
            <a:schemeClr val="bg1">
              <a:lumMod val="95000"/>
              <a:lumOff val="5000"/>
            </a:schemeClr>
          </a:solidFill>
        </p:spPr>
        <p:txBody>
          <a:bodyPr>
            <a:noAutofit/>
          </a:bodyPr>
          <a:lstStyle/>
          <a:p>
            <a:r>
              <a:rPr lang="en-US" sz="3600" cap="small" dirty="0"/>
              <a:t>search operations</a:t>
            </a:r>
          </a:p>
        </p:txBody>
      </p:sp>
      <p:sp>
        <p:nvSpPr>
          <p:cNvPr id="3" name="Content Placeholder 2"/>
          <p:cNvSpPr>
            <a:spLocks noGrp="1"/>
          </p:cNvSpPr>
          <p:nvPr>
            <p:ph idx="1"/>
          </p:nvPr>
        </p:nvSpPr>
        <p:spPr>
          <a:xfrm>
            <a:off x="381000" y="990600"/>
            <a:ext cx="8229600" cy="1828800"/>
          </a:xfrm>
          <a:solidFill>
            <a:srgbClr val="FF0000"/>
          </a:solidFill>
        </p:spPr>
        <p:txBody>
          <a:bodyPr>
            <a:normAutofit/>
          </a:bodyPr>
          <a:lstStyle/>
          <a:p>
            <a:pPr marL="0" indent="0" algn="ctr">
              <a:buNone/>
            </a:pPr>
            <a:r>
              <a:rPr lang="en-US" sz="1400" b="1" u="sng" dirty="0">
                <a:solidFill>
                  <a:schemeClr val="bg1"/>
                </a:solidFill>
              </a:rPr>
              <a:t>Search Operations</a:t>
            </a:r>
          </a:p>
          <a:p>
            <a:pPr marL="0" indent="0">
              <a:buNone/>
            </a:pPr>
            <a:r>
              <a:rPr lang="en-US" sz="1400" dirty="0">
                <a:solidFill>
                  <a:schemeClr val="bg1"/>
                </a:solidFill>
              </a:rPr>
              <a:t>Search is considered a fundamental operation in the fire service, searching for potential occupants of a structure requires coordination and lots of practice in order to make sure its safe and effective. Many search methods exist for various fire conditions and situations. The officer must decide which method is appropriate for each operation and coordinate the search often while completing other fireground tasks such as suppression. A search operational plan must be agreed upon prior to entry and must include a primary and secondary search.</a:t>
            </a:r>
          </a:p>
          <a:p>
            <a:pPr marL="0" indent="0">
              <a:buNone/>
            </a:pPr>
            <a:endParaRPr lang="en-US" sz="1400" dirty="0"/>
          </a:p>
          <a:p>
            <a:pPr marL="0" indent="0">
              <a:buNone/>
            </a:pPr>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2981372634"/>
              </p:ext>
            </p:extLst>
          </p:nvPr>
        </p:nvGraphicFramePr>
        <p:xfrm>
          <a:off x="333375" y="3048000"/>
          <a:ext cx="3705225" cy="1859280"/>
        </p:xfrm>
        <a:graphic>
          <a:graphicData uri="http://schemas.openxmlformats.org/drawingml/2006/table">
            <a:tbl>
              <a:tblPr firstRow="1" bandRow="1">
                <a:tableStyleId>{5C22544A-7EE6-4342-B048-85BDC9FD1C3A}</a:tableStyleId>
              </a:tblPr>
              <a:tblGrid>
                <a:gridCol w="3705225">
                  <a:extLst>
                    <a:ext uri="{9D8B030D-6E8A-4147-A177-3AD203B41FA5}">
                      <a16:colId xmlns:a16="http://schemas.microsoft.com/office/drawing/2014/main" val="20000"/>
                    </a:ext>
                  </a:extLst>
                </a:gridCol>
              </a:tblGrid>
              <a:tr h="1828800">
                <a:tc>
                  <a:txBody>
                    <a:bodyPr/>
                    <a:lstStyle/>
                    <a:p>
                      <a:r>
                        <a:rPr lang="en-US" sz="1800" b="1" i="0" u="sng" strike="noStrike" kern="1200" baseline="0" dirty="0">
                          <a:solidFill>
                            <a:schemeClr val="bg1"/>
                          </a:solidFill>
                          <a:latin typeface="+mn-lt"/>
                          <a:ea typeface="+mn-ea"/>
                          <a:cs typeface="+mn-cs"/>
                        </a:rPr>
                        <a:t>Primary Search: </a:t>
                      </a:r>
                      <a:r>
                        <a:rPr lang="en-US" sz="1400" b="0" i="0" u="none" strike="noStrike" kern="1200" baseline="0" dirty="0">
                          <a:solidFill>
                            <a:schemeClr val="bg1"/>
                          </a:solidFill>
                          <a:latin typeface="+mn-lt"/>
                          <a:ea typeface="+mn-ea"/>
                          <a:cs typeface="+mn-cs"/>
                        </a:rPr>
                        <a:t>Quick attempt to locate and remove those who are in danger.</a:t>
                      </a:r>
                    </a:p>
                    <a:p>
                      <a:r>
                        <a:rPr lang="en-US" sz="1400" b="0" i="0" u="none" strike="noStrike" kern="1200" baseline="0" dirty="0">
                          <a:solidFill>
                            <a:schemeClr val="bg1"/>
                          </a:solidFill>
                          <a:latin typeface="+mn-lt"/>
                          <a:ea typeface="+mn-ea"/>
                          <a:cs typeface="+mn-cs"/>
                        </a:rPr>
                        <a:t>• Time is critical.</a:t>
                      </a:r>
                    </a:p>
                    <a:p>
                      <a:r>
                        <a:rPr lang="en-US" sz="1400" b="0" i="0" u="none" strike="noStrike" kern="1200" baseline="0" dirty="0">
                          <a:solidFill>
                            <a:schemeClr val="bg1"/>
                          </a:solidFill>
                          <a:latin typeface="+mn-lt"/>
                          <a:ea typeface="+mn-ea"/>
                          <a:cs typeface="+mn-cs"/>
                        </a:rPr>
                        <a:t>• Check all areas where victims might be.</a:t>
                      </a:r>
                    </a:p>
                    <a:p>
                      <a:r>
                        <a:rPr lang="en-US" sz="1400" b="0" i="0" u="none" strike="noStrike" kern="1200" baseline="0" dirty="0">
                          <a:solidFill>
                            <a:schemeClr val="bg1"/>
                          </a:solidFill>
                          <a:latin typeface="+mn-lt"/>
                          <a:ea typeface="+mn-ea"/>
                          <a:cs typeface="+mn-cs"/>
                        </a:rPr>
                        <a:t>• Rely on sight, sound, and touch.</a:t>
                      </a:r>
                    </a:p>
                    <a:p>
                      <a:r>
                        <a:rPr lang="en-US" sz="1400" b="0" i="0" u="none" strike="noStrike" kern="1200" baseline="0" dirty="0">
                          <a:solidFill>
                            <a:schemeClr val="bg1"/>
                          </a:solidFill>
                          <a:latin typeface="+mn-lt"/>
                          <a:ea typeface="+mn-ea"/>
                          <a:cs typeface="+mn-cs"/>
                        </a:rPr>
                        <a:t>• Use hand tools to extend your reach.</a:t>
                      </a:r>
                    </a:p>
                    <a:p>
                      <a:r>
                        <a:rPr lang="en-US" sz="1400" b="0" i="0" u="none" strike="noStrike" kern="1200" baseline="0" dirty="0">
                          <a:solidFill>
                            <a:schemeClr val="bg1"/>
                          </a:solidFill>
                          <a:latin typeface="+mn-lt"/>
                          <a:ea typeface="+mn-ea"/>
                          <a:cs typeface="+mn-cs"/>
                        </a:rPr>
                        <a:t>• Check probable areas that are tenable and  safe for you to search quickly</a:t>
                      </a:r>
                      <a:endParaRPr lang="en-US" sz="1400" b="0" baseline="0" dirty="0">
                        <a:solidFill>
                          <a:schemeClr val="bg1"/>
                        </a:solidFill>
                      </a:endParaRPr>
                    </a:p>
                  </a:txBody>
                  <a:tcPr>
                    <a:solidFill>
                      <a:srgbClr val="FF0000"/>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7127573"/>
              </p:ext>
            </p:extLst>
          </p:nvPr>
        </p:nvGraphicFramePr>
        <p:xfrm>
          <a:off x="4572000" y="3048000"/>
          <a:ext cx="3962400" cy="185928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tblGrid>
              <a:tr h="1828800">
                <a:tc>
                  <a:txBody>
                    <a:bodyPr/>
                    <a:lstStyle/>
                    <a:p>
                      <a:r>
                        <a:rPr lang="en-US" sz="1800" b="1" i="0" u="sng" strike="noStrike" kern="1200" baseline="0" dirty="0">
                          <a:solidFill>
                            <a:schemeClr val="bg1"/>
                          </a:solidFill>
                          <a:latin typeface="+mn-lt"/>
                          <a:ea typeface="+mn-ea"/>
                          <a:cs typeface="+mn-cs"/>
                        </a:rPr>
                        <a:t>Secondary Search:</a:t>
                      </a:r>
                      <a:r>
                        <a:rPr lang="en-US" sz="1400" b="1" i="0" u="sng" strike="noStrike" kern="1200" baseline="0" dirty="0">
                          <a:solidFill>
                            <a:schemeClr val="bg1"/>
                          </a:solidFill>
                          <a:latin typeface="+mn-lt"/>
                          <a:ea typeface="+mn-ea"/>
                          <a:cs typeface="+mn-cs"/>
                        </a:rPr>
                        <a:t> </a:t>
                      </a:r>
                      <a:r>
                        <a:rPr lang="en-US" sz="1400" b="1" i="0" u="none" strike="noStrike" kern="1200" baseline="0" dirty="0">
                          <a:solidFill>
                            <a:schemeClr val="bg1"/>
                          </a:solidFill>
                          <a:latin typeface="+mn-lt"/>
                          <a:ea typeface="+mn-ea"/>
                          <a:cs typeface="+mn-cs"/>
                        </a:rPr>
                        <a:t>Thorough search conducted after the situation is under control.</a:t>
                      </a:r>
                    </a:p>
                    <a:p>
                      <a:r>
                        <a:rPr lang="en-US" sz="1400" b="0" i="0" u="none" strike="noStrike" kern="1200" baseline="0" dirty="0">
                          <a:solidFill>
                            <a:schemeClr val="bg1"/>
                          </a:solidFill>
                          <a:latin typeface="+mn-lt"/>
                          <a:ea typeface="+mn-ea"/>
                          <a:cs typeface="+mn-cs"/>
                        </a:rPr>
                        <a:t>• Locate victims not found in primary search</a:t>
                      </a:r>
                    </a:p>
                    <a:p>
                      <a:r>
                        <a:rPr lang="en-US" sz="1400" b="0" i="0" u="none" strike="noStrike" kern="1200" baseline="0" dirty="0">
                          <a:solidFill>
                            <a:schemeClr val="bg1"/>
                          </a:solidFill>
                          <a:latin typeface="+mn-lt"/>
                          <a:ea typeface="+mn-ea"/>
                          <a:cs typeface="+mn-cs"/>
                        </a:rPr>
                        <a:t>• Completed when conditions improve but may still present hazards; IDLH?</a:t>
                      </a:r>
                    </a:p>
                    <a:p>
                      <a:r>
                        <a:rPr lang="en-US" sz="1400" b="0" i="0" u="none" strike="noStrike" kern="1200" baseline="0" dirty="0">
                          <a:solidFill>
                            <a:schemeClr val="bg1"/>
                          </a:solidFill>
                          <a:latin typeface="+mn-lt"/>
                          <a:ea typeface="+mn-ea"/>
                          <a:cs typeface="+mn-cs"/>
                        </a:rPr>
                        <a:t>• Slow and methodical covering all areas</a:t>
                      </a:r>
                    </a:p>
                    <a:p>
                      <a:r>
                        <a:rPr lang="en-US" sz="1400" b="0" i="0" u="none" strike="noStrike" kern="1200" baseline="0" dirty="0">
                          <a:solidFill>
                            <a:schemeClr val="bg1"/>
                          </a:solidFill>
                          <a:latin typeface="+mn-lt"/>
                          <a:ea typeface="+mn-ea"/>
                          <a:cs typeface="+mn-cs"/>
                        </a:rPr>
                        <a:t>• Use several teams of firefighters</a:t>
                      </a:r>
                    </a:p>
                    <a:p>
                      <a:r>
                        <a:rPr lang="en-US" sz="1400" b="0" i="0" u="none" strike="noStrike" kern="1200" baseline="0" dirty="0">
                          <a:solidFill>
                            <a:schemeClr val="bg1"/>
                          </a:solidFill>
                          <a:latin typeface="+mn-lt"/>
                          <a:ea typeface="+mn-ea"/>
                          <a:cs typeface="+mn-cs"/>
                        </a:rPr>
                        <a:t>• Include all areas of the building</a:t>
                      </a:r>
                      <a:endParaRPr lang="en-US" sz="1400" baseline="0" dirty="0">
                        <a:solidFill>
                          <a:schemeClr val="bg1"/>
                        </a:solidFill>
                      </a:endParaRPr>
                    </a:p>
                  </a:txBody>
                  <a:tcPr>
                    <a:solidFill>
                      <a:srgbClr val="FFFF00"/>
                    </a:solidFill>
                  </a:tcPr>
                </a:tc>
                <a:extLst>
                  <a:ext uri="{0D108BD9-81ED-4DB2-BD59-A6C34878D82A}">
                    <a16:rowId xmlns:a16="http://schemas.microsoft.com/office/drawing/2014/main" val="10000"/>
                  </a:ext>
                </a:extLst>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191231"/>
            <a:ext cx="2971800" cy="141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191231"/>
            <a:ext cx="2575560" cy="141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52800" y="5296989"/>
            <a:ext cx="1905000" cy="1384995"/>
          </a:xfrm>
          <a:prstGeom prst="rect">
            <a:avLst/>
          </a:prstGeom>
          <a:solidFill>
            <a:srgbClr val="FFFF00"/>
          </a:solidFill>
        </p:spPr>
        <p:txBody>
          <a:bodyPr wrap="square">
            <a:spAutoFit/>
          </a:bodyPr>
          <a:lstStyle/>
          <a:p>
            <a:pPr algn="ctr"/>
            <a:r>
              <a:rPr lang="en-US" sz="1400" b="1" dirty="0">
                <a:solidFill>
                  <a:schemeClr val="bg1"/>
                </a:solidFill>
              </a:rPr>
              <a:t>Discuss the use of</a:t>
            </a:r>
          </a:p>
          <a:p>
            <a:pPr algn="ctr"/>
            <a:r>
              <a:rPr lang="en-US" sz="1400" b="1" dirty="0">
                <a:solidFill>
                  <a:schemeClr val="bg1"/>
                </a:solidFill>
              </a:rPr>
              <a:t>Thermal Imaging</a:t>
            </a:r>
          </a:p>
          <a:p>
            <a:pPr algn="ctr"/>
            <a:r>
              <a:rPr lang="en-US" sz="1400" b="1" dirty="0">
                <a:solidFill>
                  <a:schemeClr val="bg1"/>
                </a:solidFill>
              </a:rPr>
              <a:t>Cameras during</a:t>
            </a:r>
          </a:p>
          <a:p>
            <a:pPr algn="ctr"/>
            <a:r>
              <a:rPr lang="en-US" sz="1400" b="1" dirty="0">
                <a:solidFill>
                  <a:schemeClr val="bg1"/>
                </a:solidFill>
              </a:rPr>
              <a:t>primary and secondary</a:t>
            </a:r>
          </a:p>
          <a:p>
            <a:pPr algn="ctr"/>
            <a:r>
              <a:rPr lang="en-US" sz="1400" b="1" dirty="0">
                <a:solidFill>
                  <a:schemeClr val="bg1"/>
                </a:solidFill>
              </a:rPr>
              <a:t>search operations.</a:t>
            </a:r>
          </a:p>
        </p:txBody>
      </p:sp>
    </p:spTree>
    <p:extLst>
      <p:ext uri="{BB962C8B-B14F-4D97-AF65-F5344CB8AC3E}">
        <p14:creationId xmlns:p14="http://schemas.microsoft.com/office/powerpoint/2010/main" val="2162792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696200" cy="685800"/>
          </a:xfrm>
          <a:solidFill>
            <a:schemeClr val="bg1"/>
          </a:solidFill>
        </p:spPr>
        <p:txBody>
          <a:bodyPr>
            <a:normAutofit fontScale="90000"/>
          </a:bodyPr>
          <a:lstStyle/>
          <a:p>
            <a:r>
              <a:rPr lang="en-US" sz="4000" cap="small" dirty="0"/>
              <a:t>search operations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2514600"/>
            <a:ext cx="2774147"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168" y="3200400"/>
            <a:ext cx="231457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48168" y="1471880"/>
            <a:ext cx="2343407" cy="1323439"/>
          </a:xfrm>
          <a:prstGeom prst="rect">
            <a:avLst/>
          </a:prstGeom>
          <a:solidFill>
            <a:srgbClr val="FF0000"/>
          </a:solidFill>
        </p:spPr>
        <p:txBody>
          <a:bodyPr wrap="square">
            <a:spAutoFit/>
          </a:bodyPr>
          <a:lstStyle/>
          <a:p>
            <a:r>
              <a:rPr lang="en-US" sz="1400" b="1" dirty="0">
                <a:solidFill>
                  <a:schemeClr val="bg1"/>
                </a:solidFill>
              </a:rPr>
              <a:t>I</a:t>
            </a:r>
            <a:r>
              <a:rPr lang="en-US" sz="1600" b="1" dirty="0">
                <a:solidFill>
                  <a:schemeClr val="bg1"/>
                </a:solidFill>
              </a:rPr>
              <a:t>f nozzle is taken into the room, it should be taken just inside the door to give searcher a point of orientation</a:t>
            </a:r>
          </a:p>
        </p:txBody>
      </p:sp>
      <p:graphicFrame>
        <p:nvGraphicFramePr>
          <p:cNvPr id="5" name="Table 4"/>
          <p:cNvGraphicFramePr>
            <a:graphicFrameLocks noGrp="1"/>
          </p:cNvGraphicFramePr>
          <p:nvPr>
            <p:extLst>
              <p:ext uri="{D42A27DB-BD31-4B8C-83A1-F6EECF244321}">
                <p14:modId xmlns:p14="http://schemas.microsoft.com/office/powerpoint/2010/main" val="836654602"/>
              </p:ext>
            </p:extLst>
          </p:nvPr>
        </p:nvGraphicFramePr>
        <p:xfrm>
          <a:off x="304800" y="1828800"/>
          <a:ext cx="2743200" cy="485711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4857115">
                <a:tc>
                  <a:txBody>
                    <a:bodyPr/>
                    <a:lstStyle/>
                    <a:p>
                      <a:r>
                        <a:rPr lang="en-US" sz="1600" u="sng" dirty="0" err="1">
                          <a:solidFill>
                            <a:schemeClr val="bg1"/>
                          </a:solidFill>
                        </a:rPr>
                        <a:t>Hoseline</a:t>
                      </a:r>
                      <a:r>
                        <a:rPr lang="en-US" sz="1600" u="sng" dirty="0">
                          <a:solidFill>
                            <a:schemeClr val="bg1"/>
                          </a:solidFill>
                        </a:rPr>
                        <a:t> Search</a:t>
                      </a:r>
                    </a:p>
                    <a:p>
                      <a:r>
                        <a:rPr lang="en-US" sz="1400" dirty="0">
                          <a:solidFill>
                            <a:schemeClr val="bg1"/>
                          </a:solidFill>
                        </a:rPr>
                        <a:t>Guidelines:</a:t>
                      </a:r>
                    </a:p>
                    <a:p>
                      <a:r>
                        <a:rPr lang="en-US" sz="1400" dirty="0">
                          <a:solidFill>
                            <a:schemeClr val="bg1"/>
                          </a:solidFill>
                        </a:rPr>
                        <a:t>-Nozzle person should bleed</a:t>
                      </a:r>
                    </a:p>
                    <a:p>
                      <a:r>
                        <a:rPr lang="en-US" sz="1400" dirty="0">
                          <a:solidFill>
                            <a:schemeClr val="bg1"/>
                          </a:solidFill>
                        </a:rPr>
                        <a:t>air from hose and check</a:t>
                      </a:r>
                    </a:p>
                    <a:p>
                      <a:r>
                        <a:rPr lang="en-US" sz="1400" dirty="0">
                          <a:solidFill>
                            <a:schemeClr val="bg1"/>
                          </a:solidFill>
                        </a:rPr>
                        <a:t>water before entering.</a:t>
                      </a:r>
                    </a:p>
                    <a:p>
                      <a:r>
                        <a:rPr lang="en-US" sz="1400" dirty="0">
                          <a:solidFill>
                            <a:schemeClr val="bg1"/>
                          </a:solidFill>
                        </a:rPr>
                        <a:t>-Search should be systematic</a:t>
                      </a:r>
                    </a:p>
                    <a:p>
                      <a:r>
                        <a:rPr lang="en-US" sz="1400" dirty="0">
                          <a:solidFill>
                            <a:schemeClr val="bg1"/>
                          </a:solidFill>
                        </a:rPr>
                        <a:t>in direction of fire.</a:t>
                      </a:r>
                    </a:p>
                    <a:p>
                      <a:r>
                        <a:rPr lang="en-US" sz="1400" dirty="0">
                          <a:solidFill>
                            <a:schemeClr val="bg1"/>
                          </a:solidFill>
                        </a:rPr>
                        <a:t>-Team communicates where</a:t>
                      </a:r>
                    </a:p>
                    <a:p>
                      <a:r>
                        <a:rPr lang="en-US" sz="1400" dirty="0">
                          <a:solidFill>
                            <a:schemeClr val="bg1"/>
                          </a:solidFill>
                        </a:rPr>
                        <a:t>doors may be or victims</a:t>
                      </a:r>
                    </a:p>
                    <a:p>
                      <a:r>
                        <a:rPr lang="en-US" sz="1400" dirty="0">
                          <a:solidFill>
                            <a:schemeClr val="bg1"/>
                          </a:solidFill>
                        </a:rPr>
                        <a:t>found.</a:t>
                      </a:r>
                    </a:p>
                    <a:p>
                      <a:r>
                        <a:rPr lang="en-US" sz="1400" dirty="0">
                          <a:solidFill>
                            <a:schemeClr val="bg1"/>
                          </a:solidFill>
                        </a:rPr>
                        <a:t>-Crew must chase all kinks</a:t>
                      </a:r>
                    </a:p>
                    <a:p>
                      <a:r>
                        <a:rPr lang="en-US" sz="1400" dirty="0">
                          <a:solidFill>
                            <a:schemeClr val="bg1"/>
                          </a:solidFill>
                        </a:rPr>
                        <a:t>and pinch points.</a:t>
                      </a:r>
                    </a:p>
                    <a:p>
                      <a:r>
                        <a:rPr lang="en-US" sz="1400" dirty="0">
                          <a:solidFill>
                            <a:schemeClr val="bg1"/>
                          </a:solidFill>
                        </a:rPr>
                        <a:t>- Nozzle person can be placed</a:t>
                      </a:r>
                    </a:p>
                    <a:p>
                      <a:r>
                        <a:rPr lang="en-US" sz="1400" dirty="0">
                          <a:solidFill>
                            <a:schemeClr val="bg1"/>
                          </a:solidFill>
                        </a:rPr>
                        <a:t>in hallway between adjunct</a:t>
                      </a:r>
                    </a:p>
                    <a:p>
                      <a:r>
                        <a:rPr lang="en-US" sz="1400" dirty="0">
                          <a:solidFill>
                            <a:schemeClr val="bg1"/>
                          </a:solidFill>
                        </a:rPr>
                        <a:t>rooms, if an oriented search</a:t>
                      </a:r>
                    </a:p>
                    <a:p>
                      <a:r>
                        <a:rPr lang="en-US" sz="1400" dirty="0">
                          <a:solidFill>
                            <a:schemeClr val="bg1"/>
                          </a:solidFill>
                        </a:rPr>
                        <a:t>is being used.</a:t>
                      </a:r>
                    </a:p>
                    <a:p>
                      <a:r>
                        <a:rPr lang="en-US" sz="1400" dirty="0">
                          <a:solidFill>
                            <a:schemeClr val="bg1"/>
                          </a:solidFill>
                        </a:rPr>
                        <a:t>- TIC can assist the search but</a:t>
                      </a:r>
                    </a:p>
                    <a:p>
                      <a:r>
                        <a:rPr lang="en-US" sz="1400" dirty="0">
                          <a:solidFill>
                            <a:schemeClr val="bg1"/>
                          </a:solidFill>
                        </a:rPr>
                        <a:t>never take the place of</a:t>
                      </a:r>
                    </a:p>
                    <a:p>
                      <a:r>
                        <a:rPr lang="en-US" sz="1400" dirty="0">
                          <a:solidFill>
                            <a:schemeClr val="bg1"/>
                          </a:solidFill>
                        </a:rPr>
                        <a:t>actually searching.</a:t>
                      </a:r>
                    </a:p>
                    <a:p>
                      <a:r>
                        <a:rPr lang="en-US" sz="1400" dirty="0">
                          <a:solidFill>
                            <a:schemeClr val="bg1"/>
                          </a:solidFill>
                        </a:rPr>
                        <a:t>- Crews must NEVER pass up</a:t>
                      </a:r>
                    </a:p>
                    <a:p>
                      <a:r>
                        <a:rPr lang="en-US" sz="1400" dirty="0">
                          <a:solidFill>
                            <a:schemeClr val="bg1"/>
                          </a:solidFill>
                        </a:rPr>
                        <a:t>fire!</a:t>
                      </a:r>
                    </a:p>
                  </a:txBody>
                  <a:tcPr>
                    <a:solidFill>
                      <a:srgbClr val="FF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3399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7572179" cy="715962"/>
          </a:xfrm>
          <a:solidFill>
            <a:schemeClr val="bg1"/>
          </a:solidFill>
        </p:spPr>
        <p:txBody>
          <a:bodyPr>
            <a:normAutofit/>
          </a:bodyPr>
          <a:lstStyle/>
          <a:p>
            <a:r>
              <a:rPr lang="en-US" sz="3600" cap="small" dirty="0"/>
              <a:t> search operations</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86200" y="1248953"/>
            <a:ext cx="4113980" cy="248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86200" y="3784674"/>
            <a:ext cx="1667444" cy="307777"/>
          </a:xfrm>
          <a:prstGeom prst="rect">
            <a:avLst/>
          </a:prstGeom>
          <a:solidFill>
            <a:srgbClr val="FF0000"/>
          </a:solidFill>
        </p:spPr>
        <p:txBody>
          <a:bodyPr wrap="none">
            <a:spAutoFit/>
          </a:bodyPr>
          <a:lstStyle/>
          <a:p>
            <a:r>
              <a:rPr lang="en-US" sz="1400" dirty="0"/>
              <a:t>Left Hand Method</a:t>
            </a: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992262"/>
            <a:ext cx="3281834" cy="183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075713" y="3901551"/>
            <a:ext cx="1219199" cy="1015663"/>
          </a:xfrm>
          <a:prstGeom prst="rect">
            <a:avLst/>
          </a:prstGeom>
          <a:solidFill>
            <a:srgbClr val="FFFF00"/>
          </a:solidFill>
        </p:spPr>
        <p:txBody>
          <a:bodyPr wrap="square">
            <a:spAutoFit/>
          </a:bodyPr>
          <a:lstStyle/>
          <a:p>
            <a:pPr algn="ctr"/>
            <a:r>
              <a:rPr lang="en-US" sz="1200" dirty="0">
                <a:solidFill>
                  <a:schemeClr val="bg1"/>
                </a:solidFill>
              </a:rPr>
              <a:t>The wall is your point of</a:t>
            </a:r>
          </a:p>
          <a:p>
            <a:pPr algn="ctr"/>
            <a:r>
              <a:rPr lang="en-US" sz="1200" dirty="0">
                <a:solidFill>
                  <a:schemeClr val="bg1"/>
                </a:solidFill>
              </a:rPr>
              <a:t>orientation for this type of</a:t>
            </a:r>
          </a:p>
          <a:p>
            <a:pPr algn="ctr"/>
            <a:r>
              <a:rPr lang="en-US" sz="1200" dirty="0">
                <a:solidFill>
                  <a:schemeClr val="bg1"/>
                </a:solidFill>
              </a:rPr>
              <a:t>search.</a:t>
            </a:r>
          </a:p>
        </p:txBody>
      </p:sp>
      <p:sp>
        <p:nvSpPr>
          <p:cNvPr id="11" name="Rectangle 10"/>
          <p:cNvSpPr/>
          <p:nvPr/>
        </p:nvSpPr>
        <p:spPr>
          <a:xfrm>
            <a:off x="457200" y="1234857"/>
            <a:ext cx="3052183" cy="3108543"/>
          </a:xfrm>
          <a:prstGeom prst="rect">
            <a:avLst/>
          </a:prstGeom>
          <a:solidFill>
            <a:srgbClr val="FF0000"/>
          </a:solidFill>
        </p:spPr>
        <p:txBody>
          <a:bodyPr wrap="square">
            <a:spAutoFit/>
          </a:bodyPr>
          <a:lstStyle/>
          <a:p>
            <a:pPr lvl="0" algn="ctr"/>
            <a:r>
              <a:rPr lang="en-US" sz="1400" b="1" dirty="0">
                <a:solidFill>
                  <a:prstClr val="black"/>
                </a:solidFill>
              </a:rPr>
              <a:t>How is it done?</a:t>
            </a:r>
          </a:p>
          <a:p>
            <a:pPr lvl="0"/>
            <a:r>
              <a:rPr lang="en-US" sz="1400" dirty="0">
                <a:solidFill>
                  <a:prstClr val="black"/>
                </a:solidFill>
              </a:rPr>
              <a:t>• One firefighter crawls along the</a:t>
            </a:r>
          </a:p>
          <a:p>
            <a:pPr lvl="0"/>
            <a:r>
              <a:rPr lang="en-US" sz="1400" dirty="0">
                <a:solidFill>
                  <a:prstClr val="black"/>
                </a:solidFill>
              </a:rPr>
              <a:t>wall, another grabs onto the first</a:t>
            </a:r>
          </a:p>
          <a:p>
            <a:pPr lvl="0"/>
            <a:r>
              <a:rPr lang="en-US" sz="1400" dirty="0">
                <a:solidFill>
                  <a:prstClr val="black"/>
                </a:solidFill>
              </a:rPr>
              <a:t>firefighter’s boot and crawls</a:t>
            </a:r>
          </a:p>
          <a:p>
            <a:pPr lvl="0"/>
            <a:r>
              <a:rPr lang="en-US" sz="1400" dirty="0">
                <a:solidFill>
                  <a:prstClr val="black"/>
                </a:solidFill>
              </a:rPr>
              <a:t>alongside the firefighter</a:t>
            </a:r>
          </a:p>
          <a:p>
            <a:pPr lvl="0"/>
            <a:r>
              <a:rPr lang="en-US" sz="1400" dirty="0">
                <a:solidFill>
                  <a:prstClr val="black"/>
                </a:solidFill>
              </a:rPr>
              <a:t>following the wall. Crew</a:t>
            </a:r>
          </a:p>
          <a:p>
            <a:pPr lvl="0"/>
            <a:r>
              <a:rPr lang="en-US" sz="1400" dirty="0">
                <a:solidFill>
                  <a:prstClr val="black"/>
                </a:solidFill>
              </a:rPr>
              <a:t>members crawl along until they</a:t>
            </a:r>
          </a:p>
          <a:p>
            <a:pPr lvl="0"/>
            <a:r>
              <a:rPr lang="en-US" sz="1400" dirty="0">
                <a:solidFill>
                  <a:prstClr val="black"/>
                </a:solidFill>
              </a:rPr>
              <a:t>hit another wall, then they work</a:t>
            </a:r>
          </a:p>
          <a:p>
            <a:pPr lvl="0"/>
            <a:r>
              <a:rPr lang="en-US" sz="1400" dirty="0">
                <a:solidFill>
                  <a:prstClr val="black"/>
                </a:solidFill>
              </a:rPr>
              <a:t>down the second wall in a</a:t>
            </a:r>
          </a:p>
          <a:p>
            <a:pPr lvl="0"/>
            <a:r>
              <a:rPr lang="en-US" sz="1400" dirty="0">
                <a:solidFill>
                  <a:prstClr val="black"/>
                </a:solidFill>
              </a:rPr>
              <a:t>synchronized manner and</a:t>
            </a:r>
          </a:p>
          <a:p>
            <a:pPr lvl="0"/>
            <a:r>
              <a:rPr lang="en-US" sz="1400" dirty="0">
                <a:solidFill>
                  <a:prstClr val="black"/>
                </a:solidFill>
              </a:rPr>
              <a:t>continue on wall by wall.</a:t>
            </a:r>
          </a:p>
          <a:p>
            <a:pPr lvl="0"/>
            <a:r>
              <a:rPr lang="en-US" sz="1400" dirty="0">
                <a:solidFill>
                  <a:prstClr val="black"/>
                </a:solidFill>
              </a:rPr>
              <a:t>• This search method is also</a:t>
            </a:r>
          </a:p>
          <a:p>
            <a:pPr lvl="0"/>
            <a:r>
              <a:rPr lang="en-US" sz="1400" dirty="0">
                <a:solidFill>
                  <a:prstClr val="black"/>
                </a:solidFill>
              </a:rPr>
              <a:t>referred to as the right or left</a:t>
            </a:r>
          </a:p>
          <a:p>
            <a:pPr lvl="0"/>
            <a:r>
              <a:rPr lang="en-US" sz="1400" dirty="0">
                <a:solidFill>
                  <a:prstClr val="black"/>
                </a:solidFill>
              </a:rPr>
              <a:t>hand search</a:t>
            </a:r>
          </a:p>
        </p:txBody>
      </p:sp>
      <p:sp>
        <p:nvSpPr>
          <p:cNvPr id="12" name="Rectangle 11"/>
          <p:cNvSpPr/>
          <p:nvPr/>
        </p:nvSpPr>
        <p:spPr>
          <a:xfrm>
            <a:off x="127550" y="4495800"/>
            <a:ext cx="5299768" cy="2031325"/>
          </a:xfrm>
          <a:prstGeom prst="rect">
            <a:avLst/>
          </a:prstGeom>
          <a:solidFill>
            <a:srgbClr val="FFFF00"/>
          </a:solidFill>
        </p:spPr>
        <p:txBody>
          <a:bodyPr wrap="square">
            <a:spAutoFit/>
          </a:bodyPr>
          <a:lstStyle/>
          <a:p>
            <a:pPr marL="171450" indent="-171450">
              <a:buFont typeface="Arial" panose="020B0604020202020204" pitchFamily="34" charset="0"/>
              <a:buChar char="•"/>
            </a:pPr>
            <a:r>
              <a:rPr lang="en-US" sz="1400" u="sng" dirty="0">
                <a:solidFill>
                  <a:schemeClr val="bg1"/>
                </a:solidFill>
              </a:rPr>
              <a:t> </a:t>
            </a:r>
            <a:r>
              <a:rPr lang="en-US" sz="1400" b="1" u="sng" dirty="0">
                <a:solidFill>
                  <a:schemeClr val="bg1"/>
                </a:solidFill>
              </a:rPr>
              <a:t>Advantages: </a:t>
            </a:r>
            <a:r>
              <a:rPr lang="en-US" sz="1400" dirty="0">
                <a:solidFill>
                  <a:schemeClr val="bg1"/>
                </a:solidFill>
              </a:rPr>
              <a:t>The team concept is maintained. The crews enter</a:t>
            </a:r>
          </a:p>
          <a:p>
            <a:r>
              <a:rPr lang="en-US" sz="1400" dirty="0">
                <a:solidFill>
                  <a:schemeClr val="bg1"/>
                </a:solidFill>
              </a:rPr>
              <a:t>    together and remain together. All members are searching.</a:t>
            </a:r>
          </a:p>
          <a:p>
            <a:endParaRPr lang="en-US" sz="1400" dirty="0">
              <a:solidFill>
                <a:schemeClr val="bg1"/>
              </a:solidFill>
            </a:endParaRPr>
          </a:p>
          <a:p>
            <a:pPr marL="171450" indent="-171450">
              <a:buFont typeface="Arial" panose="020B0604020202020204" pitchFamily="34" charset="0"/>
              <a:buChar char="•"/>
            </a:pPr>
            <a:r>
              <a:rPr lang="en-US" sz="1400" b="1" u="sng" dirty="0">
                <a:solidFill>
                  <a:schemeClr val="bg1"/>
                </a:solidFill>
              </a:rPr>
              <a:t>Disadvantages: </a:t>
            </a:r>
            <a:r>
              <a:rPr lang="en-US" sz="1400" dirty="0">
                <a:solidFill>
                  <a:schemeClr val="bg1"/>
                </a:solidFill>
              </a:rPr>
              <a:t>Safety is not the crew’s foremost concern. With all members searching, including the search officer, no</a:t>
            </a:r>
          </a:p>
          <a:p>
            <a:r>
              <a:rPr lang="en-US" sz="1400" dirty="0">
                <a:solidFill>
                  <a:schemeClr val="bg1"/>
                </a:solidFill>
              </a:rPr>
              <a:t>    one really is focused on the crew’s safety, fire conditions, and</a:t>
            </a:r>
          </a:p>
          <a:p>
            <a:r>
              <a:rPr lang="en-US" sz="1400" dirty="0">
                <a:solidFill>
                  <a:schemeClr val="bg1"/>
                </a:solidFill>
              </a:rPr>
              <a:t>    where they are in the building.</a:t>
            </a:r>
          </a:p>
          <a:p>
            <a:pPr marL="171450" indent="-171450">
              <a:buFont typeface="Arial" panose="020B0604020202020204" pitchFamily="34" charset="0"/>
              <a:buChar char="•"/>
            </a:pPr>
            <a:r>
              <a:rPr lang="en-US" sz="1400" dirty="0">
                <a:solidFill>
                  <a:schemeClr val="bg1"/>
                </a:solidFill>
              </a:rPr>
              <a:t>Only one room gets searched at a time, No one is concentrating on egress.</a:t>
            </a:r>
          </a:p>
        </p:txBody>
      </p:sp>
    </p:spTree>
    <p:extLst>
      <p:ext uri="{BB962C8B-B14F-4D97-AF65-F5344CB8AC3E}">
        <p14:creationId xmlns:p14="http://schemas.microsoft.com/office/powerpoint/2010/main" val="103444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43" y="304800"/>
            <a:ext cx="7668314" cy="609600"/>
          </a:xfrm>
          <a:solidFill>
            <a:schemeClr val="bg1"/>
          </a:solidFill>
        </p:spPr>
        <p:txBody>
          <a:bodyPr>
            <a:normAutofit fontScale="90000"/>
          </a:bodyPr>
          <a:lstStyle/>
          <a:p>
            <a:r>
              <a:rPr lang="en-US" sz="3600" cap="small" dirty="0"/>
              <a:t>Search operations</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4054" y="1129283"/>
            <a:ext cx="267154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00263" y="2113885"/>
            <a:ext cx="1297150" cy="276999"/>
          </a:xfrm>
          <a:prstGeom prst="rect">
            <a:avLst/>
          </a:prstGeom>
          <a:solidFill>
            <a:srgbClr val="FF0000"/>
          </a:solidFill>
        </p:spPr>
        <p:txBody>
          <a:bodyPr wrap="none">
            <a:spAutoFit/>
          </a:bodyPr>
          <a:lstStyle/>
          <a:p>
            <a:r>
              <a:rPr lang="en-US" sz="1200" dirty="0">
                <a:solidFill>
                  <a:schemeClr val="bg1"/>
                </a:solidFill>
              </a:rPr>
              <a:t>Oriented Person</a:t>
            </a:r>
          </a:p>
        </p:txBody>
      </p:sp>
      <p:sp>
        <p:nvSpPr>
          <p:cNvPr id="5" name="Right Arrow 4"/>
          <p:cNvSpPr/>
          <p:nvPr/>
        </p:nvSpPr>
        <p:spPr>
          <a:xfrm>
            <a:off x="762000" y="2113885"/>
            <a:ext cx="489204" cy="2764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3938" y="1524000"/>
            <a:ext cx="762000" cy="276999"/>
          </a:xfrm>
          <a:prstGeom prst="rect">
            <a:avLst/>
          </a:prstGeom>
          <a:solidFill>
            <a:srgbClr val="FFFF00"/>
          </a:solidFill>
        </p:spPr>
        <p:txBody>
          <a:bodyPr wrap="square">
            <a:spAutoFit/>
          </a:bodyPr>
          <a:lstStyle/>
          <a:p>
            <a:pPr algn="r"/>
            <a:r>
              <a:rPr lang="en-US" sz="1200" b="1" dirty="0">
                <a:solidFill>
                  <a:schemeClr val="bg1"/>
                </a:solidFill>
              </a:rPr>
              <a:t>FF 1</a:t>
            </a:r>
          </a:p>
        </p:txBody>
      </p:sp>
      <p:sp>
        <p:nvSpPr>
          <p:cNvPr id="7" name="Rectangle 6"/>
          <p:cNvSpPr/>
          <p:nvPr/>
        </p:nvSpPr>
        <p:spPr>
          <a:xfrm>
            <a:off x="2057399" y="2821988"/>
            <a:ext cx="685799" cy="276999"/>
          </a:xfrm>
          <a:prstGeom prst="rect">
            <a:avLst/>
          </a:prstGeom>
          <a:solidFill>
            <a:srgbClr val="FFFF00"/>
          </a:solidFill>
        </p:spPr>
        <p:txBody>
          <a:bodyPr wrap="square">
            <a:spAutoFit/>
          </a:bodyPr>
          <a:lstStyle/>
          <a:p>
            <a:pPr algn="ctr"/>
            <a:r>
              <a:rPr lang="en-US" sz="1200" b="1" dirty="0">
                <a:solidFill>
                  <a:schemeClr val="bg1"/>
                </a:solidFill>
              </a:rPr>
              <a:t>FF 2</a:t>
            </a:r>
          </a:p>
        </p:txBody>
      </p:sp>
      <p:sp>
        <p:nvSpPr>
          <p:cNvPr id="8" name="Rectangle 7"/>
          <p:cNvSpPr/>
          <p:nvPr/>
        </p:nvSpPr>
        <p:spPr>
          <a:xfrm>
            <a:off x="5334000" y="1278999"/>
            <a:ext cx="2743200" cy="2031325"/>
          </a:xfrm>
          <a:prstGeom prst="rect">
            <a:avLst/>
          </a:prstGeom>
          <a:solidFill>
            <a:srgbClr val="FF0000"/>
          </a:solidFill>
        </p:spPr>
        <p:txBody>
          <a:bodyPr wrap="square">
            <a:spAutoFit/>
          </a:bodyPr>
          <a:lstStyle/>
          <a:p>
            <a:pPr algn="ctr"/>
            <a:r>
              <a:rPr lang="en-US" sz="1400" i="0" u="sng" strike="noStrike" baseline="0" dirty="0">
                <a:solidFill>
                  <a:schemeClr val="bg1"/>
                </a:solidFill>
              </a:rPr>
              <a:t>Oriented Person Tips</a:t>
            </a:r>
          </a:p>
          <a:p>
            <a:pPr marL="285750" indent="-285750">
              <a:buFont typeface="Arial" panose="020B0604020202020204" pitchFamily="34" charset="0"/>
              <a:buChar char="•"/>
            </a:pPr>
            <a:r>
              <a:rPr lang="en-US" sz="1400" i="0" u="none" strike="noStrike" baseline="0" dirty="0">
                <a:solidFill>
                  <a:schemeClr val="bg1"/>
                </a:solidFill>
              </a:rPr>
              <a:t>Communicate with</a:t>
            </a:r>
            <a:r>
              <a:rPr lang="en-US" sz="1400" i="0" u="none" strike="noStrike" dirty="0">
                <a:solidFill>
                  <a:schemeClr val="bg1"/>
                </a:solidFill>
              </a:rPr>
              <a:t> </a:t>
            </a:r>
            <a:r>
              <a:rPr lang="en-US" sz="1400" i="0" u="none" strike="noStrike" baseline="0" dirty="0">
                <a:solidFill>
                  <a:schemeClr val="bg1"/>
                </a:solidFill>
              </a:rPr>
              <a:t>searchers</a:t>
            </a:r>
          </a:p>
          <a:p>
            <a:pPr marL="285750" indent="-285750">
              <a:buFont typeface="Arial" panose="020B0604020202020204" pitchFamily="34" charset="0"/>
              <a:buChar char="•"/>
            </a:pPr>
            <a:r>
              <a:rPr lang="en-US" sz="1400" i="0" u="none" strike="noStrike" baseline="0" dirty="0">
                <a:solidFill>
                  <a:schemeClr val="bg1"/>
                </a:solidFill>
              </a:rPr>
              <a:t>Pound on floor to make</a:t>
            </a:r>
          </a:p>
          <a:p>
            <a:r>
              <a:rPr lang="en-US" sz="1400" i="0" u="none" strike="noStrike" baseline="0" dirty="0">
                <a:solidFill>
                  <a:schemeClr val="bg1"/>
                </a:solidFill>
              </a:rPr>
              <a:t>      reference point for searcher</a:t>
            </a:r>
          </a:p>
          <a:p>
            <a:pPr marL="285750" indent="-285750">
              <a:buFont typeface="Arial" panose="020B0604020202020204" pitchFamily="34" charset="0"/>
              <a:buChar char="•"/>
            </a:pPr>
            <a:r>
              <a:rPr lang="en-US" sz="1400" i="0" u="none" strike="noStrike" baseline="0" dirty="0">
                <a:solidFill>
                  <a:schemeClr val="bg1"/>
                </a:solidFill>
              </a:rPr>
              <a:t>Consider Thermal Imager</a:t>
            </a:r>
          </a:p>
          <a:p>
            <a:pPr marL="285750" indent="-285750">
              <a:buFont typeface="Arial" panose="020B0604020202020204" pitchFamily="34" charset="0"/>
              <a:buChar char="•"/>
            </a:pPr>
            <a:r>
              <a:rPr lang="en-US" sz="1400" i="0" u="none" strike="noStrike" baseline="0" dirty="0">
                <a:solidFill>
                  <a:schemeClr val="bg1"/>
                </a:solidFill>
              </a:rPr>
              <a:t>Place light into doorway</a:t>
            </a:r>
          </a:p>
          <a:p>
            <a:pPr marL="285750" indent="-285750">
              <a:buFont typeface="Arial" panose="020B0604020202020204" pitchFamily="34" charset="0"/>
              <a:buChar char="•"/>
            </a:pPr>
            <a:r>
              <a:rPr lang="en-US" sz="1400" i="0" u="none" strike="noStrike" baseline="0" dirty="0">
                <a:solidFill>
                  <a:schemeClr val="bg1"/>
                </a:solidFill>
              </a:rPr>
              <a:t>Monitor fire, </a:t>
            </a:r>
            <a:r>
              <a:rPr lang="en-US" sz="1400" i="0" u="none" strike="noStrike" baseline="0" dirty="0">
                <a:solidFill>
                  <a:schemeClr val="bg1"/>
                </a:solidFill>
                <a:cs typeface="Calibri" panose="020F0502020204030204" pitchFamily="34" charset="0"/>
              </a:rPr>
              <a:t>heat</a:t>
            </a:r>
            <a:r>
              <a:rPr lang="en-US" sz="1400" i="0" u="none" strike="noStrike" baseline="0" dirty="0">
                <a:solidFill>
                  <a:schemeClr val="bg1"/>
                </a:solidFill>
              </a:rPr>
              <a:t>, smoke</a:t>
            </a:r>
            <a:r>
              <a:rPr lang="en-US" sz="1400" i="0" u="none" strike="noStrike" dirty="0">
                <a:solidFill>
                  <a:schemeClr val="bg1"/>
                </a:solidFill>
              </a:rPr>
              <a:t> </a:t>
            </a:r>
            <a:r>
              <a:rPr lang="en-US" sz="1400" i="0" u="none" strike="noStrike" baseline="0" dirty="0">
                <a:solidFill>
                  <a:schemeClr val="bg1"/>
                </a:solidFill>
              </a:rPr>
              <a:t>conditions at all times</a:t>
            </a:r>
            <a:endParaRPr lang="en-US" sz="1400" dirty="0">
              <a:solidFill>
                <a:schemeClr val="bg1"/>
              </a:solidFill>
            </a:endParaRPr>
          </a:p>
        </p:txBody>
      </p:sp>
      <p:sp>
        <p:nvSpPr>
          <p:cNvPr id="9" name="Rectangle 8"/>
          <p:cNvSpPr/>
          <p:nvPr/>
        </p:nvSpPr>
        <p:spPr>
          <a:xfrm>
            <a:off x="103489" y="3549806"/>
            <a:ext cx="4311395" cy="3046988"/>
          </a:xfrm>
          <a:prstGeom prst="rect">
            <a:avLst/>
          </a:prstGeom>
          <a:solidFill>
            <a:srgbClr val="FFFF00"/>
          </a:solidFill>
        </p:spPr>
        <p:txBody>
          <a:bodyPr wrap="square">
            <a:spAutoFit/>
          </a:bodyPr>
          <a:lstStyle/>
          <a:p>
            <a:pPr algn="ctr"/>
            <a:r>
              <a:rPr lang="en-US" sz="1200" b="1" u="sng" dirty="0">
                <a:solidFill>
                  <a:schemeClr val="bg1"/>
                </a:solidFill>
              </a:rPr>
              <a:t>Oriented Firefighter Search Method</a:t>
            </a:r>
          </a:p>
          <a:p>
            <a:pPr marL="171450" indent="-171450">
              <a:buFont typeface="Arial" panose="020B0604020202020204" pitchFamily="34" charset="0"/>
              <a:buChar char="•"/>
            </a:pPr>
            <a:r>
              <a:rPr lang="en-US" sz="1200" dirty="0">
                <a:solidFill>
                  <a:schemeClr val="bg1"/>
                </a:solidFill>
              </a:rPr>
              <a:t>Emphasizes team search methods</a:t>
            </a:r>
          </a:p>
          <a:p>
            <a:pPr marL="171450" indent="-171450">
              <a:buFont typeface="Arial" panose="020B0604020202020204" pitchFamily="34" charset="0"/>
              <a:buChar char="•"/>
            </a:pPr>
            <a:r>
              <a:rPr lang="en-US" sz="1200" dirty="0">
                <a:solidFill>
                  <a:schemeClr val="bg1"/>
                </a:solidFill>
              </a:rPr>
              <a:t>Must have a predetermined plan and this must be practiced before use</a:t>
            </a:r>
          </a:p>
          <a:p>
            <a:pPr marL="171450" indent="-171450">
              <a:buFont typeface="Arial" panose="020B0604020202020204" pitchFamily="34" charset="0"/>
              <a:buChar char="•"/>
            </a:pPr>
            <a:r>
              <a:rPr lang="en-US" sz="1200" dirty="0">
                <a:solidFill>
                  <a:schemeClr val="bg1"/>
                </a:solidFill>
              </a:rPr>
              <a:t>This method is ideal for use when small rooms are involved</a:t>
            </a:r>
          </a:p>
          <a:p>
            <a:pPr marL="171450" indent="-171450">
              <a:buFont typeface="Arial" panose="020B0604020202020204" pitchFamily="34" charset="0"/>
              <a:buChar char="•"/>
            </a:pPr>
            <a:r>
              <a:rPr lang="en-US" sz="1200" dirty="0">
                <a:solidFill>
                  <a:schemeClr val="bg1"/>
                </a:solidFill>
              </a:rPr>
              <a:t>Search leader remains oriented to one place in the structure.</a:t>
            </a:r>
          </a:p>
          <a:p>
            <a:pPr lvl="1"/>
            <a:r>
              <a:rPr lang="en-US" sz="1200" dirty="0">
                <a:solidFill>
                  <a:schemeClr val="bg1"/>
                </a:solidFill>
              </a:rPr>
              <a:t>-On hose or rope line</a:t>
            </a:r>
          </a:p>
          <a:p>
            <a:pPr lvl="1"/>
            <a:r>
              <a:rPr lang="en-US" sz="1200" dirty="0">
                <a:solidFill>
                  <a:schemeClr val="bg1"/>
                </a:solidFill>
              </a:rPr>
              <a:t>-In entry way to room</a:t>
            </a:r>
          </a:p>
          <a:p>
            <a:pPr lvl="1"/>
            <a:r>
              <a:rPr lang="en-US" sz="1200" dirty="0">
                <a:solidFill>
                  <a:schemeClr val="bg1"/>
                </a:solidFill>
              </a:rPr>
              <a:t>-In hallway</a:t>
            </a:r>
          </a:p>
          <a:p>
            <a:pPr marL="171450" indent="-171450">
              <a:buFont typeface="Arial" panose="020B0604020202020204" pitchFamily="34" charset="0"/>
              <a:buChar char="•"/>
            </a:pPr>
            <a:r>
              <a:rPr lang="en-US" sz="1200" dirty="0">
                <a:solidFill>
                  <a:schemeClr val="bg1"/>
                </a:solidFill>
              </a:rPr>
              <a:t>Oriented persons job is to guide the searching firefighter back to them</a:t>
            </a:r>
          </a:p>
          <a:p>
            <a:pPr marL="171450" indent="-171450">
              <a:buFont typeface="Arial" panose="020B0604020202020204" pitchFamily="34" charset="0"/>
              <a:buChar char="•"/>
            </a:pPr>
            <a:r>
              <a:rPr lang="en-US" sz="1200" dirty="0">
                <a:solidFill>
                  <a:schemeClr val="bg1"/>
                </a:solidFill>
              </a:rPr>
              <a:t>Searching firefighter will use traditional search methods while working inside a room</a:t>
            </a:r>
          </a:p>
          <a:p>
            <a:pPr lvl="1"/>
            <a:r>
              <a:rPr lang="en-US" sz="1200" dirty="0">
                <a:solidFill>
                  <a:schemeClr val="bg1"/>
                </a:solidFill>
              </a:rPr>
              <a:t>-Right hand, left hand, quick primary search sweeps</a:t>
            </a:r>
          </a:p>
        </p:txBody>
      </p:sp>
      <p:sp>
        <p:nvSpPr>
          <p:cNvPr id="10" name="Rectangle 9"/>
          <p:cNvSpPr/>
          <p:nvPr/>
        </p:nvSpPr>
        <p:spPr>
          <a:xfrm>
            <a:off x="4572000" y="4165359"/>
            <a:ext cx="4419600" cy="1815882"/>
          </a:xfrm>
          <a:prstGeom prst="rect">
            <a:avLst/>
          </a:prstGeom>
          <a:solidFill>
            <a:srgbClr val="FF0000"/>
          </a:solidFill>
        </p:spPr>
        <p:txBody>
          <a:bodyPr wrap="square">
            <a:spAutoFit/>
          </a:bodyPr>
          <a:lstStyle/>
          <a:p>
            <a:r>
              <a:rPr lang="en-US" sz="1400" b="1" u="sng" dirty="0">
                <a:solidFill>
                  <a:schemeClr val="bg1"/>
                </a:solidFill>
              </a:rPr>
              <a:t>Advantages</a:t>
            </a:r>
            <a:r>
              <a:rPr lang="en-US" sz="1400" dirty="0">
                <a:solidFill>
                  <a:schemeClr val="bg1"/>
                </a:solidFill>
              </a:rPr>
              <a:t>: The crew’s safety is in focus at all times. Searchers are allowed to focus on finding victims, not on ropes or </a:t>
            </a:r>
            <a:r>
              <a:rPr lang="en-US" sz="1400" dirty="0" err="1">
                <a:solidFill>
                  <a:schemeClr val="bg1"/>
                </a:solidFill>
              </a:rPr>
              <a:t>hoselines</a:t>
            </a:r>
            <a:r>
              <a:rPr lang="en-US" sz="1400" dirty="0">
                <a:solidFill>
                  <a:schemeClr val="bg1"/>
                </a:solidFill>
              </a:rPr>
              <a:t>. Searches are conducted faster. Several rooms are searched at the same time, thus increasing the amount of victims that can be found.</a:t>
            </a:r>
          </a:p>
          <a:p>
            <a:endParaRPr lang="en-US" sz="1400" dirty="0">
              <a:solidFill>
                <a:schemeClr val="bg1"/>
              </a:solidFill>
            </a:endParaRPr>
          </a:p>
          <a:p>
            <a:r>
              <a:rPr lang="en-US" sz="1400" b="1" u="sng" dirty="0">
                <a:solidFill>
                  <a:schemeClr val="bg1"/>
                </a:solidFill>
              </a:rPr>
              <a:t> Disadvantages: </a:t>
            </a:r>
            <a:r>
              <a:rPr lang="en-US" sz="1400" dirty="0">
                <a:solidFill>
                  <a:schemeClr val="bg1"/>
                </a:solidFill>
              </a:rPr>
              <a:t>It requires much concentration on the part of the oriented person.</a:t>
            </a:r>
          </a:p>
        </p:txBody>
      </p:sp>
    </p:spTree>
    <p:extLst>
      <p:ext uri="{BB962C8B-B14F-4D97-AF65-F5344CB8AC3E}">
        <p14:creationId xmlns:p14="http://schemas.microsoft.com/office/powerpoint/2010/main" val="133081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305" y="885871"/>
            <a:ext cx="6705600" cy="457200"/>
          </a:xfrm>
          <a:solidFill>
            <a:srgbClr val="FFFF00"/>
          </a:solidFill>
        </p:spPr>
        <p:txBody>
          <a:bodyPr>
            <a:normAutofit/>
          </a:bodyPr>
          <a:lstStyle/>
          <a:p>
            <a:r>
              <a:rPr lang="en-US" sz="2000" u="sng" dirty="0">
                <a:solidFill>
                  <a:schemeClr val="bg1"/>
                </a:solidFill>
                <a:effectLst/>
              </a:rPr>
              <a:t>Most commonly used for large commercial fires</a:t>
            </a:r>
            <a:r>
              <a:rPr lang="en-US" sz="2000" u="sng" dirty="0"/>
              <a:t>.</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55474"/>
            <a:ext cx="5257800" cy="283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51900" y="1676400"/>
            <a:ext cx="2743200" cy="1815882"/>
          </a:xfrm>
          <a:prstGeom prst="rect">
            <a:avLst/>
          </a:prstGeom>
          <a:solidFill>
            <a:srgbClr val="FF0000"/>
          </a:solidFill>
        </p:spPr>
        <p:txBody>
          <a:bodyPr wrap="square">
            <a:spAutoFit/>
          </a:bodyPr>
          <a:lstStyle/>
          <a:p>
            <a:pPr algn="ctr"/>
            <a:r>
              <a:rPr lang="en-US" sz="1400" b="1" u="sng" dirty="0"/>
              <a:t>Used for:</a:t>
            </a:r>
          </a:p>
          <a:p>
            <a:r>
              <a:rPr lang="en-US" sz="1400" dirty="0"/>
              <a:t>• Warehouses</a:t>
            </a:r>
          </a:p>
          <a:p>
            <a:r>
              <a:rPr lang="en-US" sz="1400" dirty="0"/>
              <a:t>• Large Office Buildings</a:t>
            </a:r>
          </a:p>
          <a:p>
            <a:r>
              <a:rPr lang="en-US" sz="1400" dirty="0"/>
              <a:t>• Garages</a:t>
            </a:r>
          </a:p>
          <a:p>
            <a:r>
              <a:rPr lang="en-US" sz="1400" dirty="0"/>
              <a:t>• Anywhere standard</a:t>
            </a:r>
          </a:p>
          <a:p>
            <a:r>
              <a:rPr lang="en-US" sz="1400" dirty="0"/>
              <a:t>    techniques do not apply</a:t>
            </a:r>
          </a:p>
          <a:p>
            <a:r>
              <a:rPr lang="en-US" sz="1400" dirty="0"/>
              <a:t>    due to the size of the</a:t>
            </a:r>
          </a:p>
          <a:p>
            <a:r>
              <a:rPr lang="en-US" sz="1400" dirty="0"/>
              <a:t>    structure.</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92" y="4343400"/>
            <a:ext cx="2509837" cy="17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72200" y="6157912"/>
            <a:ext cx="2509837" cy="523220"/>
          </a:xfrm>
          <a:prstGeom prst="rect">
            <a:avLst/>
          </a:prstGeom>
          <a:solidFill>
            <a:srgbClr val="FF0000"/>
          </a:solidFill>
        </p:spPr>
        <p:txBody>
          <a:bodyPr wrap="square">
            <a:spAutoFit/>
          </a:bodyPr>
          <a:lstStyle/>
          <a:p>
            <a:r>
              <a:rPr lang="en-US" sz="1400" b="1" dirty="0"/>
              <a:t>Bag Carried Over Shoulder. Keep Rope Taught</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255623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2477" y="4343400"/>
            <a:ext cx="242125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85601" y="6157912"/>
            <a:ext cx="2677296" cy="523220"/>
          </a:xfrm>
          <a:prstGeom prst="rect">
            <a:avLst/>
          </a:prstGeom>
          <a:solidFill>
            <a:srgbClr val="FFFF00"/>
          </a:solidFill>
        </p:spPr>
        <p:txBody>
          <a:bodyPr wrap="square">
            <a:spAutoFit/>
          </a:bodyPr>
          <a:lstStyle/>
          <a:p>
            <a:r>
              <a:rPr lang="en-US" sz="1400" dirty="0">
                <a:solidFill>
                  <a:schemeClr val="bg1"/>
                </a:solidFill>
              </a:rPr>
              <a:t>Tie Off At Entry Point / Change of Direction</a:t>
            </a:r>
          </a:p>
        </p:txBody>
      </p:sp>
      <p:sp>
        <p:nvSpPr>
          <p:cNvPr id="8" name="Rectangle 7"/>
          <p:cNvSpPr/>
          <p:nvPr/>
        </p:nvSpPr>
        <p:spPr>
          <a:xfrm>
            <a:off x="381000" y="217769"/>
            <a:ext cx="8534400" cy="646331"/>
          </a:xfrm>
          <a:prstGeom prst="rect">
            <a:avLst/>
          </a:prstGeom>
          <a:solidFill>
            <a:schemeClr val="bg1"/>
          </a:solidFill>
        </p:spPr>
        <p:txBody>
          <a:bodyPr wrap="square">
            <a:spAutoFit/>
          </a:bodyPr>
          <a:lstStyle/>
          <a:p>
            <a:pPr algn="ctr"/>
            <a:r>
              <a:rPr lang="en-US" sz="3600" b="1" cap="small" dirty="0">
                <a:solidFill>
                  <a:schemeClr val="accent1">
                    <a:lumMod val="75000"/>
                  </a:schemeClr>
                </a:solidFill>
              </a:rPr>
              <a:t>Search Operations</a:t>
            </a:r>
          </a:p>
        </p:txBody>
      </p:sp>
    </p:spTree>
    <p:extLst>
      <p:ext uri="{BB962C8B-B14F-4D97-AF65-F5344CB8AC3E}">
        <p14:creationId xmlns:p14="http://schemas.microsoft.com/office/powerpoint/2010/main" val="32230127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708</TotalTime>
  <Words>1862</Words>
  <Application>Microsoft Office PowerPoint</Application>
  <PresentationFormat>On-screen Show (4:3)</PresentationFormat>
  <Paragraphs>222</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 Antiqua</vt:lpstr>
      <vt:lpstr>Lucida Sans</vt:lpstr>
      <vt:lpstr>Wingdings</vt:lpstr>
      <vt:lpstr>Wingdings 2</vt:lpstr>
      <vt:lpstr>Wingdings 3</vt:lpstr>
      <vt:lpstr>Apex</vt:lpstr>
      <vt:lpstr>Fireground Operations</vt:lpstr>
      <vt:lpstr>Credits</vt:lpstr>
      <vt:lpstr>Search operations</vt:lpstr>
      <vt:lpstr>search operations</vt:lpstr>
      <vt:lpstr>search operations</vt:lpstr>
      <vt:lpstr>search operations</vt:lpstr>
      <vt:lpstr> search operations</vt:lpstr>
      <vt:lpstr>Search operations</vt:lpstr>
      <vt:lpstr>Most commonly used for large commercial fires.</vt:lpstr>
      <vt:lpstr>search operations</vt:lpstr>
      <vt:lpstr>Search operation skills</vt:lpstr>
      <vt:lpstr>Search operations</vt:lpstr>
      <vt:lpstr>search operation skills</vt:lpstr>
      <vt:lpstr>search operations skills</vt:lpstr>
      <vt:lpstr>search operation skills</vt:lpstr>
      <vt:lpstr> </vt:lpstr>
      <vt:lpstr>search operation procedures</vt:lpstr>
      <vt:lpstr>search operation procedures</vt:lpstr>
      <vt:lpstr>Search operations</vt:lpstr>
      <vt:lpstr>Search operations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Fireground Operations</dc:title>
  <dc:creator>Glorioso, Anthony D CIV NAVBASE San Diego, N92</dc:creator>
  <cp:lastModifiedBy>Glorioso.sd@gmail.com</cp:lastModifiedBy>
  <cp:revision>36</cp:revision>
  <dcterms:created xsi:type="dcterms:W3CDTF">2017-12-30T14:23:01Z</dcterms:created>
  <dcterms:modified xsi:type="dcterms:W3CDTF">2019-01-12T23:48:06Z</dcterms:modified>
</cp:coreProperties>
</file>