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322E-695A-4A04-98E1-1F226928F9D9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2CCAB-1F57-47D9-AB71-090296E3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Combustion is incomplete due to: </a:t>
            </a:r>
          </a:p>
          <a:p>
            <a:r>
              <a:rPr lang="en-US" dirty="0"/>
              <a:t>• Size and arrangement of fuel </a:t>
            </a:r>
          </a:p>
          <a:p>
            <a:r>
              <a:rPr lang="en-US" dirty="0"/>
              <a:t>• Contaminants in fuel </a:t>
            </a:r>
          </a:p>
          <a:p>
            <a:r>
              <a:rPr lang="en-US" dirty="0"/>
              <a:t>• Lack of sufficient oxidize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CCAB-1F57-47D9-AB71-090296E383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7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7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5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1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4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2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6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1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42D0C-2490-45D5-A588-020C937F9BA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676F7-CF68-463A-A8DF-2A845802F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4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8ECB-C03A-488D-9CDA-67B0386B9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60663"/>
            <a:ext cx="9144000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Fire Behavior &amp; Modern Fire Behavior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18B48-1444-4387-948D-2D567A595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97495" y="2435846"/>
            <a:ext cx="9144000" cy="1655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83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E74DC-F58B-4391-9630-16BDA3B8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SCIENCE OF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89AA6-0A27-4B67-B623-E4AD9A00C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8029" cy="466725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OXIDATION</a:t>
            </a:r>
          </a:p>
          <a:p>
            <a:r>
              <a:rPr lang="en-US" dirty="0"/>
              <a:t>CHEMICAL REACTION INVOLVING OXYGEN WITH OTHER MATERIALS</a:t>
            </a:r>
          </a:p>
          <a:p>
            <a:endParaRPr lang="en-US" dirty="0"/>
          </a:p>
          <a:p>
            <a:r>
              <a:rPr lang="en-US" u="sng" dirty="0"/>
              <a:t>SLOW</a:t>
            </a:r>
            <a:r>
              <a:rPr lang="en-US" dirty="0"/>
              <a:t> – RUST</a:t>
            </a:r>
          </a:p>
          <a:p>
            <a:endParaRPr lang="en-US" u="sng" dirty="0"/>
          </a:p>
          <a:p>
            <a:r>
              <a:rPr lang="en-US" u="sng" dirty="0"/>
              <a:t>FAST </a:t>
            </a:r>
            <a:r>
              <a:rPr lang="en-US" dirty="0"/>
              <a:t>– COMBUSTION OF METHANE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585A4-DB18-4260-A4FF-F68217E4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15" y="1825625"/>
            <a:ext cx="3592285" cy="422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C0F2-6DA2-494B-A44B-35DABC744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08C0-BD23-43B8-AC7E-0DE761C76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ATMOSPHERIC COMPOSITION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78% NITROGEN</a:t>
            </a:r>
          </a:p>
          <a:p>
            <a:endParaRPr lang="en-US" dirty="0"/>
          </a:p>
          <a:p>
            <a:r>
              <a:rPr lang="en-US" dirty="0"/>
              <a:t>21% OXYGEN</a:t>
            </a:r>
          </a:p>
          <a:p>
            <a:endParaRPr lang="en-US" dirty="0"/>
          </a:p>
          <a:p>
            <a:r>
              <a:rPr lang="en-US" dirty="0"/>
              <a:t>1% TRACE GASES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9DA37-9AD5-4250-9538-06386305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714" y="2416629"/>
            <a:ext cx="3983571" cy="35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5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2574-C248-4C26-9CDF-3BA435BC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SCIENCE OF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9F146-BCD1-4446-839A-A53313425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u="sng" cap="all" dirty="0">
                <a:solidFill>
                  <a:srgbClr val="FFFF00"/>
                </a:solidFill>
              </a:rPr>
              <a:t>FIRE</a:t>
            </a:r>
          </a:p>
          <a:p>
            <a:pPr marL="0" indent="0" algn="ctr">
              <a:buNone/>
            </a:pPr>
            <a:endParaRPr lang="en-US" u="sng" cap="all" dirty="0">
              <a:solidFill>
                <a:srgbClr val="FFFF00"/>
              </a:solidFill>
            </a:endParaRPr>
          </a:p>
          <a:p>
            <a:r>
              <a:rPr lang="en-US" cap="all" dirty="0">
                <a:solidFill>
                  <a:srgbClr val="FFFF00"/>
                </a:solidFill>
              </a:rPr>
              <a:t>Rapid self-sustaining oxidation accompanied by heat and light of varying intensities</a:t>
            </a:r>
          </a:p>
          <a:p>
            <a:pPr marL="0" indent="0" algn="ctr">
              <a:buNone/>
            </a:pPr>
            <a:r>
              <a:rPr lang="en-US" u="sng" cap="all" dirty="0">
                <a:solidFill>
                  <a:srgbClr val="FFFF00"/>
                </a:solidFill>
              </a:rPr>
              <a:t>ENDOTHERMIC REACTION</a:t>
            </a:r>
          </a:p>
          <a:p>
            <a:r>
              <a:rPr lang="en-US" cap="all" dirty="0">
                <a:solidFill>
                  <a:srgbClr val="FFFF00"/>
                </a:solidFill>
              </a:rPr>
              <a:t>CHEMICAL REACTION IN WHICH SUBSTANCE ABSORBS HEAT</a:t>
            </a:r>
          </a:p>
          <a:p>
            <a:endParaRPr lang="en-US" cap="all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u="sng" cap="all" dirty="0">
                <a:solidFill>
                  <a:srgbClr val="FFFF00"/>
                </a:solidFill>
              </a:rPr>
              <a:t>EXOTHERMIC REACTION</a:t>
            </a:r>
          </a:p>
          <a:p>
            <a:r>
              <a:rPr lang="en-US" cap="all" dirty="0">
                <a:solidFill>
                  <a:srgbClr val="FFFF00"/>
                </a:solidFill>
              </a:rPr>
              <a:t>CHEMICAL REACTION BETWEEN TWO OR MORE MATERIALS THAT CHANGE MATERIALS AND PRODUCE HEAT, FLAMES AND TOXIC SMOKE</a:t>
            </a:r>
          </a:p>
          <a:p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51237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9FC-9C4D-4D38-80AB-05ECD4F2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2483-80C9-45A4-A776-7AF3CDC89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cap="all" dirty="0"/>
              <a:t>Combustion </a:t>
            </a:r>
          </a:p>
          <a:p>
            <a:r>
              <a:rPr lang="en-US" cap="all" dirty="0"/>
              <a:t>Rapid self sustaining exothermic chemical reaction that usually yields heat and light energy as a result i.e. Fire  </a:t>
            </a:r>
          </a:p>
          <a:p>
            <a:endParaRPr lang="en-US" cap="all" dirty="0"/>
          </a:p>
          <a:p>
            <a:pPr marL="0" indent="0" algn="ctr">
              <a:buNone/>
            </a:pPr>
            <a:r>
              <a:rPr lang="en-US" u="sng" cap="all" dirty="0"/>
              <a:t>Modes of combustion </a:t>
            </a:r>
          </a:p>
          <a:p>
            <a:r>
              <a:rPr lang="en-US" cap="all" dirty="0"/>
              <a:t>Flaming Combustion </a:t>
            </a:r>
          </a:p>
          <a:p>
            <a:pPr lvl="1"/>
            <a:r>
              <a:rPr lang="en-US" cap="all" dirty="0"/>
              <a:t>Vaporization </a:t>
            </a:r>
          </a:p>
          <a:p>
            <a:r>
              <a:rPr lang="en-US" cap="all" dirty="0"/>
              <a:t>Non-Flaming Combustion </a:t>
            </a:r>
          </a:p>
          <a:p>
            <a:pPr lvl="1"/>
            <a:r>
              <a:rPr lang="en-US" cap="all" dirty="0"/>
              <a:t>Smoldering</a:t>
            </a:r>
          </a:p>
        </p:txBody>
      </p:sp>
    </p:spTree>
    <p:extLst>
      <p:ext uri="{BB962C8B-B14F-4D97-AF65-F5344CB8AC3E}">
        <p14:creationId xmlns:p14="http://schemas.microsoft.com/office/powerpoint/2010/main" val="2181052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CFEF-9CAE-41A3-A4EE-76A917B5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BE37C2-1FD4-4532-845F-FE3307021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3759" y="1690688"/>
            <a:ext cx="4890364" cy="43513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D60C98-BDBE-4D9D-8A36-BE62364230A7}"/>
              </a:ext>
            </a:extLst>
          </p:cNvPr>
          <p:cNvSpPr/>
          <p:nvPr/>
        </p:nvSpPr>
        <p:spPr>
          <a:xfrm>
            <a:off x="337877" y="1838376"/>
            <a:ext cx="450553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Triangle must be intact to create a fire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Three elements required for combustion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Fuel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Heat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37185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F3A0-6D0E-4400-988D-147C06EE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9D0098-D0DD-46E0-A536-199034945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3436" y="2027237"/>
            <a:ext cx="4890364" cy="43513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6F554-4953-48F7-A152-C5BC2443FD6B}"/>
              </a:ext>
            </a:extLst>
          </p:cNvPr>
          <p:cNvSpPr/>
          <p:nvPr/>
        </p:nvSpPr>
        <p:spPr>
          <a:xfrm>
            <a:off x="838200" y="1690688"/>
            <a:ext cx="525780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Most combustion is incomplete and yields smoke and other gasses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cap="all" dirty="0">
              <a:latin typeface="Arial" pitchFamily="34" charset="0"/>
              <a:cs typeface="Arial" pitchFamily="34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Three fuel types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cap="all" dirty="0">
              <a:latin typeface="Arial" pitchFamily="34" charset="0"/>
              <a:cs typeface="Arial" pitchFamily="34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Solid fuels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Wood, Paper, Cloth and Rubber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cap="all" dirty="0">
              <a:latin typeface="Arial" pitchFamily="34" charset="0"/>
              <a:cs typeface="Arial" pitchFamily="34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Liquid fuels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gasoline, DIESEL Lubricating Oil 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endParaRPr lang="en-US" altLang="en-US" cap="all" dirty="0">
              <a:latin typeface="Arial" pitchFamily="34" charset="0"/>
              <a:cs typeface="Arial" pitchFamily="34" charset="0"/>
            </a:endParaRP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Flammable Gases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Acetylene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Hydrogen</a:t>
            </a:r>
          </a:p>
          <a:p>
            <a:pPr marL="795338" lvl="1" indent="-338138" defTabSz="9144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</a:pPr>
            <a:r>
              <a:rPr lang="en-US" altLang="en-US" cap="all" dirty="0">
                <a:latin typeface="Arial" pitchFamily="34" charset="0"/>
                <a:cs typeface="Arial" pitchFamily="34" charset="0"/>
              </a:rPr>
              <a:t>Propane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</a:pPr>
            <a:endParaRPr lang="en-US" altLang="en-US" cap="al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4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99A18-3A8B-4960-8004-9A669871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1165B2-F682-4938-9F9C-BF7C509DF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3436" y="1690688"/>
            <a:ext cx="4890364" cy="435133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94D7CC-16B8-4CFF-8920-BD81955B82E8}"/>
              </a:ext>
            </a:extLst>
          </p:cNvPr>
          <p:cNvSpPr/>
          <p:nvPr/>
        </p:nvSpPr>
        <p:spPr>
          <a:xfrm>
            <a:off x="261419" y="133287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3% needed to allow smoldering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6% or lower cannot support human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10% or lower respiratory arrest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14% - Combustion will not continue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15% needed to sustain flame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18% - Loss of consciousness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cap="all" dirty="0"/>
              <a:t>19.5 - 21% - Normal air ranges for human life</a:t>
            </a:r>
          </a:p>
        </p:txBody>
      </p:sp>
    </p:spTree>
    <p:extLst>
      <p:ext uri="{BB962C8B-B14F-4D97-AF65-F5344CB8AC3E}">
        <p14:creationId xmlns:p14="http://schemas.microsoft.com/office/powerpoint/2010/main" val="15026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3783-969A-4275-A3C9-44D0DCB0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43D8A-26A1-4A83-8723-763FCAEDE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HEAT ENERGY</a:t>
            </a:r>
          </a:p>
          <a:p>
            <a:pPr marL="0" indent="0">
              <a:buNone/>
            </a:pPr>
            <a:r>
              <a:rPr lang="en-US" u="sng" dirty="0"/>
              <a:t>MECHANICAL</a:t>
            </a:r>
            <a:r>
              <a:rPr lang="en-US" dirty="0"/>
              <a:t>:</a:t>
            </a:r>
            <a:endParaRPr lang="en-US" u="sng" dirty="0"/>
          </a:p>
          <a:p>
            <a:pPr lvl="1"/>
            <a:r>
              <a:rPr lang="en-US" dirty="0"/>
              <a:t>HEAT OF COMPREESION </a:t>
            </a:r>
          </a:p>
          <a:p>
            <a:pPr lvl="1"/>
            <a:r>
              <a:rPr lang="en-US" dirty="0"/>
              <a:t>HEAT OF FRICTION</a:t>
            </a:r>
          </a:p>
          <a:p>
            <a:pPr marL="0" indent="0">
              <a:buNone/>
            </a:pPr>
            <a:r>
              <a:rPr lang="en-US" u="sng" dirty="0"/>
              <a:t>ELECTRICAL</a:t>
            </a:r>
          </a:p>
          <a:p>
            <a:pPr lvl="1"/>
            <a:r>
              <a:rPr lang="en-US" dirty="0"/>
              <a:t>OVER CURRENT/ OVERLOADING </a:t>
            </a:r>
          </a:p>
          <a:p>
            <a:pPr lvl="1"/>
            <a:r>
              <a:rPr lang="en-US" dirty="0"/>
              <a:t>RESISTANCE</a:t>
            </a:r>
          </a:p>
          <a:p>
            <a:pPr lvl="1"/>
            <a:r>
              <a:rPr lang="en-US" dirty="0"/>
              <a:t>ARCHING/SPARKING</a:t>
            </a:r>
          </a:p>
          <a:p>
            <a:pPr marL="0" indent="0">
              <a:buNone/>
            </a:pPr>
            <a:r>
              <a:rPr lang="en-US" u="sng" dirty="0"/>
              <a:t>CHEMICAL</a:t>
            </a:r>
          </a:p>
          <a:p>
            <a:pPr lvl="1"/>
            <a:r>
              <a:rPr lang="en-US" dirty="0"/>
              <a:t>ENERGY RELEASED AS A RESULT OF A CHEMICAL REACTION IE. COMBUSTION</a:t>
            </a:r>
          </a:p>
          <a:p>
            <a:pPr lvl="1"/>
            <a:r>
              <a:rPr lang="en-US" dirty="0"/>
              <a:t>CAN BE A SLOW PROCESS OR PROGRESS TO SPONTANOEUS IGNITION</a:t>
            </a:r>
          </a:p>
          <a:p>
            <a:pPr marL="0" indent="0">
              <a:buNone/>
            </a:pPr>
            <a:r>
              <a:rPr lang="en-US" u="sng" dirty="0"/>
              <a:t>NUCLEAR</a:t>
            </a:r>
          </a:p>
          <a:p>
            <a:pPr lvl="1"/>
            <a:r>
              <a:rPr lang="en-US" dirty="0"/>
              <a:t>ENERGY RELEASED AS ATOMS SPLIT OR ARE JOINED TOGETHER</a:t>
            </a:r>
          </a:p>
          <a:p>
            <a:pPr lvl="1"/>
            <a:r>
              <a:rPr lang="en-US" dirty="0"/>
              <a:t>NUCLEAR POWER PLANTS GENERATE POWER AS A RESULT FISSION OF URANIUM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65FA7-6DBB-46C3-B5AD-3C5ADC73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088" y="455547"/>
            <a:ext cx="2286000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51770-9179-4061-A154-94AF0F04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931" y="4698371"/>
            <a:ext cx="2155157" cy="1613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952B4-584D-4A2D-ACC1-B2B35451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508" y="2721634"/>
            <a:ext cx="2286001" cy="1604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CE14F-51EB-4FBE-B4D8-1EB1E16E4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276" y="2243137"/>
            <a:ext cx="2340533" cy="208255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4078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C5C4-E813-42FB-A4D6-97B737D76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19AFA4-6B51-4BF3-8DFE-BF4419EEE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15940" y="2136934"/>
            <a:ext cx="7029329" cy="359378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77AEEF-968A-487A-AFEC-096FB37CC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340" y="1758157"/>
            <a:ext cx="702932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FIRE TETRAHEDRON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PRODUCT OF THE FIRE TRIANGLES CHEMICAL REACTION</a:t>
            </a:r>
          </a:p>
          <a:p>
            <a:endParaRPr lang="en-US" dirty="0"/>
          </a:p>
          <a:p>
            <a:r>
              <a:rPr lang="en-US" dirty="0"/>
              <a:t>SELF-SUSTAINING CHEMICAL CHAIN REACTION</a:t>
            </a:r>
          </a:p>
        </p:txBody>
      </p:sp>
    </p:spTree>
    <p:extLst>
      <p:ext uri="{BB962C8B-B14F-4D97-AF65-F5344CB8AC3E}">
        <p14:creationId xmlns:p14="http://schemas.microsoft.com/office/powerpoint/2010/main" val="191848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D08B-043E-4728-AAD1-AC8D55F6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01A2D-711E-4155-8814-49F8AD1E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2141537"/>
            <a:ext cx="6179820" cy="435133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HEAT TRANSFER</a:t>
            </a:r>
          </a:p>
          <a:p>
            <a:r>
              <a:rPr lang="en-US" u="sng" dirty="0"/>
              <a:t>CONDUCTION</a:t>
            </a:r>
          </a:p>
          <a:p>
            <a:pPr lvl="1"/>
            <a:r>
              <a:rPr lang="en-US" cap="all" dirty="0"/>
              <a:t>Point-to-point transfer of heat energy from one body to another by means of a heat conducting material </a:t>
            </a:r>
          </a:p>
          <a:p>
            <a:pPr lvl="1"/>
            <a:r>
              <a:rPr lang="en-US" cap="all" dirty="0"/>
              <a:t>Direct contact</a:t>
            </a:r>
          </a:p>
          <a:p>
            <a:endParaRPr lang="en-US" dirty="0"/>
          </a:p>
          <a:p>
            <a:r>
              <a:rPr lang="en-US" u="sng" dirty="0"/>
              <a:t>CONVECTION</a:t>
            </a:r>
          </a:p>
          <a:p>
            <a:pPr lvl="1"/>
            <a:r>
              <a:rPr lang="en-US" cap="all" dirty="0"/>
              <a:t>Heat transferred by movement of heated liquids or gases </a:t>
            </a:r>
          </a:p>
          <a:p>
            <a:endParaRPr lang="en-US" dirty="0"/>
          </a:p>
          <a:p>
            <a:r>
              <a:rPr lang="en-US" u="sng" dirty="0"/>
              <a:t>RADIATION</a:t>
            </a:r>
          </a:p>
          <a:p>
            <a:pPr lvl="1"/>
            <a:r>
              <a:rPr lang="en-US" altLang="en-US" cap="all" dirty="0"/>
              <a:t>Transfers heat across an intervening space</a:t>
            </a:r>
          </a:p>
          <a:p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4A855-DE3E-4E3C-B7FF-F1C7E6B53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99" y="1182550"/>
            <a:ext cx="5613101" cy="49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5868-99A6-4C90-BCF5-0614BFAB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ENABLING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F3E27-BE79-47E9-BE14-5D20AB31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cap="all" dirty="0"/>
              <a:t>Identify</a:t>
            </a:r>
            <a:r>
              <a:rPr lang="en-US" cap="all" dirty="0"/>
              <a:t> the Science of Fire</a:t>
            </a:r>
          </a:p>
          <a:p>
            <a:endParaRPr lang="en-US" cap="all" dirty="0"/>
          </a:p>
          <a:p>
            <a:r>
              <a:rPr lang="en-US" b="1" cap="all" dirty="0"/>
              <a:t>Define </a:t>
            </a:r>
            <a:r>
              <a:rPr lang="en-US" cap="all" dirty="0"/>
              <a:t>The methods of Heat transfer</a:t>
            </a:r>
          </a:p>
          <a:p>
            <a:endParaRPr lang="en-US" cap="all" dirty="0"/>
          </a:p>
          <a:p>
            <a:r>
              <a:rPr lang="en-US" b="1" cap="all" dirty="0"/>
              <a:t>Compare</a:t>
            </a:r>
            <a:r>
              <a:rPr lang="en-US" cap="all" dirty="0"/>
              <a:t> the characteristics of each class of fire</a:t>
            </a:r>
          </a:p>
          <a:p>
            <a:endParaRPr lang="en-US" cap="all" dirty="0"/>
          </a:p>
          <a:p>
            <a:r>
              <a:rPr lang="en-US" b="1" cap="all" dirty="0"/>
              <a:t>Discuss</a:t>
            </a:r>
            <a:r>
              <a:rPr lang="en-US" cap="all" dirty="0"/>
              <a:t> fire behavior in a structure</a:t>
            </a:r>
          </a:p>
          <a:p>
            <a:endParaRPr lang="en-US" cap="all" dirty="0"/>
          </a:p>
          <a:p>
            <a:r>
              <a:rPr lang="en-US" b="1" cap="all" dirty="0"/>
              <a:t>Define</a:t>
            </a:r>
            <a:r>
              <a:rPr lang="en-US" cap="all" dirty="0"/>
              <a:t> Legacy Fuels vs Modern Fuels</a:t>
            </a:r>
          </a:p>
          <a:p>
            <a:endParaRPr lang="en-US" cap="all" dirty="0"/>
          </a:p>
          <a:p>
            <a:r>
              <a:rPr lang="en-US" b="1" cap="all" dirty="0"/>
              <a:t>IDENTIFY</a:t>
            </a:r>
            <a:r>
              <a:rPr lang="en-US" cap="all" dirty="0"/>
              <a:t> MODERN FIREFIGHTING TACTICS</a:t>
            </a:r>
          </a:p>
        </p:txBody>
      </p:sp>
    </p:spTree>
    <p:extLst>
      <p:ext uri="{BB962C8B-B14F-4D97-AF65-F5344CB8AC3E}">
        <p14:creationId xmlns:p14="http://schemas.microsoft.com/office/powerpoint/2010/main" val="247594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4762-9440-4E7C-B175-60437FC0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3691D-7AA8-4511-A66F-89B74197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0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FUEL </a:t>
            </a:r>
          </a:p>
          <a:p>
            <a:pPr marL="0" indent="0">
              <a:buNone/>
            </a:pPr>
            <a:r>
              <a:rPr lang="en-US" b="1" dirty="0"/>
              <a:t>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BCF0E-18B1-4E7A-BD14-91E927C9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3172735"/>
            <a:ext cx="8458200" cy="31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9BB0-27D4-40D0-ABC3-A8B2E0C0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FUEL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C9BD9-56A1-4712-BEC6-8BEC8E9D0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CLASS A</a:t>
            </a:r>
          </a:p>
          <a:p>
            <a:r>
              <a:rPr lang="en-US" dirty="0"/>
              <a:t>ORDINARY COMBUSTIBLES</a:t>
            </a:r>
          </a:p>
          <a:p>
            <a:endParaRPr lang="en-US" dirty="0"/>
          </a:p>
          <a:p>
            <a:r>
              <a:rPr lang="en-US" dirty="0"/>
              <a:t>WOOD </a:t>
            </a:r>
          </a:p>
          <a:p>
            <a:endParaRPr lang="en-US" dirty="0"/>
          </a:p>
          <a:p>
            <a:r>
              <a:rPr lang="en-US" dirty="0"/>
              <a:t>PAPER</a:t>
            </a:r>
          </a:p>
          <a:p>
            <a:endParaRPr lang="en-US" dirty="0"/>
          </a:p>
          <a:p>
            <a:r>
              <a:rPr lang="en-US" dirty="0"/>
              <a:t>PLASTICS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3AA42-1B6C-4E64-8482-9C150660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16" y="2475263"/>
            <a:ext cx="609652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19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73D1-DD62-403B-BD06-1EB3D2BD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FUEL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E93DA-60E1-49AC-9781-B041BE851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CLASS B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Flammable liquids and gases </a:t>
            </a:r>
          </a:p>
          <a:p>
            <a:endParaRPr lang="en-US" cap="all" dirty="0"/>
          </a:p>
          <a:p>
            <a:r>
              <a:rPr lang="en-US" cap="all" dirty="0"/>
              <a:t>Gasoline  </a:t>
            </a:r>
          </a:p>
          <a:p>
            <a:endParaRPr lang="en-US" cap="all" dirty="0"/>
          </a:p>
          <a:p>
            <a:r>
              <a:rPr lang="en-US" cap="all" dirty="0"/>
              <a:t>Propane </a:t>
            </a:r>
          </a:p>
          <a:p>
            <a:endParaRPr lang="en-US" cap="all" dirty="0"/>
          </a:p>
          <a:p>
            <a:r>
              <a:rPr lang="en-US" cap="all" dirty="0"/>
              <a:t>Greases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939F7-FC28-43B7-8AF6-619B8CD40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437" y="2514600"/>
            <a:ext cx="3662363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4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0A20-61EF-4046-9D7E-813AC616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FUEL 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E428C-2D64-4A30-996C-1F6F0807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cap="all" dirty="0"/>
              <a:t>CLASS C </a:t>
            </a:r>
          </a:p>
          <a:p>
            <a:pPr marL="0" indent="0" algn="ctr">
              <a:buNone/>
            </a:pPr>
            <a:endParaRPr lang="en-US" u="sng" cap="all" dirty="0"/>
          </a:p>
          <a:p>
            <a:pPr marL="0" indent="0">
              <a:buNone/>
            </a:pPr>
            <a:r>
              <a:rPr lang="en-US" cap="all" dirty="0"/>
              <a:t>• Energized electrical 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As soon as equipment, tool, is de-energized, becomes a class A or B fire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9FA06-26C8-4E56-A036-D8CF35D6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860" y="1764824"/>
            <a:ext cx="4472940" cy="44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6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F460-308B-43EF-B324-6F5314A9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FUEL CLASSIFICATION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29F87-2FDC-4321-87A8-FDAA2D164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282440" cy="435133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CLASS D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 Combustible metals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Zinc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Magnesium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Titanium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Aluminum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Usually need a specific agent to stop combustion or copious amounts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B13A6-D8C0-4FA2-A732-4F1BFCDB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419" y="2147252"/>
            <a:ext cx="4823463" cy="37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6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3829-D0D7-49EB-AF7B-03E23D7A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FUEL CLASSIFICATION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DC19-CD04-49D9-ABBB-B2BD9CEEC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Class K </a:t>
            </a:r>
          </a:p>
          <a:p>
            <a:r>
              <a:rPr lang="en-US" cap="all" dirty="0"/>
              <a:t>Cooking media </a:t>
            </a:r>
          </a:p>
          <a:p>
            <a:endParaRPr lang="en-US" cap="all" dirty="0"/>
          </a:p>
          <a:p>
            <a:r>
              <a:rPr lang="en-US" cap="all" dirty="0"/>
              <a:t>Greases </a:t>
            </a:r>
          </a:p>
          <a:p>
            <a:endParaRPr lang="en-US" cap="all" dirty="0"/>
          </a:p>
          <a:p>
            <a:r>
              <a:rPr lang="en-US" cap="all" dirty="0"/>
              <a:t>Cooking fats</a:t>
            </a:r>
          </a:p>
          <a:p>
            <a:endParaRPr lang="en-US" cap="all" dirty="0"/>
          </a:p>
          <a:p>
            <a:r>
              <a:rPr lang="en-US" cap="all" dirty="0"/>
              <a:t>Cooking oils </a:t>
            </a:r>
          </a:p>
          <a:p>
            <a:endParaRPr lang="en-US" cap="all" dirty="0"/>
          </a:p>
          <a:p>
            <a:r>
              <a:rPr lang="en-US" cap="all" dirty="0"/>
              <a:t>Uses Saponification to extinguish </a:t>
            </a:r>
          </a:p>
          <a:p>
            <a:endParaRPr lang="en-US" cap="all" dirty="0"/>
          </a:p>
          <a:p>
            <a:r>
              <a:rPr lang="en-US" cap="all" dirty="0"/>
              <a:t>Common in commercial Kitchens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11FAD-6FBB-440F-B6F2-53E1F1B1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140" y="1667928"/>
            <a:ext cx="5067596" cy="45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0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70ECA-6AE0-4D23-A829-A3DADCF3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3BC1D-7C6B-47DE-84B3-BA37C342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PHASES OF FIRE</a:t>
            </a:r>
          </a:p>
          <a:p>
            <a:r>
              <a:rPr lang="en-US" cap="all" dirty="0"/>
              <a:t>5 Phases  </a:t>
            </a:r>
          </a:p>
          <a:p>
            <a:endParaRPr lang="en-US" cap="all" dirty="0"/>
          </a:p>
          <a:p>
            <a:r>
              <a:rPr lang="en-US" cap="all" dirty="0"/>
              <a:t>Ignition </a:t>
            </a:r>
          </a:p>
          <a:p>
            <a:endParaRPr lang="en-US" cap="all" dirty="0"/>
          </a:p>
          <a:p>
            <a:r>
              <a:rPr lang="en-US" cap="all" dirty="0"/>
              <a:t>Growth </a:t>
            </a:r>
          </a:p>
          <a:p>
            <a:endParaRPr lang="en-US" cap="all" dirty="0"/>
          </a:p>
          <a:p>
            <a:r>
              <a:rPr lang="en-US" cap="all" dirty="0"/>
              <a:t>Flashover </a:t>
            </a:r>
          </a:p>
          <a:p>
            <a:endParaRPr lang="en-US" cap="all" dirty="0"/>
          </a:p>
          <a:p>
            <a:r>
              <a:rPr lang="en-US" cap="all" dirty="0"/>
              <a:t>Fully Developed </a:t>
            </a:r>
          </a:p>
          <a:p>
            <a:endParaRPr lang="en-US" cap="all" dirty="0"/>
          </a:p>
          <a:p>
            <a:r>
              <a:rPr lang="en-US" cap="all" dirty="0"/>
              <a:t>Decay</a:t>
            </a:r>
          </a:p>
        </p:txBody>
      </p:sp>
    </p:spTree>
    <p:extLst>
      <p:ext uri="{BB962C8B-B14F-4D97-AF65-F5344CB8AC3E}">
        <p14:creationId xmlns:p14="http://schemas.microsoft.com/office/powerpoint/2010/main" val="262688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69382-F763-4292-983D-F09CAB7D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FIRE BEHAVIOR IN A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344EF-A7B8-49E7-8B3B-EA129DB6C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u="sng" cap="all" dirty="0"/>
              <a:t>Ignition Phase </a:t>
            </a:r>
          </a:p>
          <a:p>
            <a:endParaRPr lang="en-US" cap="all" dirty="0"/>
          </a:p>
          <a:p>
            <a:r>
              <a:rPr lang="en-US" cap="all" dirty="0"/>
              <a:t>All 4 Elements of the Fire Tetrahedron Come Together and Combustion Begins </a:t>
            </a:r>
          </a:p>
          <a:p>
            <a:endParaRPr lang="en-US" cap="all" dirty="0"/>
          </a:p>
          <a:p>
            <a:r>
              <a:rPr lang="en-US" cap="all" dirty="0"/>
              <a:t>Very Small Fire </a:t>
            </a:r>
          </a:p>
          <a:p>
            <a:endParaRPr lang="en-US" cap="all" dirty="0"/>
          </a:p>
          <a:p>
            <a:r>
              <a:rPr lang="en-US" cap="all" dirty="0"/>
              <a:t>21% Oxygen </a:t>
            </a:r>
          </a:p>
          <a:p>
            <a:endParaRPr lang="en-US" cap="all" dirty="0"/>
          </a:p>
          <a:p>
            <a:r>
              <a:rPr lang="en-US" cap="all" dirty="0"/>
              <a:t>Low Heat if any at all above Room Temperature</a:t>
            </a:r>
          </a:p>
        </p:txBody>
      </p:sp>
    </p:spTree>
    <p:extLst>
      <p:ext uri="{BB962C8B-B14F-4D97-AF65-F5344CB8AC3E}">
        <p14:creationId xmlns:p14="http://schemas.microsoft.com/office/powerpoint/2010/main" val="140422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6AC64-D609-4319-8272-ED65323D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FIRE BEHAVIOR IN A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42D88-119F-4112-8D63-110DAAA1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u="sng" cap="all" dirty="0"/>
              <a:t>Growth Phase</a:t>
            </a:r>
          </a:p>
          <a:p>
            <a:pPr marL="0" indent="0" algn="ctr">
              <a:buNone/>
            </a:pPr>
            <a:r>
              <a:rPr lang="en-US" u="sng" cap="all" dirty="0"/>
              <a:t> </a:t>
            </a:r>
          </a:p>
          <a:p>
            <a:r>
              <a:rPr lang="en-US" cap="all" dirty="0"/>
              <a:t> Fire Plume Forms </a:t>
            </a:r>
          </a:p>
          <a:p>
            <a:endParaRPr lang="en-US" cap="all" dirty="0"/>
          </a:p>
          <a:p>
            <a:r>
              <a:rPr lang="en-US" cap="all" dirty="0"/>
              <a:t> Hot Fire Gases Spread upward and outward and Move</a:t>
            </a:r>
          </a:p>
          <a:p>
            <a:endParaRPr lang="en-US" cap="all" dirty="0"/>
          </a:p>
          <a:p>
            <a:r>
              <a:rPr lang="en-US" cap="all" dirty="0"/>
              <a:t> Across the Ceiling till they reach the Walls </a:t>
            </a:r>
          </a:p>
          <a:p>
            <a:endParaRPr lang="en-US" cap="all" dirty="0"/>
          </a:p>
          <a:p>
            <a:r>
              <a:rPr lang="en-US" cap="all" dirty="0"/>
              <a:t>Depth of Gas Layer Begins to Increase at that Time </a:t>
            </a:r>
          </a:p>
          <a:p>
            <a:endParaRPr lang="en-US" cap="all" dirty="0"/>
          </a:p>
          <a:p>
            <a:r>
              <a:rPr lang="en-US" cap="all" dirty="0"/>
              <a:t>16% – 20% Oxygen </a:t>
            </a:r>
          </a:p>
          <a:p>
            <a:endParaRPr lang="en-US" cap="all" dirty="0"/>
          </a:p>
          <a:p>
            <a:r>
              <a:rPr lang="en-US" cap="all" dirty="0"/>
              <a:t>1000 to 1300 Degrees F° at </a:t>
            </a:r>
            <a:r>
              <a:rPr lang="en-US" cap="all" dirty="0" err="1"/>
              <a:t>CeilinG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11142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D7D5-EE3E-429F-BE7E-EEA1B4F3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FIRE BEHAVIOR IN A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007B4-0140-41C8-B17A-6DDF074F5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u="sng" cap="all" dirty="0"/>
              <a:t>Flashover</a:t>
            </a:r>
            <a:r>
              <a:rPr lang="en-US" cap="all" dirty="0"/>
              <a:t> </a:t>
            </a:r>
          </a:p>
          <a:p>
            <a:pPr algn="ctr"/>
            <a:endParaRPr lang="en-US" cap="all" dirty="0"/>
          </a:p>
          <a:p>
            <a:r>
              <a:rPr lang="en-US" cap="all" dirty="0"/>
              <a:t>All surfaces and objects within a space have been heated to their ignition temperature, and flame breaks out almost at once over the surface of all objects in a space. </a:t>
            </a:r>
          </a:p>
          <a:p>
            <a:endParaRPr lang="en-US" cap="all" dirty="0"/>
          </a:p>
          <a:p>
            <a:r>
              <a:rPr lang="en-US" cap="all" dirty="0"/>
              <a:t>16% – 20% Oxygen </a:t>
            </a:r>
          </a:p>
          <a:p>
            <a:endParaRPr lang="en-US" cap="all" dirty="0"/>
          </a:p>
          <a:p>
            <a:r>
              <a:rPr lang="en-US" cap="all" dirty="0"/>
              <a:t>900 – 1200 Degrees F° Average Room Temperature</a:t>
            </a:r>
          </a:p>
          <a:p>
            <a:endParaRPr lang="en-US" cap="all" dirty="0"/>
          </a:p>
          <a:p>
            <a:r>
              <a:rPr lang="en-US" cap="all" dirty="0"/>
              <a:t>Above 1300 Degrees F° at Ceiling </a:t>
            </a:r>
          </a:p>
          <a:p>
            <a:endParaRPr lang="en-US" cap="all" dirty="0"/>
          </a:p>
          <a:p>
            <a:r>
              <a:rPr lang="en-US" cap="all" dirty="0"/>
              <a:t>Very Dangerous Situation for Firefighter</a:t>
            </a:r>
          </a:p>
        </p:txBody>
      </p:sp>
    </p:spTree>
    <p:extLst>
      <p:ext uri="{BB962C8B-B14F-4D97-AF65-F5344CB8AC3E}">
        <p14:creationId xmlns:p14="http://schemas.microsoft.com/office/powerpoint/2010/main" val="281363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4BD3-775E-4F45-B795-1EAA7353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all" dirty="0"/>
              <a:t>Why Do we need to understand the science behind fire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A0E24-B608-4CE0-B942-6175C5D64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cap="all" dirty="0"/>
              <a:t>To better understand and fight fire more effectively</a:t>
            </a:r>
          </a:p>
          <a:p>
            <a:endParaRPr lang="en-US" cap="all" dirty="0"/>
          </a:p>
          <a:p>
            <a:r>
              <a:rPr lang="en-US" cap="all" dirty="0"/>
              <a:t>To be able to predict what fire will do in different environments</a:t>
            </a:r>
          </a:p>
          <a:p>
            <a:endParaRPr lang="en-US" cap="all" dirty="0"/>
          </a:p>
          <a:p>
            <a:r>
              <a:rPr lang="en-US" cap="all" dirty="0"/>
              <a:t>To be able to change and adapt strategies and Tactics with changing fire conditions and behaviors</a:t>
            </a:r>
          </a:p>
        </p:txBody>
      </p:sp>
    </p:spTree>
    <p:extLst>
      <p:ext uri="{BB962C8B-B14F-4D97-AF65-F5344CB8AC3E}">
        <p14:creationId xmlns:p14="http://schemas.microsoft.com/office/powerpoint/2010/main" val="11009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63C8-583E-47B8-83F2-A62DCB79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FIRE BEHAVIOR IN A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B9D2-ECFF-475D-BA05-A6AE8D0D1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cap="all" dirty="0"/>
              <a:t> </a:t>
            </a:r>
            <a:r>
              <a:rPr lang="en-US" u="sng" cap="all" dirty="0"/>
              <a:t>Fully Developed Phase </a:t>
            </a:r>
          </a:p>
          <a:p>
            <a:pPr marL="0" indent="0" algn="ctr">
              <a:buNone/>
            </a:pPr>
            <a:endParaRPr lang="en-US" u="sng" cap="all" dirty="0"/>
          </a:p>
          <a:p>
            <a:r>
              <a:rPr lang="en-US" cap="all" dirty="0"/>
              <a:t>All Combustible Materials in the Room are Involved in the Fire</a:t>
            </a:r>
          </a:p>
          <a:p>
            <a:endParaRPr lang="en-US" cap="all" dirty="0"/>
          </a:p>
          <a:p>
            <a:r>
              <a:rPr lang="en-US" cap="all" dirty="0"/>
              <a:t>All Burning Fuels are Releasing the Maximum Amount of Heat Possible. </a:t>
            </a:r>
          </a:p>
          <a:p>
            <a:endParaRPr lang="en-US" cap="all" dirty="0"/>
          </a:p>
          <a:p>
            <a:r>
              <a:rPr lang="en-US" cap="all" dirty="0"/>
              <a:t>Large Volumes of Unburned Gases are produced and will Ignite as they find Oxygen</a:t>
            </a:r>
          </a:p>
        </p:txBody>
      </p:sp>
    </p:spTree>
    <p:extLst>
      <p:ext uri="{BB962C8B-B14F-4D97-AF65-F5344CB8AC3E}">
        <p14:creationId xmlns:p14="http://schemas.microsoft.com/office/powerpoint/2010/main" val="114058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2C30-CD13-4606-8DA8-8DD4A4F9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FIRE BEHAVIOR IN A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3CEA-7A59-4064-9861-86B5243D6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Decay Phase 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High Temperatures </a:t>
            </a:r>
          </a:p>
          <a:p>
            <a:endParaRPr lang="en-US" dirty="0"/>
          </a:p>
          <a:p>
            <a:r>
              <a:rPr lang="en-US" dirty="0"/>
              <a:t>1000 Degrees F° at Ceiling </a:t>
            </a:r>
          </a:p>
          <a:p>
            <a:endParaRPr lang="en-US" dirty="0"/>
          </a:p>
          <a:p>
            <a:r>
              <a:rPr lang="en-US" dirty="0"/>
              <a:t>Less than 15% Oxygen </a:t>
            </a:r>
          </a:p>
        </p:txBody>
      </p:sp>
    </p:spTree>
    <p:extLst>
      <p:ext uri="{BB962C8B-B14F-4D97-AF65-F5344CB8AC3E}">
        <p14:creationId xmlns:p14="http://schemas.microsoft.com/office/powerpoint/2010/main" val="2333080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703E-F5FB-4023-9CD5-82FB0150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50E23E-4D63-492B-9BF7-8B68A24F4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9295" y="1792666"/>
            <a:ext cx="27051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4F7F7-32E8-47CB-8A9E-FA957A31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33" y="4367867"/>
            <a:ext cx="3057050" cy="1942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C898A-96B0-4E79-B551-5B8BD97A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783" y="4367867"/>
            <a:ext cx="2953225" cy="1924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D8F48-17D6-42C6-8906-EDD6F4AD5F96}"/>
              </a:ext>
            </a:extLst>
          </p:cNvPr>
          <p:cNvSpPr txBox="1"/>
          <p:nvPr/>
        </p:nvSpPr>
        <p:spPr>
          <a:xfrm>
            <a:off x="950742" y="2067951"/>
            <a:ext cx="4788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TEMPUTURE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TRADITIONAL VS MODERN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RE-VISIT LATER IN SECTION</a:t>
            </a:r>
          </a:p>
        </p:txBody>
      </p:sp>
    </p:spTree>
    <p:extLst>
      <p:ext uri="{BB962C8B-B14F-4D97-AF65-F5344CB8AC3E}">
        <p14:creationId xmlns:p14="http://schemas.microsoft.com/office/powerpoint/2010/main" val="3682813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C24A9-F8DD-4E96-BDD3-CC61DE75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C1D6C-537F-478B-9207-6E7D2D432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THERMAL LAYERING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FD54C-F076-4987-8849-1FB79880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88" y="2323434"/>
            <a:ext cx="8121612" cy="4534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8B837-CCFD-43E7-97A3-8CFEF9A75D14}"/>
              </a:ext>
            </a:extLst>
          </p:cNvPr>
          <p:cNvSpPr txBox="1"/>
          <p:nvPr/>
        </p:nvSpPr>
        <p:spPr>
          <a:xfrm>
            <a:off x="3131820" y="2690336"/>
            <a:ext cx="37490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EXTREME HEAT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HEAT</a:t>
            </a:r>
          </a:p>
        </p:txBody>
      </p:sp>
    </p:spTree>
    <p:extLst>
      <p:ext uri="{BB962C8B-B14F-4D97-AF65-F5344CB8AC3E}">
        <p14:creationId xmlns:p14="http://schemas.microsoft.com/office/powerpoint/2010/main" val="387568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14B8-DAA3-41E6-8212-5D2453E9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6F45E-EEA7-45A5-BAF1-B8203BAF4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cap="all" dirty="0"/>
              <a:t>Higher heat stays up towards ceiling and expands outward until it hits a barrier and begins to bank down </a:t>
            </a:r>
          </a:p>
          <a:p>
            <a:r>
              <a:rPr lang="en-US" cap="all" dirty="0"/>
              <a:t>Things you will see… </a:t>
            </a:r>
          </a:p>
          <a:p>
            <a:r>
              <a:rPr lang="en-US" cap="all" dirty="0"/>
              <a:t>Thermal Stratification </a:t>
            </a:r>
          </a:p>
          <a:p>
            <a:r>
              <a:rPr lang="en-US" cap="all" dirty="0"/>
              <a:t>Inversion layer </a:t>
            </a:r>
          </a:p>
          <a:p>
            <a:r>
              <a:rPr lang="en-US" cap="all" dirty="0"/>
              <a:t>“Mushrooming” </a:t>
            </a:r>
          </a:p>
          <a:p>
            <a:r>
              <a:rPr lang="en-US" cap="all" dirty="0"/>
              <a:t>Flame jets or “Jetting” </a:t>
            </a:r>
          </a:p>
          <a:p>
            <a:r>
              <a:rPr lang="en-US" cap="all" dirty="0"/>
              <a:t>Spontaneous gas ignition </a:t>
            </a:r>
          </a:p>
          <a:p>
            <a:r>
              <a:rPr lang="en-US" cap="all" dirty="0"/>
              <a:t>Rollover or Flame over </a:t>
            </a:r>
          </a:p>
          <a:p>
            <a:r>
              <a:rPr lang="en-US" cap="all" dirty="0"/>
              <a:t>Cooler gases and heat levels found closest to ground level </a:t>
            </a:r>
          </a:p>
          <a:p>
            <a:r>
              <a:rPr lang="en-US" cap="all" dirty="0"/>
              <a:t>Why it is important to stay low in fire condition</a:t>
            </a:r>
          </a:p>
        </p:txBody>
      </p:sp>
    </p:spTree>
    <p:extLst>
      <p:ext uri="{BB962C8B-B14F-4D97-AF65-F5344CB8AC3E}">
        <p14:creationId xmlns:p14="http://schemas.microsoft.com/office/powerpoint/2010/main" val="3550629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FEC4-762C-4B1F-B0F4-B2096C5D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B0DD2-601D-4D91-8FB7-EAB9DCEA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cap="all" dirty="0"/>
              <a:t>Factors affecting fire growth </a:t>
            </a:r>
          </a:p>
          <a:p>
            <a:pPr marL="0" indent="0" algn="ctr">
              <a:buNone/>
            </a:pPr>
            <a:endParaRPr lang="en-US" u="sng" cap="all" dirty="0"/>
          </a:p>
          <a:p>
            <a:r>
              <a:rPr lang="en-US" dirty="0"/>
              <a:t> </a:t>
            </a:r>
            <a:r>
              <a:rPr lang="en-US" cap="all" dirty="0"/>
              <a:t>Fuel type </a:t>
            </a:r>
          </a:p>
          <a:p>
            <a:endParaRPr lang="en-US" cap="all" dirty="0"/>
          </a:p>
          <a:p>
            <a:r>
              <a:rPr lang="en-US" cap="all" dirty="0"/>
              <a:t> Fuel load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 Fuel arrangement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 O2 concentrations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 Flow paths - discussed in further detail in Modern Fire Behavior</a:t>
            </a:r>
          </a:p>
        </p:txBody>
      </p:sp>
    </p:spTree>
    <p:extLst>
      <p:ext uri="{BB962C8B-B14F-4D97-AF65-F5344CB8AC3E}">
        <p14:creationId xmlns:p14="http://schemas.microsoft.com/office/powerpoint/2010/main" val="572323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614E-D4C4-4997-808E-100416D65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3A15D3-7C68-4D6A-9A12-62B4197F0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053" y="1825625"/>
            <a:ext cx="59658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62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4CC26-685D-43D7-9F83-B1473B20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7A96-BDE9-4778-80D3-9BA179D12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FUEL 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EB7C0-D43F-4DF7-B487-8A30862A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40" y="2485073"/>
            <a:ext cx="477012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4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1520-B892-4554-8420-4B46C04A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7F97D-2371-45A5-B02E-D41FB49A9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FUEL ARRANGEMENT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46B58-89DB-4A72-BCEA-DD343CF0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20" y="2377317"/>
            <a:ext cx="5187318" cy="41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34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0B59-07E0-475B-89B3-E5F14C4B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69F3-2B94-4105-842F-39EAA0A8C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OXYGEN CONCENTRATIONS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6% or lower cannot support human life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10% or lower respiratory arrest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14% - Combustion will not continue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18% - Loss of consciousness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19.5 - 21% - Normal air ranges for human life</a:t>
            </a:r>
          </a:p>
        </p:txBody>
      </p:sp>
    </p:spTree>
    <p:extLst>
      <p:ext uri="{BB962C8B-B14F-4D97-AF65-F5344CB8AC3E}">
        <p14:creationId xmlns:p14="http://schemas.microsoft.com/office/powerpoint/2010/main" val="6299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5823-7AA0-4BC5-93EC-6ECE2BC9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SCIENCE OF FIRE: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C597-C646-4A50-ADDB-8ECF9052D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MATTER IS ANYTHING THAT OCCUPIES SPACE AND HAS MASS</a:t>
            </a:r>
          </a:p>
          <a:p>
            <a:endParaRPr lang="en-US" dirty="0"/>
          </a:p>
          <a:p>
            <a:r>
              <a:rPr lang="en-US" dirty="0"/>
              <a:t>CAN UNDERGO PHYSICAL CHANGES DUE TO HEAT AND PRESSURE</a:t>
            </a:r>
          </a:p>
          <a:p>
            <a:endParaRPr lang="en-US" dirty="0"/>
          </a:p>
          <a:p>
            <a:r>
              <a:rPr lang="en-US" cap="all" dirty="0"/>
              <a:t>Usually there is a transfer of energy whenever there is a physical change to matter</a:t>
            </a:r>
          </a:p>
        </p:txBody>
      </p:sp>
    </p:spTree>
    <p:extLst>
      <p:ext uri="{BB962C8B-B14F-4D97-AF65-F5344CB8AC3E}">
        <p14:creationId xmlns:p14="http://schemas.microsoft.com/office/powerpoint/2010/main" val="1414627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E38F-3D97-45B1-A6DC-F45E86EC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IN 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98BE-4094-4936-8DBA-46855F48D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OXYGEN CONCENTRATIONS</a:t>
            </a:r>
          </a:p>
          <a:p>
            <a:r>
              <a:rPr lang="en-US" cap="all" dirty="0"/>
              <a:t> Related to fire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19.5 - 22% fire in ignition and incipient phases </a:t>
            </a:r>
          </a:p>
          <a:p>
            <a:pPr lvl="1"/>
            <a:r>
              <a:rPr lang="en-US" cap="all" dirty="0"/>
              <a:t> 1500° - 1800° F </a:t>
            </a:r>
          </a:p>
          <a:p>
            <a:pPr lvl="1"/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16 - 18% Free burning phase </a:t>
            </a:r>
          </a:p>
          <a:p>
            <a:pPr lvl="1"/>
            <a:r>
              <a:rPr lang="en-US" cap="all" dirty="0"/>
              <a:t> All fuels reach approx. 1100° f </a:t>
            </a:r>
          </a:p>
          <a:p>
            <a:pPr marL="457200" lvl="1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14% or less decay phase</a:t>
            </a:r>
          </a:p>
        </p:txBody>
      </p:sp>
    </p:spTree>
    <p:extLst>
      <p:ext uri="{BB962C8B-B14F-4D97-AF65-F5344CB8AC3E}">
        <p14:creationId xmlns:p14="http://schemas.microsoft.com/office/powerpoint/2010/main" val="3491498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D33F-EA09-4E94-98E0-F0B44455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956D-6F5B-400A-A10E-3D2A3BE5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FLASHOVER, BACKDRAFT, &amp; SMOKE EXPLOSIONS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316C3-5633-46AF-AFE4-0043FA8B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86" y="2659380"/>
            <a:ext cx="6541827" cy="36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7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9C61-9753-4E8B-AAF8-A3E1A3923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FIRE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670FB-A2B2-44D8-8766-6E220B32B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FLASHOVER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All surfaces and objects within a space have been heated to their ignition temperature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Flame breaks out almost at once over the surface of all objects in a space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16 – 20% Oxygen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900 – 1200° F Average Room Temperature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Above 1300° F at Ceiling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Very Dangerous Situation for Firefighters</a:t>
            </a:r>
          </a:p>
        </p:txBody>
      </p:sp>
    </p:spTree>
    <p:extLst>
      <p:ext uri="{BB962C8B-B14F-4D97-AF65-F5344CB8AC3E}">
        <p14:creationId xmlns:p14="http://schemas.microsoft.com/office/powerpoint/2010/main" val="6315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5F47B-0773-44C5-8C8D-44244A99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3E748-9F90-4865-A9D2-4416E3809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HOW FAR DO YOU HAVE IF YOUR CAUGHT IN A FLASHOVER 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6 - 8  FEET</a:t>
            </a:r>
          </a:p>
        </p:txBody>
      </p:sp>
    </p:spTree>
    <p:extLst>
      <p:ext uri="{BB962C8B-B14F-4D97-AF65-F5344CB8AC3E}">
        <p14:creationId xmlns:p14="http://schemas.microsoft.com/office/powerpoint/2010/main" val="913653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4C84-FE99-47E4-B6D5-BF6741D1B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9F082-0FDD-481D-835E-71248FB9D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BACKDRAFT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Instantaneous explosion or rapid burning of superheated gases that occurs when oxygen is introduced into an oxygen – depleted confined space.  </a:t>
            </a:r>
          </a:p>
          <a:p>
            <a:endParaRPr lang="en-US" cap="all" dirty="0"/>
          </a:p>
          <a:p>
            <a:r>
              <a:rPr lang="en-US" cap="all" dirty="0"/>
              <a:t>Very dangerous situation </a:t>
            </a:r>
          </a:p>
          <a:p>
            <a:pPr marL="0" indent="0">
              <a:buNone/>
            </a:pPr>
            <a:endParaRPr lang="en-US" cap="all" dirty="0"/>
          </a:p>
          <a:p>
            <a:r>
              <a:rPr lang="en-US" cap="all" dirty="0"/>
              <a:t> Learn to read the signs, the smoke, the building and the fire</a:t>
            </a:r>
          </a:p>
        </p:txBody>
      </p:sp>
    </p:spTree>
    <p:extLst>
      <p:ext uri="{BB962C8B-B14F-4D97-AF65-F5344CB8AC3E}">
        <p14:creationId xmlns:p14="http://schemas.microsoft.com/office/powerpoint/2010/main" val="1281746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622B-41C9-4CAE-B7BA-5B5337A7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A4EA3-26E3-444C-8F98-126BEDEE5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u="sng" cap="all" dirty="0"/>
              <a:t>SMOKE EXPLOSION</a:t>
            </a:r>
          </a:p>
          <a:p>
            <a:pPr marL="0" indent="0" algn="ctr">
              <a:buNone/>
            </a:pPr>
            <a:endParaRPr lang="en-US" u="sng" cap="all" dirty="0"/>
          </a:p>
          <a:p>
            <a:r>
              <a:rPr lang="en-US" cap="all" dirty="0"/>
              <a:t>A similar phenomenon to a backdraft </a:t>
            </a:r>
          </a:p>
          <a:p>
            <a:endParaRPr lang="en-US" cap="all" dirty="0"/>
          </a:p>
          <a:p>
            <a:r>
              <a:rPr lang="en-US" cap="all" dirty="0"/>
              <a:t>Closed compartment suddenly erupts without a sudden opening</a:t>
            </a:r>
          </a:p>
          <a:p>
            <a:endParaRPr lang="en-US" cap="all" dirty="0"/>
          </a:p>
          <a:p>
            <a:r>
              <a:rPr lang="en-US" cap="all" dirty="0"/>
              <a:t>The only introduced oxygen is through leakage into the compartment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Can also happen above a vent hole where fuel rich super heated gases escaping a compartment mix with oxygen</a:t>
            </a:r>
          </a:p>
        </p:txBody>
      </p:sp>
    </p:spTree>
    <p:extLst>
      <p:ext uri="{BB962C8B-B14F-4D97-AF65-F5344CB8AC3E}">
        <p14:creationId xmlns:p14="http://schemas.microsoft.com/office/powerpoint/2010/main" val="776067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6D94-6566-4DB6-B216-37C6051B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81"/>
            <a:ext cx="10515600" cy="1393508"/>
          </a:xfrm>
        </p:spPr>
        <p:txBody>
          <a:bodyPr/>
          <a:lstStyle/>
          <a:p>
            <a:pPr algn="ctr"/>
            <a:r>
              <a:rPr lang="en-US" b="1" dirty="0"/>
              <a:t>MODERN FIRE BEHAVIOR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00F7D0-DA6D-4470-BC6C-40203B5E9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299" y="1393508"/>
            <a:ext cx="8235402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972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DFEB-D90B-4E69-A9C0-75E777D3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6034-4F2C-4D2F-9765-4638C4E73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212 FIRE FIGHTER LINE OF DUTY DEATHS FROM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2008-2015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122 OF THOSE 212 WERE ON SCENE OF FIRE 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COLLABORATION BETWEEN NIST, UL, AND IAFF • MAKE OUR JOB SAFER</a:t>
            </a:r>
          </a:p>
        </p:txBody>
      </p:sp>
    </p:spTree>
    <p:extLst>
      <p:ext uri="{BB962C8B-B14F-4D97-AF65-F5344CB8AC3E}">
        <p14:creationId xmlns:p14="http://schemas.microsoft.com/office/powerpoint/2010/main" val="2965290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AA38-2938-4E96-A4E6-2A19815F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NIST STUDIES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9473-FCE4-4CF9-AA02-7F0CAF9AF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cap="all" dirty="0"/>
              <a:t>Controlling ventilation has a significant impact on fire growth </a:t>
            </a:r>
          </a:p>
          <a:p>
            <a:endParaRPr lang="en-US" cap="all" dirty="0"/>
          </a:p>
          <a:p>
            <a:r>
              <a:rPr lang="en-US" cap="all" dirty="0"/>
              <a:t> Identifying and controlling flow paths helps to control fire spread </a:t>
            </a:r>
          </a:p>
          <a:p>
            <a:endParaRPr lang="en-US" cap="all" dirty="0"/>
          </a:p>
          <a:p>
            <a:r>
              <a:rPr lang="en-US" cap="all" dirty="0"/>
              <a:t> Smoke is unburned fuel </a:t>
            </a:r>
          </a:p>
          <a:p>
            <a:endParaRPr lang="en-US" cap="all" dirty="0"/>
          </a:p>
          <a:p>
            <a:r>
              <a:rPr lang="en-US" cap="all" dirty="0"/>
              <a:t> Cooling the environment to help “reset the clock”</a:t>
            </a:r>
          </a:p>
        </p:txBody>
      </p:sp>
    </p:spTree>
    <p:extLst>
      <p:ext uri="{BB962C8B-B14F-4D97-AF65-F5344CB8AC3E}">
        <p14:creationId xmlns:p14="http://schemas.microsoft.com/office/powerpoint/2010/main" val="471159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D789-0E5D-4F8E-B42B-7814690F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DE822-0619-4C9E-AFAA-AE5B3B868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cap="all" dirty="0"/>
              <a:t>LEGACY FUELS</a:t>
            </a:r>
          </a:p>
          <a:p>
            <a:r>
              <a:rPr lang="en-US" cap="all" dirty="0"/>
              <a:t>Traditional, natural textiles and building materials </a:t>
            </a:r>
          </a:p>
          <a:p>
            <a:endParaRPr lang="en-US" cap="all" dirty="0"/>
          </a:p>
          <a:p>
            <a:r>
              <a:rPr lang="en-US" cap="all" dirty="0"/>
              <a:t>Slower burns </a:t>
            </a:r>
          </a:p>
          <a:p>
            <a:endParaRPr lang="en-US" cap="all" dirty="0"/>
          </a:p>
          <a:p>
            <a:r>
              <a:rPr lang="en-US" cap="all" dirty="0"/>
              <a:t>Lower HRR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More time to accomplish fire ground priorities, strategies and tactics</a:t>
            </a:r>
          </a:p>
        </p:txBody>
      </p:sp>
    </p:spTree>
    <p:extLst>
      <p:ext uri="{BB962C8B-B14F-4D97-AF65-F5344CB8AC3E}">
        <p14:creationId xmlns:p14="http://schemas.microsoft.com/office/powerpoint/2010/main" val="280168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4C57A-B342-42C2-AABA-8C74DB19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all" dirty="0"/>
              <a:t>Science OF FIRE</a:t>
            </a:r>
            <a:r>
              <a:rPr lang="en-US" b="1" dirty="0"/>
              <a:t>: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B28A4-94BE-407A-8C7F-180254CB5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MATTER EXISTS IN 4 STATES</a:t>
            </a:r>
          </a:p>
          <a:p>
            <a:endParaRPr lang="en-US" dirty="0"/>
          </a:p>
          <a:p>
            <a:r>
              <a:rPr lang="en-US" u="sng" dirty="0"/>
              <a:t>LIQUID</a:t>
            </a:r>
          </a:p>
          <a:p>
            <a:endParaRPr lang="en-US" u="sng" dirty="0"/>
          </a:p>
          <a:p>
            <a:r>
              <a:rPr lang="en-US" u="sng" dirty="0"/>
              <a:t>SOLID</a:t>
            </a:r>
          </a:p>
          <a:p>
            <a:endParaRPr lang="en-US" u="sng" dirty="0"/>
          </a:p>
          <a:p>
            <a:r>
              <a:rPr lang="en-US" u="sng" dirty="0"/>
              <a:t>GASEOUS</a:t>
            </a:r>
          </a:p>
          <a:p>
            <a:endParaRPr lang="en-US" u="sng" dirty="0"/>
          </a:p>
          <a:p>
            <a:r>
              <a:rPr lang="en-US" u="sng" dirty="0"/>
              <a:t>PLASMA -</a:t>
            </a:r>
            <a:r>
              <a:rPr lang="en-US" dirty="0"/>
              <a:t>  NOT APPLICABLE IN THE FIRE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5A818-549E-4766-BC39-0AD860D77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825625"/>
            <a:ext cx="3695700" cy="36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8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19FF-2DB1-47F1-AFF8-1DF89E4D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77873-FC1D-4ADA-82A0-43A3A9639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MODERN FUELS</a:t>
            </a:r>
          </a:p>
          <a:p>
            <a:pPr marL="0" indent="0" algn="ctr">
              <a:buNone/>
            </a:pPr>
            <a:endParaRPr lang="en-US" u="sng" cap="all" dirty="0"/>
          </a:p>
          <a:p>
            <a:r>
              <a:rPr lang="en-US" cap="all" dirty="0"/>
              <a:t>Many modern fuels are products of Hydrocarbon fuels. </a:t>
            </a:r>
          </a:p>
          <a:p>
            <a:endParaRPr lang="en-US" cap="all" dirty="0"/>
          </a:p>
          <a:p>
            <a:r>
              <a:rPr lang="en-US" cap="all" dirty="0"/>
              <a:t>Plastics</a:t>
            </a:r>
          </a:p>
          <a:p>
            <a:endParaRPr lang="en-US" cap="all" dirty="0"/>
          </a:p>
          <a:p>
            <a:r>
              <a:rPr lang="en-US" cap="all" dirty="0"/>
              <a:t>Polymers  </a:t>
            </a:r>
          </a:p>
          <a:p>
            <a:endParaRPr lang="en-US" cap="all" dirty="0"/>
          </a:p>
          <a:p>
            <a:r>
              <a:rPr lang="en-US" cap="all" dirty="0"/>
              <a:t>Methyl-Ethyl bad stuff</a:t>
            </a:r>
          </a:p>
        </p:txBody>
      </p:sp>
    </p:spTree>
    <p:extLst>
      <p:ext uri="{BB962C8B-B14F-4D97-AF65-F5344CB8AC3E}">
        <p14:creationId xmlns:p14="http://schemas.microsoft.com/office/powerpoint/2010/main" val="80729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19FF-2DB1-47F1-AFF8-1DF89E4D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77873-FC1D-4ADA-82A0-43A3A9639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MODERN FUELS</a:t>
            </a:r>
          </a:p>
          <a:p>
            <a:endParaRPr lang="en-US" cap="all" dirty="0"/>
          </a:p>
          <a:p>
            <a:r>
              <a:rPr lang="en-US" cap="all" dirty="0"/>
              <a:t>Many modern fuels have a much higher HRR </a:t>
            </a:r>
          </a:p>
          <a:p>
            <a:endParaRPr lang="en-US" cap="all" dirty="0"/>
          </a:p>
          <a:p>
            <a:r>
              <a:rPr lang="en-US" cap="all" dirty="0"/>
              <a:t>This means they burn hotter and faster </a:t>
            </a:r>
          </a:p>
          <a:p>
            <a:endParaRPr lang="en-US" cap="all" dirty="0"/>
          </a:p>
          <a:p>
            <a:r>
              <a:rPr lang="en-US" cap="all" dirty="0"/>
              <a:t>This in turn eats up more Oxygen in the environment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Leading to a premature decay phase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It also pushes Firefighters more to the limits of what our gear can endure and our abilities can overcome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84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719FF-2DB1-47F1-AFF8-1DF89E4D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77873-FC1D-4ADA-82A0-43A3A9639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MODERN FUELS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Modern fuels are also found in building materials </a:t>
            </a:r>
          </a:p>
          <a:p>
            <a:endParaRPr lang="en-US" cap="all" dirty="0"/>
          </a:p>
          <a:p>
            <a:r>
              <a:rPr lang="en-US" cap="all" dirty="0"/>
              <a:t>This means they fail at a faster rate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r>
              <a:rPr lang="en-US" cap="all" dirty="0"/>
              <a:t>Usually have less mass and surface area </a:t>
            </a:r>
          </a:p>
          <a:p>
            <a:endParaRPr lang="en-US" cap="all" dirty="0"/>
          </a:p>
          <a:p>
            <a:r>
              <a:rPr lang="en-US" cap="all" dirty="0"/>
              <a:t>Leading to early collapse with direct fire impingement </a:t>
            </a:r>
          </a:p>
          <a:p>
            <a:endParaRPr lang="en-US" cap="all" dirty="0"/>
          </a:p>
          <a:p>
            <a:r>
              <a:rPr lang="en-US" cap="all" dirty="0"/>
              <a:t>Reduces time frame in which to perform </a:t>
            </a:r>
            <a:r>
              <a:rPr lang="en-US" cap="all" dirty="0" err="1"/>
              <a:t>fireground</a:t>
            </a:r>
            <a:r>
              <a:rPr lang="en-US" cap="all" dirty="0"/>
              <a:t> functions. </a:t>
            </a:r>
          </a:p>
          <a:p>
            <a:pPr marL="0" indent="0" algn="ctr">
              <a:buNone/>
            </a:pPr>
            <a:endParaRPr lang="en-US" u="sng" dirty="0"/>
          </a:p>
          <a:p>
            <a:endParaRPr lang="en-US" cap="all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0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168BE-E190-4269-9E08-4BE154AB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2F882-D45F-4DAC-B216-4AC1F9014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WHAT IS THE OUTCOME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Understanding what the fire is doing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THERMAL Inversion layers 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Flow paths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Ventilation limited fire</a:t>
            </a:r>
          </a:p>
          <a:p>
            <a:pPr marL="0" indent="0" algn="ctr">
              <a:buNone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366881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18B7A-96D5-4639-9E85-F93EC9DD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BFB41-CD56-4BA5-A8AD-E2A758F77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NEW TIME TEMPERATURE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9578A-E687-40A6-B2A3-F07AA7B8A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2632392"/>
            <a:ext cx="9636244" cy="38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001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3073C-B49A-4A7C-BC10-7284CB670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D3FB7-57D6-4C22-9DC6-F2276C471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556" y="1395096"/>
            <a:ext cx="9607232" cy="823912"/>
          </a:xfrm>
        </p:spPr>
        <p:txBody>
          <a:bodyPr>
            <a:normAutofit/>
          </a:bodyPr>
          <a:lstStyle/>
          <a:p>
            <a:pPr algn="ctr"/>
            <a:r>
              <a:rPr lang="en-US" sz="2800" b="0" u="sng" dirty="0"/>
              <a:t>UNDERSTANDING THE TIME TEMP CURVE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514AA-C324-4C10-A0B5-286F81879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5" y="2766377"/>
            <a:ext cx="5157787" cy="3684588"/>
          </a:xfrm>
        </p:spPr>
        <p:txBody>
          <a:bodyPr>
            <a:normAutofit fontScale="92500" lnSpcReduction="20000"/>
          </a:bodyPr>
          <a:lstStyle/>
          <a:p>
            <a:r>
              <a:rPr lang="en-US" cap="all" dirty="0"/>
              <a:t>Ignition </a:t>
            </a:r>
          </a:p>
          <a:p>
            <a:endParaRPr lang="en-US" cap="all" dirty="0"/>
          </a:p>
          <a:p>
            <a:r>
              <a:rPr lang="en-US" cap="all" dirty="0"/>
              <a:t>Growth </a:t>
            </a:r>
          </a:p>
          <a:p>
            <a:endParaRPr lang="en-US" cap="all" dirty="0"/>
          </a:p>
          <a:p>
            <a:r>
              <a:rPr lang="en-US" cap="all" dirty="0"/>
              <a:t>Flashover </a:t>
            </a:r>
          </a:p>
          <a:p>
            <a:endParaRPr lang="en-US" cap="all" dirty="0"/>
          </a:p>
          <a:p>
            <a:r>
              <a:rPr lang="en-US" cap="all" dirty="0"/>
              <a:t>Free Burning </a:t>
            </a:r>
          </a:p>
          <a:p>
            <a:endParaRPr lang="en-US" cap="all" dirty="0"/>
          </a:p>
          <a:p>
            <a:r>
              <a:rPr lang="en-US" cap="all" dirty="0"/>
              <a:t>Decay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814CA-1305-4833-A502-DEBF93FD1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C9A80-A6C9-4190-B1A6-A5A630A8A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775902"/>
            <a:ext cx="5183188" cy="3684588"/>
          </a:xfrm>
        </p:spPr>
        <p:txBody>
          <a:bodyPr>
            <a:normAutofit fontScale="92500" lnSpcReduction="20000"/>
          </a:bodyPr>
          <a:lstStyle/>
          <a:p>
            <a:r>
              <a:rPr lang="en-US" cap="all" dirty="0"/>
              <a:t>Rapid Growth </a:t>
            </a:r>
          </a:p>
          <a:p>
            <a:endParaRPr lang="en-US" cap="all" dirty="0"/>
          </a:p>
          <a:p>
            <a:r>
              <a:rPr lang="en-US" cap="all" dirty="0"/>
              <a:t>2nd Flashover event </a:t>
            </a:r>
          </a:p>
          <a:p>
            <a:endParaRPr lang="en-US" cap="all" dirty="0"/>
          </a:p>
          <a:p>
            <a:r>
              <a:rPr lang="en-US" cap="all" dirty="0"/>
              <a:t>Free Burning </a:t>
            </a:r>
          </a:p>
          <a:p>
            <a:endParaRPr lang="en-US" cap="all" dirty="0"/>
          </a:p>
          <a:p>
            <a:r>
              <a:rPr lang="en-US" cap="all" dirty="0"/>
              <a:t>Decay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10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9957-D3C0-4755-8376-652311B4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DAE41-9934-40F3-A6F3-316FDCF46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UNDERSTANDING THE TIME TEMP CURVE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What caused the second Flashover to occur?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Rapid introduction of oxygen into fuel rich, oxygen deficient</a:t>
            </a:r>
          </a:p>
          <a:p>
            <a:pPr marL="0" indent="0">
              <a:buNone/>
            </a:pPr>
            <a:r>
              <a:rPr lang="en-US" cap="all" dirty="0"/>
              <a:t>atmosphere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Who did that?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Firefighters</a:t>
            </a:r>
          </a:p>
        </p:txBody>
      </p:sp>
    </p:spTree>
    <p:extLst>
      <p:ext uri="{BB962C8B-B14F-4D97-AF65-F5344CB8AC3E}">
        <p14:creationId xmlns:p14="http://schemas.microsoft.com/office/powerpoint/2010/main" val="37193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CA15-D1D8-4341-9021-C58CB0FC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C459-5D93-4566-81F5-2D911E37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9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TACTICS</a:t>
            </a:r>
          </a:p>
          <a:p>
            <a:pPr marL="0" indent="0" algn="ctr">
              <a:buNone/>
            </a:pPr>
            <a:endParaRPr lang="en-US" u="sng" cap="all" dirty="0"/>
          </a:p>
          <a:p>
            <a:pPr marL="0" indent="0">
              <a:buNone/>
            </a:pPr>
            <a:r>
              <a:rPr lang="en-US" cap="all" dirty="0"/>
              <a:t>• Door control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Transitional fire attack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Heat checks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Coordinated ventilation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“Anchor, Darken, Terminate”</a:t>
            </a:r>
          </a:p>
        </p:txBody>
      </p:sp>
    </p:spTree>
    <p:extLst>
      <p:ext uri="{BB962C8B-B14F-4D97-AF65-F5344CB8AC3E}">
        <p14:creationId xmlns:p14="http://schemas.microsoft.com/office/powerpoint/2010/main" val="4290089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53772-7615-41A2-8FEC-E5D7C16B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0479-DE0B-471F-AE08-7A5E07F8C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DOOR CONTROL </a:t>
            </a:r>
          </a:p>
          <a:p>
            <a:pPr marL="0" indent="0" algn="ctr">
              <a:buNone/>
            </a:pPr>
            <a:endParaRPr lang="en-US" u="sng" cap="all" dirty="0"/>
          </a:p>
          <a:p>
            <a:r>
              <a:rPr lang="en-US" cap="all" dirty="0"/>
              <a:t> Limits oxygen entering structure</a:t>
            </a:r>
          </a:p>
          <a:p>
            <a:endParaRPr lang="en-US" cap="all" dirty="0"/>
          </a:p>
          <a:p>
            <a:r>
              <a:rPr lang="en-US" cap="all" dirty="0"/>
              <a:t>Reduces fire growth </a:t>
            </a:r>
          </a:p>
          <a:p>
            <a:endParaRPr lang="en-US" cap="all" dirty="0"/>
          </a:p>
          <a:p>
            <a:r>
              <a:rPr lang="en-US" cap="all" dirty="0"/>
              <a:t>Increases timeframe for attack </a:t>
            </a:r>
          </a:p>
          <a:p>
            <a:endParaRPr lang="en-US" cap="all" dirty="0"/>
          </a:p>
          <a:p>
            <a:r>
              <a:rPr lang="en-US" cap="all" dirty="0"/>
              <a:t>One person is in charge of door control </a:t>
            </a:r>
          </a:p>
          <a:p>
            <a:endParaRPr lang="en-US" cap="all" dirty="0"/>
          </a:p>
          <a:p>
            <a:r>
              <a:rPr lang="en-US" cap="all" dirty="0"/>
              <a:t>Needs to be identified before attack start</a:t>
            </a:r>
          </a:p>
        </p:txBody>
      </p:sp>
    </p:spTree>
    <p:extLst>
      <p:ext uri="{BB962C8B-B14F-4D97-AF65-F5344CB8AC3E}">
        <p14:creationId xmlns:p14="http://schemas.microsoft.com/office/powerpoint/2010/main" val="29975919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DA45-3016-4564-B6AB-5F19DEF1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86CA-7CFB-41D7-9396-420DBD8F2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u="sng" cap="all" dirty="0"/>
              <a:t>TRANSITIONAL FIRE ATTACK </a:t>
            </a:r>
          </a:p>
          <a:p>
            <a:r>
              <a:rPr lang="en-US" cap="all" dirty="0"/>
              <a:t> Offensive fire tactic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Cools environment from outside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Not in IDLH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“Resets the Clock”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Do not confuse with transitional mode  </a:t>
            </a:r>
          </a:p>
          <a:p>
            <a:pPr marL="457200" lvl="1" indent="0">
              <a:buNone/>
            </a:pPr>
            <a:r>
              <a:rPr lang="en-US" cap="all" dirty="0"/>
              <a:t>• (moving from offensive to defensive strategies)</a:t>
            </a:r>
          </a:p>
        </p:txBody>
      </p:sp>
    </p:spTree>
    <p:extLst>
      <p:ext uri="{BB962C8B-B14F-4D97-AF65-F5344CB8AC3E}">
        <p14:creationId xmlns:p14="http://schemas.microsoft.com/office/powerpoint/2010/main" val="3650317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88F9-27C6-42D9-AFE2-965BB406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SCIENCE OF FIRE: MATTER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FDEEE-6473-47FA-A5DF-C33A3F6E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2637320"/>
            <a:ext cx="4064000" cy="35306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8D6140-D48D-47D7-A1DA-FAC93B3728E7}"/>
              </a:ext>
            </a:extLst>
          </p:cNvPr>
          <p:cNvSpPr/>
          <p:nvPr/>
        </p:nvSpPr>
        <p:spPr>
          <a:xfrm>
            <a:off x="638675" y="263732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  </a:t>
            </a:r>
            <a:r>
              <a:rPr lang="en-US" sz="2400" dirty="0"/>
              <a:t>MATTER = FUEL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ONLY GASES BURN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MATTER IS CONVERTED THROUGH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PYROLYSIS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VAPORIZATION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526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B055-8324-44B3-8815-04E5067B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90641-8574-4CC7-87B1-9D98EE247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/>
              <a:t>TRANSITIONAL FIRE ATTACK 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10-15 second delivery of water into fire room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Top corner of window 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Straight stream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Reposition quickly or have back-up line handle it</a:t>
            </a:r>
          </a:p>
        </p:txBody>
      </p:sp>
    </p:spTree>
    <p:extLst>
      <p:ext uri="{BB962C8B-B14F-4D97-AF65-F5344CB8AC3E}">
        <p14:creationId xmlns:p14="http://schemas.microsoft.com/office/powerpoint/2010/main" val="1758052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8947-7AF2-4316-9B10-B36D1115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D1D41-CB16-4F13-B5B3-E06600693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u="sng" dirty="0"/>
              <a:t>HEAT CHECKS </a:t>
            </a:r>
          </a:p>
          <a:p>
            <a:r>
              <a:rPr lang="en-US" cap="all" dirty="0"/>
              <a:t>Increases SA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Doesn't allow for attack company to get too deep with fire behind and overhead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Smoke is unburned fuel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Stratification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Looking for droplet return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Short burst</a:t>
            </a:r>
          </a:p>
          <a:p>
            <a:pPr marL="0" indent="0">
              <a:buNone/>
            </a:pP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3799642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BFFBC-F615-4AE7-96CC-3A0A0445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7C8E3-D389-431E-A971-B0A059A25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u="sng" dirty="0"/>
              <a:t>COORDINATED VENTILATION 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Keeps firefighter safety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Do not open up windows or ventilation holes without    coordination with attack crews  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Do not start up fans without coordination with attack crews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Keep vent limited fires from growing too fast</a:t>
            </a:r>
          </a:p>
        </p:txBody>
      </p:sp>
    </p:spTree>
    <p:extLst>
      <p:ext uri="{BB962C8B-B14F-4D97-AF65-F5344CB8AC3E}">
        <p14:creationId xmlns:p14="http://schemas.microsoft.com/office/powerpoint/2010/main" val="1102186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A3A2-B377-40EF-AC2B-6C9C9E0E1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MODERN FIRE BEHAVIOR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FC39A-FCCB-48B8-AD62-6915E13EE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 “</a:t>
            </a:r>
            <a:r>
              <a:rPr lang="en-US" u="sng" dirty="0"/>
              <a:t>ANCHOR, DARKEN, TERMINATE” 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cap="all" dirty="0"/>
              <a:t>Terms for proper application of water to fire </a:t>
            </a:r>
          </a:p>
          <a:p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Not the circles in a fire room 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• Cools the superheated gasses overhead and allows for advance</a:t>
            </a:r>
          </a:p>
          <a:p>
            <a:pPr marL="0" indent="0">
              <a:buNone/>
            </a:pPr>
            <a:r>
              <a:rPr lang="en-US" cap="all" dirty="0"/>
              <a:t> </a:t>
            </a:r>
          </a:p>
          <a:p>
            <a:pPr marL="0" indent="0">
              <a:buNone/>
            </a:pPr>
            <a:r>
              <a:rPr lang="en-US" cap="all" dirty="0"/>
              <a:t>• Works for advancement of </a:t>
            </a:r>
            <a:r>
              <a:rPr lang="en-US" cap="all" dirty="0" err="1"/>
              <a:t>hoseline</a:t>
            </a:r>
            <a:r>
              <a:rPr lang="en-US" cap="all" dirty="0"/>
              <a:t> and fire extinguishment</a:t>
            </a:r>
          </a:p>
        </p:txBody>
      </p:sp>
    </p:spTree>
    <p:extLst>
      <p:ext uri="{BB962C8B-B14F-4D97-AF65-F5344CB8AC3E}">
        <p14:creationId xmlns:p14="http://schemas.microsoft.com/office/powerpoint/2010/main" val="40745426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5868-99A6-4C90-BCF5-0614BFAB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ENABLING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F3E27-BE79-47E9-BE14-5D20AB31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cap="all" dirty="0"/>
              <a:t>Identify the Science of Fire</a:t>
            </a:r>
          </a:p>
          <a:p>
            <a:endParaRPr lang="en-US" cap="all" dirty="0"/>
          </a:p>
          <a:p>
            <a:r>
              <a:rPr lang="en-US" cap="all" dirty="0"/>
              <a:t>Define The methods of Heat transfer</a:t>
            </a:r>
          </a:p>
          <a:p>
            <a:endParaRPr lang="en-US" cap="all" dirty="0"/>
          </a:p>
          <a:p>
            <a:r>
              <a:rPr lang="en-US" cap="all" dirty="0"/>
              <a:t>Compare the characteristics of each class of fire</a:t>
            </a:r>
          </a:p>
          <a:p>
            <a:endParaRPr lang="en-US" cap="all" dirty="0"/>
          </a:p>
          <a:p>
            <a:r>
              <a:rPr lang="en-US" cap="all" dirty="0"/>
              <a:t>Discuss fire behavior in a structure</a:t>
            </a:r>
          </a:p>
          <a:p>
            <a:endParaRPr lang="en-US" cap="all" dirty="0"/>
          </a:p>
          <a:p>
            <a:r>
              <a:rPr lang="en-US" cap="all" dirty="0"/>
              <a:t>Define Legacy Fuels vs Modern Fuels</a:t>
            </a:r>
          </a:p>
          <a:p>
            <a:endParaRPr lang="en-US" cap="all" dirty="0"/>
          </a:p>
          <a:p>
            <a:r>
              <a:rPr lang="en-US" cap="all" dirty="0"/>
              <a:t>IDENTIFY MODERN FIREFIGHTING TACTICS</a:t>
            </a:r>
          </a:p>
        </p:txBody>
      </p:sp>
    </p:spTree>
    <p:extLst>
      <p:ext uri="{BB962C8B-B14F-4D97-AF65-F5344CB8AC3E}">
        <p14:creationId xmlns:p14="http://schemas.microsoft.com/office/powerpoint/2010/main" val="382585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856D-5048-411B-A667-A9DAC3BE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FIRE: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F158-BA2A-441A-97FD-0667E78AB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72943" cy="4117975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PYROLISIS</a:t>
            </a:r>
          </a:p>
          <a:p>
            <a:r>
              <a:rPr lang="en-US" cap="all" dirty="0"/>
              <a:t>The chemical decomposition of a substance through the action of heat which results in a lowered ignition temperature. </a:t>
            </a:r>
          </a:p>
          <a:p>
            <a:endParaRPr lang="en-US" cap="all" dirty="0"/>
          </a:p>
          <a:p>
            <a:r>
              <a:rPr lang="en-US" cap="all" dirty="0"/>
              <a:t>As solid fuels are heated, combustible materials are driven from the </a:t>
            </a:r>
            <a:r>
              <a:rPr lang="en-US" cap="all" dirty="0" err="1"/>
              <a:t>substancE</a:t>
            </a:r>
            <a:endParaRPr lang="en-US" cap="al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47EF3-E70D-4D0B-981D-E2F4425A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2" y="1825625"/>
            <a:ext cx="4311005" cy="41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FC9F-2976-4D97-B85E-4DDBC668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FIRE: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BB1AB-0CEF-448E-83E3-39BF456D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288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VAPORIZATION</a:t>
            </a:r>
          </a:p>
          <a:p>
            <a:endParaRPr lang="en-US" dirty="0"/>
          </a:p>
          <a:p>
            <a:r>
              <a:rPr lang="en-US" cap="all" dirty="0"/>
              <a:t> The transformation of a liquid to its vapor or gaseous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2EF77-0A39-42A1-A6A7-54EC1A1B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825625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85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DFC51-D4FD-4877-9026-ED512E12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SCIENCE OF FIRE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11F6-B5D4-4BAC-9871-36DE62E81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/>
              <a:t>POTENTIAL ENERGY</a:t>
            </a:r>
          </a:p>
          <a:p>
            <a:endParaRPr lang="en-US" dirty="0"/>
          </a:p>
          <a:p>
            <a:r>
              <a:rPr lang="en-US" dirty="0"/>
              <a:t>STORED ENERGY</a:t>
            </a:r>
          </a:p>
          <a:p>
            <a:endParaRPr lang="en-US" dirty="0"/>
          </a:p>
          <a:p>
            <a:r>
              <a:rPr lang="en-US" dirty="0"/>
              <a:t>CONVERTED TO KINETIC ENERGY WHEN RELEASED</a:t>
            </a:r>
          </a:p>
        </p:txBody>
      </p:sp>
    </p:spTree>
    <p:extLst>
      <p:ext uri="{BB962C8B-B14F-4D97-AF65-F5344CB8AC3E}">
        <p14:creationId xmlns:p14="http://schemas.microsoft.com/office/powerpoint/2010/main" val="68263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8086</TotalTime>
  <Words>1991</Words>
  <Application>Microsoft Office PowerPoint</Application>
  <PresentationFormat>Widescreen</PresentationFormat>
  <Paragraphs>589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Fire Behavior &amp; Modern Fire Behavior</vt:lpstr>
      <vt:lpstr>ENABLING OBJECTIVES</vt:lpstr>
      <vt:lpstr>Why Do we need to understand the science behind fire ?</vt:lpstr>
      <vt:lpstr> SCIENCE OF FIRE: MATTER</vt:lpstr>
      <vt:lpstr>Science OF FIRE: MATTER</vt:lpstr>
      <vt:lpstr>SCIENCE OF FIRE: MATTER</vt:lpstr>
      <vt:lpstr>SCIENCE OF FIRE: MATTER</vt:lpstr>
      <vt:lpstr>SCIENCE OF FIRE: MATTER</vt:lpstr>
      <vt:lpstr>SCIENCE OF FIRE </vt:lpstr>
      <vt:lpstr>SCIENCE OF FIRE</vt:lpstr>
      <vt:lpstr>SCIENCE OF FIRE</vt:lpstr>
      <vt:lpstr>SCIENCE OF FIRE</vt:lpstr>
      <vt:lpstr>SCIENCE OF FIRE</vt:lpstr>
      <vt:lpstr>SCIENCE OF FIRE</vt:lpstr>
      <vt:lpstr>SCIENCE OF FIRE</vt:lpstr>
      <vt:lpstr>SCIENCE OF FIRE</vt:lpstr>
      <vt:lpstr>SCIENCE OF FIRE</vt:lpstr>
      <vt:lpstr>SCIENCE OF FIRE</vt:lpstr>
      <vt:lpstr>SCIENCE OF FIRE</vt:lpstr>
      <vt:lpstr>FIRE BEHAVIOR</vt:lpstr>
      <vt:lpstr>FUEL CLASSIFICATION</vt:lpstr>
      <vt:lpstr>FUEL CLASSIFICATION</vt:lpstr>
      <vt:lpstr>FUEL CLASSIFICATION </vt:lpstr>
      <vt:lpstr>FUEL CLASSIFICATION </vt:lpstr>
      <vt:lpstr>FUEL CLASSIFICATION 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 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IN A STRUCTURE</vt:lpstr>
      <vt:lpstr>FIRE BEHAVIOR </vt:lpstr>
      <vt:lpstr>FIRE BEHAVIOR</vt:lpstr>
      <vt:lpstr>PowerPoint Presentation</vt:lpstr>
      <vt:lpstr>FIRE BEHAVIOR </vt:lpstr>
      <vt:lpstr>FIRE BEHAVIOR</vt:lpstr>
      <vt:lpstr>MODERN FIRE BEHAVIOR</vt:lpstr>
      <vt:lpstr>WHY??</vt:lpstr>
      <vt:lpstr>NIST STUDIES LESSONS LEARNED</vt:lpstr>
      <vt:lpstr>MODERN FIRE BEHAVIOR </vt:lpstr>
      <vt:lpstr>FIRE BEHAVIOR </vt:lpstr>
      <vt:lpstr>FIRE BEHAVIOR </vt:lpstr>
      <vt:lpstr>FIRE BEHAVIOR </vt:lpstr>
      <vt:lpstr>MODERN FIRE BEHAVIOR </vt:lpstr>
      <vt:lpstr>MODERN FIRE BEHAVIOR</vt:lpstr>
      <vt:lpstr>MODERN FIRE BEHAVIOR</vt:lpstr>
      <vt:lpstr>MODERN FIRE BEHAVIOR</vt:lpstr>
      <vt:lpstr>MODERN FIRE BEHAVIOR </vt:lpstr>
      <vt:lpstr>MODERN FIRE BEHAVIOR TACTICS</vt:lpstr>
      <vt:lpstr>MODERN FIRE BEHAVIOR TACTICS</vt:lpstr>
      <vt:lpstr>MODERN FIRE BEHAVIOR TACTICS</vt:lpstr>
      <vt:lpstr>MODERN FIRE BEHAVIOR TACTICS</vt:lpstr>
      <vt:lpstr>MODERN FIRE BEHAVIOR TACTICS</vt:lpstr>
      <vt:lpstr>MODERN FIRE BEHAVIOR TACTICS</vt:lpstr>
      <vt:lpstr>ENABLING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Behavior &amp; Modern Fire Behavior</dc:title>
  <dc:creator>Anthony Glorioso</dc:creator>
  <cp:lastModifiedBy>Anthony Glorioso</cp:lastModifiedBy>
  <cp:revision>53</cp:revision>
  <dcterms:created xsi:type="dcterms:W3CDTF">2018-02-01T01:27:59Z</dcterms:created>
  <dcterms:modified xsi:type="dcterms:W3CDTF">2018-12-14T19:14:41Z</dcterms:modified>
</cp:coreProperties>
</file>