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8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0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2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12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38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65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9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54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0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7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1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1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9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2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1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4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7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3196E60-44AB-4463-ABD1-089EC2D41F42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AC9F6A1-2FB3-4B48-AF8A-551DC1255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117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A541-58E5-47A4-9DE4-2D9BD08AF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9DF1DD-0290-4FF6-A28C-256AD7054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002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7D807-1F44-48E0-B087-AB23C52F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Inspections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B716-D71E-4BDC-B016-6F5C55490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Female Couplings</a:t>
            </a:r>
          </a:p>
          <a:p>
            <a:pPr lvl="1"/>
            <a:r>
              <a:rPr lang="en-US" altLang="en-US" dirty="0"/>
              <a:t>G.R.O.T.S.</a:t>
            </a:r>
          </a:p>
          <a:p>
            <a:r>
              <a:rPr lang="en-US" altLang="en-US" dirty="0"/>
              <a:t>Male Couplings</a:t>
            </a:r>
          </a:p>
          <a:p>
            <a:pPr lvl="1"/>
            <a:r>
              <a:rPr lang="en-US" altLang="en-US" dirty="0"/>
              <a:t>R.O.T.</a:t>
            </a:r>
          </a:p>
          <a:p>
            <a:r>
              <a:rPr lang="en-US" altLang="en-US" dirty="0"/>
              <a:t>Identify any gross damage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198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0BFF-5A36-426C-9C87-5F04DBE3E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6F9DA7-CDCF-46DE-B64F-DBE40E2EE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1839" y="2667000"/>
            <a:ext cx="402514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4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4E9E-45BB-455E-A7BB-A6B980935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6D0F2-1D74-4804-B097-49B15A561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Ball Valves</a:t>
            </a:r>
          </a:p>
          <a:p>
            <a:pPr lvl="1"/>
            <a:r>
              <a:rPr lang="en-US" altLang="en-US" sz="2800" dirty="0"/>
              <a:t>Pumper discharges and gated wyes</a:t>
            </a:r>
          </a:p>
          <a:p>
            <a:r>
              <a:rPr lang="en-US" altLang="en-US" dirty="0"/>
              <a:t>Gate Valves</a:t>
            </a:r>
          </a:p>
          <a:p>
            <a:pPr lvl="1"/>
            <a:r>
              <a:rPr lang="en-US" altLang="en-US" sz="2800" dirty="0"/>
              <a:t>Hydrants</a:t>
            </a:r>
          </a:p>
          <a:p>
            <a:r>
              <a:rPr lang="en-US" altLang="en-US" dirty="0"/>
              <a:t>Butterfly Valves</a:t>
            </a:r>
          </a:p>
          <a:p>
            <a:pPr lvl="1"/>
            <a:r>
              <a:rPr lang="en-US" altLang="en-US" sz="2800" dirty="0"/>
              <a:t>Large Pump intakes</a:t>
            </a:r>
          </a:p>
          <a:p>
            <a:r>
              <a:rPr lang="en-US" altLang="en-US" dirty="0"/>
              <a:t>Clapper Valves</a:t>
            </a:r>
          </a:p>
          <a:p>
            <a:pPr lvl="1"/>
            <a:r>
              <a:rPr lang="en-US" altLang="en-US" sz="2800" dirty="0"/>
              <a:t>Siamese appliances and FDC’s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78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06BA-888F-4390-9A6A-5D2515A93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1DDC7-59B7-4F3D-A00E-28A24B0E4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r>
              <a:rPr lang="en-US" altLang="en-US" dirty="0"/>
              <a:t>Wye appliances- 1 line into 2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Siamese appliances- 2 lines into 1</a:t>
            </a:r>
          </a:p>
          <a:p>
            <a:pPr lvl="1">
              <a:lnSpc>
                <a:spcPct val="80000"/>
              </a:lnSpc>
            </a:pPr>
            <a:endParaRPr lang="en-US" altLang="en-US" dirty="0"/>
          </a:p>
          <a:p>
            <a:pPr lvl="1">
              <a:lnSpc>
                <a:spcPct val="80000"/>
              </a:lnSpc>
            </a:pPr>
            <a:endParaRPr lang="en-US" altLang="en-US" dirty="0"/>
          </a:p>
          <a:p>
            <a:pPr lvl="1">
              <a:lnSpc>
                <a:spcPct val="80000"/>
              </a:lnSpc>
            </a:pPr>
            <a:r>
              <a:rPr lang="en-US" altLang="en-US" dirty="0"/>
              <a:t>Water Thief appliances-  Variation of Wye</a:t>
            </a:r>
          </a:p>
          <a:p>
            <a:pPr lvl="2">
              <a:lnSpc>
                <a:spcPct val="80000"/>
              </a:lnSpc>
            </a:pPr>
            <a:r>
              <a:rPr lang="en-US" altLang="en-US" sz="2400" dirty="0"/>
              <a:t>Used commonly in wildland firefighting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65D63-818F-4604-A11F-4C1572F6C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348" y="1825625"/>
            <a:ext cx="1749704" cy="1298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DF244-3F40-46A7-AEF5-66E30052E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91" y="3733815"/>
            <a:ext cx="1232961" cy="11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37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05A87-251D-4B7C-8EC9-D2D53FF5D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Fittings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7FEB8-9FB4-415D-A97B-31D772C7B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338"/>
            <a:ext cx="10515600" cy="4351338"/>
          </a:xfrm>
        </p:spPr>
        <p:txBody>
          <a:bodyPr/>
          <a:lstStyle/>
          <a:p>
            <a:r>
              <a:rPr lang="en-US" altLang="en-US" dirty="0"/>
              <a:t>Adapters</a:t>
            </a:r>
          </a:p>
          <a:p>
            <a:pPr lvl="1"/>
            <a:r>
              <a:rPr lang="en-US" altLang="en-US" dirty="0"/>
              <a:t>Double Male</a:t>
            </a:r>
          </a:p>
          <a:p>
            <a:pPr lvl="1"/>
            <a:r>
              <a:rPr lang="en-US" altLang="en-US" dirty="0"/>
              <a:t>Double Female</a:t>
            </a:r>
          </a:p>
          <a:p>
            <a:r>
              <a:rPr lang="en-US" altLang="en-US" dirty="0"/>
              <a:t>Reducers- Follows the flow of water</a:t>
            </a:r>
          </a:p>
          <a:p>
            <a:r>
              <a:rPr lang="en-US" altLang="en-US" dirty="0"/>
              <a:t>Increasers- Follows the flow of water</a:t>
            </a:r>
          </a:p>
          <a:p>
            <a:r>
              <a:rPr lang="en-US" altLang="en-US" dirty="0"/>
              <a:t>Elbows, Caps and Plugs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58A56-D265-4445-A469-43A846BF8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300" y="1690688"/>
            <a:ext cx="1755800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DEAE17-0143-4EB3-97B5-3DD47DCE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723" y="1611433"/>
            <a:ext cx="1444877" cy="129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D4F22-1394-4A27-97F2-D45D30CE2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213" y="4636914"/>
            <a:ext cx="1603387" cy="121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9C97F-6D29-4E02-A177-5CE248253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126" y="4557659"/>
            <a:ext cx="1603387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3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1176-954C-48FF-9278-F320A2001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040EE-64F4-4031-9F96-5E0211954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/>
              <a:t>Hose Clamp</a:t>
            </a:r>
          </a:p>
          <a:p>
            <a:pPr lvl="1"/>
            <a:r>
              <a:rPr lang="en-US" altLang="en-US" dirty="0"/>
              <a:t>Hydrant Wrench</a:t>
            </a:r>
          </a:p>
          <a:p>
            <a:pPr lvl="2"/>
            <a:r>
              <a:rPr lang="en-US" altLang="en-US" dirty="0"/>
              <a:t>“One Line”</a:t>
            </a:r>
          </a:p>
          <a:p>
            <a:pPr lvl="2"/>
            <a:r>
              <a:rPr lang="en-US" altLang="en-US" dirty="0"/>
              <a:t>Air Horn blast</a:t>
            </a:r>
          </a:p>
          <a:p>
            <a:pPr lvl="1"/>
            <a:r>
              <a:rPr lang="en-US" altLang="en-US" dirty="0"/>
              <a:t>Spanner Wrench</a:t>
            </a:r>
          </a:p>
          <a:p>
            <a:pPr lvl="1"/>
            <a:r>
              <a:rPr lang="en-US" altLang="en-US" dirty="0"/>
              <a:t>Rubber Mallet</a:t>
            </a:r>
          </a:p>
          <a:p>
            <a:pPr lvl="1"/>
            <a:r>
              <a:rPr lang="en-US" altLang="en-US" dirty="0"/>
              <a:t>Straps, ropes and chains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5AD79-B4C6-4015-AD37-90E857F98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221" y="1690688"/>
            <a:ext cx="4499238" cy="993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1C083B-86E7-400E-9A39-6685BE0CF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689" y="4001294"/>
            <a:ext cx="2511770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63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68D6C-0AAE-46A4-8997-1DBA1BB22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64B87-7B74-42ED-9B6F-93E8930DC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/>
              <a:t>Flat</a:t>
            </a:r>
          </a:p>
          <a:p>
            <a:pPr lvl="2"/>
            <a:r>
              <a:rPr lang="en-US" altLang="en-US" dirty="0"/>
              <a:t>4”, 2 ½ “</a:t>
            </a:r>
          </a:p>
          <a:p>
            <a:pPr lvl="1"/>
            <a:r>
              <a:rPr lang="en-US" altLang="en-US" dirty="0" err="1"/>
              <a:t>Preconnect</a:t>
            </a:r>
            <a:r>
              <a:rPr lang="en-US" altLang="en-US" dirty="0"/>
              <a:t> Flat Load</a:t>
            </a:r>
          </a:p>
          <a:p>
            <a:pPr lvl="2"/>
            <a:r>
              <a:rPr lang="en-US" altLang="en-US" dirty="0"/>
              <a:t>1 ¾” in transverse hose bed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2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1F03-3682-4EED-BAB2-32EBE2B6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Rolls-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C2B1A-199E-4825-A6C7-3691D8E84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18" y="1705914"/>
            <a:ext cx="10515600" cy="4351338"/>
          </a:xfrm>
        </p:spPr>
        <p:txBody>
          <a:bodyPr/>
          <a:lstStyle/>
          <a:p>
            <a:pPr lvl="1"/>
            <a:r>
              <a:rPr lang="en-US" altLang="en-US" dirty="0"/>
              <a:t>In-service</a:t>
            </a:r>
          </a:p>
          <a:p>
            <a:pPr lvl="2"/>
            <a:r>
              <a:rPr lang="en-US" altLang="en-US" dirty="0"/>
              <a:t>Donut roll</a:t>
            </a:r>
          </a:p>
          <a:p>
            <a:pPr lvl="1"/>
            <a:r>
              <a:rPr lang="en-US" altLang="en-US" dirty="0"/>
              <a:t>Out-of-Service- Damaged</a:t>
            </a:r>
          </a:p>
          <a:p>
            <a:pPr lvl="2"/>
            <a:r>
              <a:rPr lang="en-US" altLang="en-US" dirty="0"/>
              <a:t>Male is unprotected</a:t>
            </a:r>
          </a:p>
          <a:p>
            <a:pPr lvl="1"/>
            <a:r>
              <a:rPr lang="en-US" altLang="en-US" dirty="0"/>
              <a:t>Dirty</a:t>
            </a:r>
          </a:p>
          <a:p>
            <a:pPr lvl="2"/>
            <a:r>
              <a:rPr lang="en-US" altLang="en-US" dirty="0"/>
              <a:t>Male is protected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DFA4A-16A6-4CDF-BFDE-49DF0DA4E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311" y="1690688"/>
            <a:ext cx="3883489" cy="688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7C40B7-E949-4D94-B4F8-9473EA32A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055" y="2628833"/>
            <a:ext cx="1219306" cy="121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258CA-F239-4BDF-B5F3-168A392F9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059" y="3848139"/>
            <a:ext cx="1371719" cy="1219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AD4AD-A637-4BB5-892F-348FD7F62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500" y="4038653"/>
            <a:ext cx="1371719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58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BE4D3-C273-441B-B1D2-23BCFCF0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Lays-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40246-ECCC-4EE2-A748-954C46451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/>
              <a:t> (2) 200’ 1 ¾” </a:t>
            </a:r>
            <a:r>
              <a:rPr lang="en-US" altLang="en-US" dirty="0" err="1"/>
              <a:t>Preconnects</a:t>
            </a:r>
            <a:r>
              <a:rPr lang="en-US" altLang="en-US" dirty="0"/>
              <a:t>- From transverse bed</a:t>
            </a:r>
          </a:p>
          <a:p>
            <a:pPr lvl="1"/>
            <a:r>
              <a:rPr lang="en-US" altLang="en-US" dirty="0"/>
              <a:t>2 ½” </a:t>
            </a:r>
            <a:r>
              <a:rPr lang="en-US" altLang="en-US" dirty="0" err="1"/>
              <a:t>Preconnect</a:t>
            </a:r>
            <a:r>
              <a:rPr lang="en-US" altLang="en-US" dirty="0"/>
              <a:t>- </a:t>
            </a:r>
          </a:p>
          <a:p>
            <a:pPr lvl="1"/>
            <a:r>
              <a:rPr lang="en-US" altLang="en-US" dirty="0"/>
              <a:t>3” Flat Load</a:t>
            </a:r>
          </a:p>
          <a:p>
            <a:pPr lvl="1"/>
            <a:r>
              <a:rPr lang="en-US" altLang="en-US" dirty="0"/>
              <a:t>Hydrant lay- “One Line”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19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C605-AF96-4894-9F22-AD9E5D1BC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1 Engine Hose Compliment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305E0-1820-4F53-B11E-3648DD129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1 ½” Forestry- Appx. 700’ per engine</a:t>
            </a:r>
          </a:p>
          <a:p>
            <a:r>
              <a:rPr lang="en-US" altLang="en-US" dirty="0"/>
              <a:t>1 ¾” Attack- 750’- </a:t>
            </a:r>
            <a:r>
              <a:rPr lang="en-US" altLang="en-US" dirty="0" err="1"/>
              <a:t>Preconnects</a:t>
            </a:r>
            <a:r>
              <a:rPr lang="en-US" altLang="en-US" dirty="0"/>
              <a:t>, Bundles High Rise Packs</a:t>
            </a:r>
          </a:p>
          <a:p>
            <a:r>
              <a:rPr lang="en-US" altLang="en-US" dirty="0"/>
              <a:t>2 ½” Attack/Supply- 600’</a:t>
            </a:r>
          </a:p>
          <a:p>
            <a:r>
              <a:rPr lang="en-US" altLang="en-US" dirty="0"/>
              <a:t>4” Supply- 1000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52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3C-ACC8-4540-83C2-B9F6F741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NFPA Standards- Hose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003EE-6D01-441C-8A1B-320A28E2E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NFPA 1961-  </a:t>
            </a:r>
            <a:r>
              <a:rPr lang="en-US" altLang="en-US" i="1" dirty="0"/>
              <a:t>Standard on Fire Hose</a:t>
            </a:r>
          </a:p>
          <a:p>
            <a:r>
              <a:rPr lang="en-US" altLang="en-US" b="1" dirty="0"/>
              <a:t>NFPA 1962-</a:t>
            </a:r>
            <a:r>
              <a:rPr lang="en-US" altLang="en-US" dirty="0"/>
              <a:t> </a:t>
            </a:r>
            <a:r>
              <a:rPr lang="en-US" altLang="en-US" i="1" dirty="0"/>
              <a:t>Standard for care, use and service testing of fire hose; including couplings and nozzles</a:t>
            </a:r>
          </a:p>
          <a:p>
            <a:r>
              <a:rPr lang="en-US" altLang="en-US" b="1" dirty="0"/>
              <a:t>NFPA 1963</a:t>
            </a:r>
            <a:r>
              <a:rPr lang="en-US" altLang="en-US" dirty="0"/>
              <a:t>- </a:t>
            </a:r>
            <a:r>
              <a:rPr lang="en-US" altLang="en-US" i="1" dirty="0"/>
              <a:t>Standard for screw threads and gaskets for fire hose connections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93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64CE-84E7-415B-92D1-865BE7616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Care and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3FAFE-9604-4832-9E95-BC4828332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/>
              <a:t>Rolled properly</a:t>
            </a:r>
          </a:p>
          <a:p>
            <a:pPr lvl="1"/>
            <a:r>
              <a:rPr lang="en-US" altLang="en-US" dirty="0"/>
              <a:t>Cleaned with water, mild soap if needed</a:t>
            </a:r>
          </a:p>
          <a:p>
            <a:pPr lvl="1"/>
            <a:r>
              <a:rPr lang="en-US" altLang="en-US" dirty="0"/>
              <a:t>Brushed</a:t>
            </a:r>
          </a:p>
          <a:p>
            <a:pPr lvl="1"/>
            <a:r>
              <a:rPr lang="en-US" altLang="en-US" dirty="0"/>
              <a:t>Rinsed</a:t>
            </a:r>
          </a:p>
          <a:p>
            <a:pPr lvl="1"/>
            <a:r>
              <a:rPr lang="en-US" altLang="en-US" dirty="0"/>
              <a:t> DRIED</a:t>
            </a:r>
          </a:p>
          <a:p>
            <a:pPr lvl="1"/>
            <a:r>
              <a:rPr lang="en-US" altLang="en-US" dirty="0"/>
              <a:t>Re-rolled or loaded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90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10C23-7834-427B-9086-804BBAC7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82AA8-9A07-48AD-8CE0-96AAC89A5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Service tested annually and when suspected damage</a:t>
            </a:r>
          </a:p>
          <a:p>
            <a:pPr lvl="1"/>
            <a:r>
              <a:rPr lang="en-US" altLang="en-US" dirty="0"/>
              <a:t>300’ max per discharge at 250 psi for 5 minutes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65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DBEFE-9521-4DA2-B24D-59EDAB93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Safety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850CB-F2E8-400E-9903-DC5E7538D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Open and Close nozzles slowly to prevent water hammer</a:t>
            </a:r>
          </a:p>
          <a:p>
            <a:r>
              <a:rPr lang="en-US" altLang="en-US" dirty="0"/>
              <a:t>Use back-up FF’s when needed</a:t>
            </a:r>
          </a:p>
          <a:p>
            <a:r>
              <a:rPr lang="en-US" altLang="en-US" dirty="0"/>
              <a:t>Walk out hose before loading</a:t>
            </a:r>
          </a:p>
          <a:p>
            <a:r>
              <a:rPr lang="en-US" altLang="en-US" dirty="0"/>
              <a:t>Roll hose before loading if needed</a:t>
            </a:r>
          </a:p>
          <a:p>
            <a:r>
              <a:rPr lang="en-US" altLang="en-US" dirty="0"/>
              <a:t>Wear proper PPE’s when working with hose (charged or re-charged)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554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F293-5625-4E09-A06C-4833A858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0F933-8921-4D53-935A-F48419E2F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Woven Hose</a:t>
            </a:r>
          </a:p>
          <a:p>
            <a:r>
              <a:rPr lang="en-US" altLang="en-US" dirty="0"/>
              <a:t>Wrapped Hose</a:t>
            </a:r>
          </a:p>
          <a:p>
            <a:r>
              <a:rPr lang="en-US" altLang="en-US" dirty="0"/>
              <a:t>Braided Hose</a:t>
            </a:r>
          </a:p>
          <a:p>
            <a:r>
              <a:rPr lang="en-US" altLang="en-US" dirty="0"/>
              <a:t>Rubber-covered Hose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80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DAA7A-2A00-4D88-BEF6-EA9DFBAF5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0110D-2B2F-432C-8437-AC75DA5C3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Yarns</a:t>
            </a:r>
          </a:p>
          <a:p>
            <a:pPr lvl="1"/>
            <a:r>
              <a:rPr lang="en-US" altLang="en-US" b="1" dirty="0"/>
              <a:t>Warp- Run lengthwise</a:t>
            </a:r>
          </a:p>
          <a:p>
            <a:pPr lvl="2"/>
            <a:r>
              <a:rPr lang="en-US" altLang="en-US" b="1" dirty="0"/>
              <a:t>Abrasion resistance</a:t>
            </a:r>
          </a:p>
          <a:p>
            <a:pPr lvl="1"/>
            <a:r>
              <a:rPr lang="en-US" altLang="en-US" b="1" dirty="0"/>
              <a:t>Filler/Weft- Run “around” the hose</a:t>
            </a:r>
          </a:p>
          <a:p>
            <a:pPr lvl="2"/>
            <a:r>
              <a:rPr lang="en-US" altLang="en-US" b="1" dirty="0"/>
              <a:t>Burst strength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19BA-4B35-46B8-BF47-04AC3294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Vulcanization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1F340-B4BC-42AA-A288-4C7AF085F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Combining the hose jackets</a:t>
            </a:r>
          </a:p>
          <a:p>
            <a:pPr lvl="1"/>
            <a:r>
              <a:rPr lang="en-US" altLang="en-US" dirty="0"/>
              <a:t>1.  The inner liner is inserted inside the outer jacket.</a:t>
            </a:r>
          </a:p>
          <a:p>
            <a:pPr lvl="1"/>
            <a:r>
              <a:rPr lang="en-US" altLang="en-US" dirty="0"/>
              <a:t>2.  The rubber liner is inserted inside the outer jackets.</a:t>
            </a:r>
          </a:p>
          <a:p>
            <a:pPr lvl="1"/>
            <a:r>
              <a:rPr lang="en-US" altLang="en-US" dirty="0"/>
              <a:t>3.  Steam is injected in between the jackets and adheres the rubber liner to the outer jackets.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3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9FE06-7358-4E5F-9121-E2EFDF1EA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70B9C-26D4-4E49-B104-F538A911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altLang="en-US" dirty="0"/>
              <a:t>Sand Cast</a:t>
            </a:r>
          </a:p>
          <a:p>
            <a:pPr lvl="1"/>
            <a:r>
              <a:rPr lang="en-US" altLang="en-US" dirty="0"/>
              <a:t>Weakest </a:t>
            </a:r>
          </a:p>
          <a:p>
            <a:pPr lvl="1"/>
            <a:r>
              <a:rPr lang="en-US" altLang="en-US" dirty="0"/>
              <a:t>Loose molecular arrangement</a:t>
            </a:r>
          </a:p>
          <a:p>
            <a:r>
              <a:rPr lang="en-US" altLang="en-US" dirty="0"/>
              <a:t>Extruded</a:t>
            </a:r>
          </a:p>
          <a:p>
            <a:pPr lvl="1"/>
            <a:r>
              <a:rPr lang="en-US" altLang="en-US" dirty="0"/>
              <a:t>Middle in strength</a:t>
            </a:r>
          </a:p>
          <a:p>
            <a:r>
              <a:rPr lang="en-US" altLang="en-US" dirty="0"/>
              <a:t>Drop forged</a:t>
            </a:r>
          </a:p>
          <a:p>
            <a:pPr lvl="1"/>
            <a:r>
              <a:rPr lang="en-US" altLang="en-US" dirty="0"/>
              <a:t>Strongest</a:t>
            </a:r>
          </a:p>
          <a:p>
            <a:pPr lvl="1"/>
            <a:r>
              <a:rPr lang="en-US" altLang="en-US" dirty="0"/>
              <a:t>Dense molecular arrangement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E089F-A6A9-4A90-AF8F-BA2FE1779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753" y="2151789"/>
            <a:ext cx="1450974" cy="1140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C3F5F-D77E-47A2-AEE9-DF2FC408D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850" y="3471256"/>
            <a:ext cx="1444877" cy="1146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5C192-951A-4933-ADD9-3F46D7E79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753" y="4991683"/>
            <a:ext cx="1450974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95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7231-9D86-41B0-9CD6-80415612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Couplings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6F2D4-1EE8-4AB4-87A3-A9B7FA3C7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Pin Lug</a:t>
            </a:r>
          </a:p>
          <a:p>
            <a:pPr lvl="1"/>
            <a:r>
              <a:rPr lang="en-US" altLang="en-US" dirty="0"/>
              <a:t>Not commonly found, snag hazard</a:t>
            </a:r>
          </a:p>
          <a:p>
            <a:r>
              <a:rPr lang="en-US" altLang="en-US" dirty="0"/>
              <a:t>Rocker Lug</a:t>
            </a:r>
          </a:p>
          <a:p>
            <a:pPr lvl="1"/>
            <a:r>
              <a:rPr lang="en-US" altLang="en-US" dirty="0"/>
              <a:t>Most common.</a:t>
            </a:r>
          </a:p>
          <a:p>
            <a:r>
              <a:rPr lang="en-US" altLang="en-US" dirty="0"/>
              <a:t>Recessed Lug</a:t>
            </a:r>
          </a:p>
          <a:p>
            <a:pPr lvl="1"/>
            <a:r>
              <a:rPr lang="en-US" altLang="en-US" dirty="0"/>
              <a:t>Found on Hardline</a:t>
            </a:r>
          </a:p>
          <a:p>
            <a:r>
              <a:rPr lang="en-US" altLang="en-US" dirty="0"/>
              <a:t>Extended Handle</a:t>
            </a:r>
          </a:p>
          <a:p>
            <a:pPr lvl="1"/>
            <a:r>
              <a:rPr lang="en-US" altLang="en-US" dirty="0"/>
              <a:t>Large diameter couplings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0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2B69C-CB81-4F29-8646-001B3E85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16CF1D-37D1-457F-AC76-D1AB49227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5531" y="2667000"/>
            <a:ext cx="395776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9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D23E3-7798-450A-95F3-39F04C0B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a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48879-1B7F-46FA-8BD8-6D29985A1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Shank</a:t>
            </a:r>
          </a:p>
          <a:p>
            <a:r>
              <a:rPr lang="en-US" altLang="en-US" dirty="0"/>
              <a:t>Swivel</a:t>
            </a:r>
          </a:p>
          <a:p>
            <a:r>
              <a:rPr lang="en-US" altLang="en-US" dirty="0" err="1"/>
              <a:t>Stil</a:t>
            </a:r>
            <a:r>
              <a:rPr lang="en-US" altLang="en-US" dirty="0"/>
              <a:t> Threads</a:t>
            </a:r>
          </a:p>
          <a:p>
            <a:r>
              <a:rPr lang="en-US" altLang="en-US" dirty="0"/>
              <a:t>Expansion Ring</a:t>
            </a:r>
          </a:p>
          <a:p>
            <a:r>
              <a:rPr lang="en-US" altLang="en-US" dirty="0"/>
              <a:t>Gaskets</a:t>
            </a:r>
          </a:p>
          <a:p>
            <a:r>
              <a:rPr lang="en-US" altLang="en-US" dirty="0"/>
              <a:t>Lugs</a:t>
            </a:r>
          </a:p>
          <a:p>
            <a:r>
              <a:rPr lang="en-US" altLang="en-US" dirty="0"/>
              <a:t>Higbee Cut &amp; Indicator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45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58</TotalTime>
  <Words>475</Words>
  <Application>Microsoft Office PowerPoint</Application>
  <PresentationFormat>Widescreen</PresentationFormat>
  <Paragraphs>122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Century Gothic</vt:lpstr>
      <vt:lpstr>Mesh</vt:lpstr>
      <vt:lpstr>hose</vt:lpstr>
      <vt:lpstr>NFPA Standards- Hose</vt:lpstr>
      <vt:lpstr>Types of Hose</vt:lpstr>
      <vt:lpstr>Hose Construction</vt:lpstr>
      <vt:lpstr>Vulcanization Process</vt:lpstr>
      <vt:lpstr>Coupling Construction</vt:lpstr>
      <vt:lpstr>Types of Couplings</vt:lpstr>
      <vt:lpstr>PowerPoint Presentation</vt:lpstr>
      <vt:lpstr>Parts of a Coupling</vt:lpstr>
      <vt:lpstr>Coupling Inspections</vt:lpstr>
      <vt:lpstr>PowerPoint Presentation</vt:lpstr>
      <vt:lpstr>Types of Valves</vt:lpstr>
      <vt:lpstr>Valve Devices</vt:lpstr>
      <vt:lpstr>Hose Fittings</vt:lpstr>
      <vt:lpstr>Hose Tools</vt:lpstr>
      <vt:lpstr>Hose Loads</vt:lpstr>
      <vt:lpstr>Hose Rolls-</vt:lpstr>
      <vt:lpstr>Hose Lays-</vt:lpstr>
      <vt:lpstr>Type 1 Engine Hose Compliment</vt:lpstr>
      <vt:lpstr>Hose Care and Maintenance</vt:lpstr>
      <vt:lpstr>Hose Testing</vt:lpstr>
      <vt:lpstr>Hose Safety Considerations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Glorioso</dc:creator>
  <cp:lastModifiedBy>Anthony Glorioso</cp:lastModifiedBy>
  <cp:revision>7</cp:revision>
  <dcterms:created xsi:type="dcterms:W3CDTF">2018-01-23T22:41:26Z</dcterms:created>
  <dcterms:modified xsi:type="dcterms:W3CDTF">2018-01-23T23:39:52Z</dcterms:modified>
</cp:coreProperties>
</file>