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Lst>
  <p:sldSz cx="13004800" cy="9753600"/>
  <p:notesSz cx="6858000" cy="9144000"/>
  <p:defaultTextStyle>
    <a:lvl1pPr algn="ctr" defTabSz="584200">
      <a:defRPr sz="3200" cap="all">
        <a:solidFill>
          <a:srgbClr val="5C89A5"/>
        </a:solidFill>
        <a:latin typeface="+mj-lt"/>
        <a:ea typeface="+mj-ea"/>
        <a:cs typeface="+mj-cs"/>
        <a:sym typeface="Helvetica Neue Bold Condensed"/>
      </a:defRPr>
    </a:lvl1pPr>
    <a:lvl2pPr indent="342900" algn="ctr" defTabSz="584200">
      <a:defRPr sz="3200" cap="all">
        <a:solidFill>
          <a:srgbClr val="5C89A5"/>
        </a:solidFill>
        <a:latin typeface="+mj-lt"/>
        <a:ea typeface="+mj-ea"/>
        <a:cs typeface="+mj-cs"/>
        <a:sym typeface="Helvetica Neue Bold Condensed"/>
      </a:defRPr>
    </a:lvl2pPr>
    <a:lvl3pPr indent="685800" algn="ctr" defTabSz="584200">
      <a:defRPr sz="3200" cap="all">
        <a:solidFill>
          <a:srgbClr val="5C89A5"/>
        </a:solidFill>
        <a:latin typeface="+mj-lt"/>
        <a:ea typeface="+mj-ea"/>
        <a:cs typeface="+mj-cs"/>
        <a:sym typeface="Helvetica Neue Bold Condensed"/>
      </a:defRPr>
    </a:lvl3pPr>
    <a:lvl4pPr indent="1028700" algn="ctr" defTabSz="584200">
      <a:defRPr sz="3200" cap="all">
        <a:solidFill>
          <a:srgbClr val="5C89A5"/>
        </a:solidFill>
        <a:latin typeface="+mj-lt"/>
        <a:ea typeface="+mj-ea"/>
        <a:cs typeface="+mj-cs"/>
        <a:sym typeface="Helvetica Neue Bold Condensed"/>
      </a:defRPr>
    </a:lvl4pPr>
    <a:lvl5pPr indent="1371600" algn="ctr" defTabSz="584200">
      <a:defRPr sz="3200" cap="all">
        <a:solidFill>
          <a:srgbClr val="5C89A5"/>
        </a:solidFill>
        <a:latin typeface="+mj-lt"/>
        <a:ea typeface="+mj-ea"/>
        <a:cs typeface="+mj-cs"/>
        <a:sym typeface="Helvetica Neue Bold Condensed"/>
      </a:defRPr>
    </a:lvl5pPr>
    <a:lvl6pPr indent="1714500" algn="ctr" defTabSz="584200">
      <a:defRPr sz="3200" cap="all">
        <a:solidFill>
          <a:srgbClr val="5C89A5"/>
        </a:solidFill>
        <a:latin typeface="+mj-lt"/>
        <a:ea typeface="+mj-ea"/>
        <a:cs typeface="+mj-cs"/>
        <a:sym typeface="Helvetica Neue Bold Condensed"/>
      </a:defRPr>
    </a:lvl6pPr>
    <a:lvl7pPr indent="2057400" algn="ctr" defTabSz="584200">
      <a:defRPr sz="3200" cap="all">
        <a:solidFill>
          <a:srgbClr val="5C89A5"/>
        </a:solidFill>
        <a:latin typeface="+mj-lt"/>
        <a:ea typeface="+mj-ea"/>
        <a:cs typeface="+mj-cs"/>
        <a:sym typeface="Helvetica Neue Bold Condensed"/>
      </a:defRPr>
    </a:lvl7pPr>
    <a:lvl8pPr indent="2400300" algn="ctr" defTabSz="584200">
      <a:defRPr sz="3200" cap="all">
        <a:solidFill>
          <a:srgbClr val="5C89A5"/>
        </a:solidFill>
        <a:latin typeface="+mj-lt"/>
        <a:ea typeface="+mj-ea"/>
        <a:cs typeface="+mj-cs"/>
        <a:sym typeface="Helvetica Neue Bold Condensed"/>
      </a:defRPr>
    </a:lvl8pPr>
    <a:lvl9pPr indent="2743200" algn="ctr" defTabSz="584200">
      <a:defRPr sz="3200" cap="all">
        <a:solidFill>
          <a:srgbClr val="5C89A5"/>
        </a:solidFill>
        <a:latin typeface="+mj-lt"/>
        <a:ea typeface="+mj-ea"/>
        <a:cs typeface="+mj-cs"/>
        <a:sym typeface="Helvetica Neue Bold Condensed"/>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818181"/>
      </a:tcTxStyle>
      <a:tcStyle>
        <a:tcBdr>
          <a:left>
            <a:ln w="25400" cap="flat">
              <a:solidFill>
                <a:srgbClr val="A2A1A6"/>
              </a:solidFill>
              <a:prstDash val="solid"/>
              <a:miter lim="400000"/>
            </a:ln>
          </a:left>
          <a:right>
            <a:ln w="25400" cap="flat">
              <a:solidFill>
                <a:srgbClr val="A2A1A6"/>
              </a:solidFill>
              <a:prstDash val="solid"/>
              <a:miter lim="400000"/>
            </a:ln>
          </a:right>
          <a:top>
            <a:ln w="25400" cap="flat">
              <a:solidFill>
                <a:srgbClr val="A2A1A6"/>
              </a:solidFill>
              <a:prstDash val="solid"/>
              <a:miter lim="400000"/>
            </a:ln>
          </a:top>
          <a:bottom>
            <a:ln w="25400" cap="flat">
              <a:solidFill>
                <a:srgbClr val="A2A1A6"/>
              </a:solidFill>
              <a:prstDash val="solid"/>
              <a:miter lim="400000"/>
            </a:ln>
          </a:bottom>
          <a:insideH>
            <a:ln w="25400" cap="flat">
              <a:solidFill>
                <a:srgbClr val="A2A1A6"/>
              </a:solidFill>
              <a:prstDash val="solid"/>
              <a:miter lim="400000"/>
            </a:ln>
          </a:insideH>
          <a:insideV>
            <a:ln w="25400" cap="flat">
              <a:solidFill>
                <a:srgbClr val="A2A1A6"/>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25400" cap="flat">
              <a:solidFill>
                <a:srgbClr val="A1A3A7"/>
              </a:solidFill>
              <a:prstDash val="solid"/>
              <a:miter lim="400000"/>
            </a:ln>
          </a:left>
          <a:right>
            <a:ln w="25400" cap="flat">
              <a:solidFill>
                <a:srgbClr val="A1A3A7"/>
              </a:solidFill>
              <a:prstDash val="solid"/>
              <a:miter lim="400000"/>
            </a:ln>
          </a:right>
          <a:top>
            <a:ln w="25400" cap="flat">
              <a:solidFill>
                <a:srgbClr val="A1A3A7"/>
              </a:solidFill>
              <a:prstDash val="solid"/>
              <a:miter lim="400000"/>
            </a:ln>
          </a:top>
          <a:bottom>
            <a:ln w="25400" cap="flat">
              <a:solidFill>
                <a:srgbClr val="A1A3A7"/>
              </a:solidFill>
              <a:prstDash val="solid"/>
              <a:miter lim="400000"/>
            </a:ln>
          </a:bottom>
          <a:insideH>
            <a:ln w="25400" cap="flat">
              <a:solidFill>
                <a:srgbClr val="A1A3A7"/>
              </a:solidFill>
              <a:prstDash val="solid"/>
              <a:miter lim="400000"/>
            </a:ln>
          </a:insideH>
          <a:insideV>
            <a:ln w="25400" cap="flat">
              <a:solidFill>
                <a:srgbClr val="A1A3A7"/>
              </a:solidFill>
              <a:prstDash val="solid"/>
              <a:miter lim="400000"/>
            </a:ln>
          </a:insideV>
        </a:tcBdr>
      </a:tcStyle>
    </a:firstCol>
    <a:lastRow>
      <a:tcTxStyle b="off" i="off">
        <a:font>
          <a:latin typeface="Helvetica Neue"/>
          <a:ea typeface="Helvetica Neue"/>
          <a:cs typeface="Helvetica Neue"/>
        </a:font>
        <a:srgbClr val="FFFFFF"/>
      </a:tcTxStyle>
      <a:tcStyle>
        <a:tcBdr>
          <a:left>
            <a:ln w="25400" cap="flat">
              <a:solidFill>
                <a:srgbClr val="A1A3A7"/>
              </a:solidFill>
              <a:prstDash val="solid"/>
              <a:miter lim="400000"/>
            </a:ln>
          </a:left>
          <a:right>
            <a:ln w="25400" cap="flat">
              <a:solidFill>
                <a:srgbClr val="A1A3A7"/>
              </a:solidFill>
              <a:prstDash val="solid"/>
              <a:miter lim="400000"/>
            </a:ln>
          </a:right>
          <a:top>
            <a:ln w="50800" cap="flat">
              <a:solidFill>
                <a:srgbClr val="A1A3A7"/>
              </a:solidFill>
              <a:prstDash val="solid"/>
              <a:miter lim="400000"/>
            </a:ln>
          </a:top>
          <a:bottom>
            <a:ln w="25400" cap="flat">
              <a:solidFill>
                <a:srgbClr val="A1A3A7"/>
              </a:solidFill>
              <a:prstDash val="solid"/>
              <a:miter lim="400000"/>
            </a:ln>
          </a:bottom>
          <a:insideH>
            <a:ln w="25400" cap="flat">
              <a:solidFill>
                <a:srgbClr val="A1A3A7"/>
              </a:solidFill>
              <a:prstDash val="solid"/>
              <a:miter lim="400000"/>
            </a:ln>
          </a:insideH>
          <a:insideV>
            <a:ln w="25400" cap="flat">
              <a:solidFill>
                <a:srgbClr val="A1A3A7"/>
              </a:solidFill>
              <a:prstDash val="solid"/>
              <a:miter lim="400000"/>
            </a:ln>
          </a:insideV>
        </a:tcBdr>
      </a:tcStyle>
    </a:lastRow>
    <a:firstRow>
      <a:tcTxStyle b="off" i="off">
        <a:font>
          <a:latin typeface="Helvetica Neue"/>
          <a:ea typeface="Helvetica Neue"/>
          <a:cs typeface="Helvetica Neue"/>
        </a:font>
        <a:srgbClr val="FFFFFF"/>
      </a:tcTxStyle>
      <a:tcStyle>
        <a:tcBdr>
          <a:left>
            <a:ln w="25400" cap="flat">
              <a:solidFill>
                <a:srgbClr val="A1A3A7"/>
              </a:solidFill>
              <a:prstDash val="solid"/>
              <a:miter lim="400000"/>
            </a:ln>
          </a:left>
          <a:right>
            <a:ln w="25400" cap="flat">
              <a:solidFill>
                <a:srgbClr val="A1A3A7"/>
              </a:solidFill>
              <a:prstDash val="solid"/>
              <a:miter lim="400000"/>
            </a:ln>
          </a:right>
          <a:top>
            <a:ln w="25400" cap="flat">
              <a:solidFill>
                <a:srgbClr val="A1A3A7"/>
              </a:solidFill>
              <a:prstDash val="solid"/>
              <a:miter lim="400000"/>
            </a:ln>
          </a:top>
          <a:bottom>
            <a:ln w="25400" cap="flat">
              <a:solidFill>
                <a:srgbClr val="A1A3A7"/>
              </a:solidFill>
              <a:prstDash val="solid"/>
              <a:miter lim="400000"/>
            </a:ln>
          </a:bottom>
          <a:insideH>
            <a:ln w="25400" cap="flat">
              <a:solidFill>
                <a:srgbClr val="A1A3A7"/>
              </a:solidFill>
              <a:prstDash val="solid"/>
              <a:miter lim="400000"/>
            </a:ln>
          </a:insideH>
          <a:insideV>
            <a:ln w="25400" cap="flat">
              <a:solidFill>
                <a:srgbClr val="A1A3A7"/>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8" d="100"/>
          <a:sy n="48" d="100"/>
        </p:scale>
        <p:origin x="1434" y="4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422400" y="5245100"/>
            <a:ext cx="10541000" cy="2628900"/>
          </a:xfrm>
          <a:prstGeom prst="rect">
            <a:avLst/>
          </a:prstGeom>
        </p:spPr>
        <p:txBody>
          <a:bodyPr lIns="0" tIns="0" rIns="0" bIns="0" anchor="b"/>
          <a:lstStyle>
            <a:lvl1pPr marL="0">
              <a:lnSpc>
                <a:spcPct val="100000"/>
              </a:lnSpc>
              <a:defRPr sz="7600">
                <a:solidFill>
                  <a:srgbClr val="DEDDDE"/>
                </a:solidFill>
                <a:latin typeface="+mj-lt"/>
                <a:ea typeface="+mj-ea"/>
                <a:cs typeface="+mj-cs"/>
                <a:sym typeface="Helvetica Neue Bold Condensed"/>
              </a:defRPr>
            </a:lvl1pPr>
          </a:lstStyle>
          <a:p>
            <a:pPr lvl="0">
              <a:defRPr sz="1800">
                <a:solidFill>
                  <a:srgbClr val="000000"/>
                </a:solidFill>
              </a:defRPr>
            </a:pPr>
            <a:r>
              <a:rPr sz="7600">
                <a:solidFill>
                  <a:srgbClr val="DEDDDE"/>
                </a:solidFill>
              </a:rPr>
              <a:t>Title Text</a:t>
            </a:r>
          </a:p>
        </p:txBody>
      </p:sp>
      <p:sp>
        <p:nvSpPr>
          <p:cNvPr id="8" name="Shape 8"/>
          <p:cNvSpPr>
            <a:spLocks noGrp="1"/>
          </p:cNvSpPr>
          <p:nvPr>
            <p:ph type="body" idx="1"/>
          </p:nvPr>
        </p:nvSpPr>
        <p:spPr>
          <a:xfrm>
            <a:off x="1422400" y="7861300"/>
            <a:ext cx="10541000" cy="1612900"/>
          </a:xfrm>
          <a:prstGeom prst="rect">
            <a:avLst/>
          </a:prstGeom>
        </p:spPr>
        <p:txBody>
          <a:bodyPr lIns="0" tIns="0" rIns="0" bIns="0" anchor="t"/>
          <a:lstStyle>
            <a:lvl1pPr marL="0" indent="0">
              <a:spcBef>
                <a:spcPts val="0"/>
              </a:spcBef>
              <a:buSzTx/>
              <a:buNone/>
              <a:defRPr sz="4600">
                <a:solidFill>
                  <a:srgbClr val="6696B6"/>
                </a:solidFill>
                <a:latin typeface="+mj-lt"/>
                <a:ea typeface="+mj-ea"/>
                <a:cs typeface="+mj-cs"/>
                <a:sym typeface="Helvetica Neue Bold Condensed"/>
              </a:defRPr>
            </a:lvl1pPr>
            <a:lvl2pPr marL="0" indent="0">
              <a:spcBef>
                <a:spcPts val="0"/>
              </a:spcBef>
              <a:buSzTx/>
              <a:buNone/>
              <a:defRPr sz="4600">
                <a:solidFill>
                  <a:srgbClr val="6696B6"/>
                </a:solidFill>
                <a:latin typeface="+mj-lt"/>
                <a:ea typeface="+mj-ea"/>
                <a:cs typeface="+mj-cs"/>
                <a:sym typeface="Helvetica Neue Bold Condensed"/>
              </a:defRPr>
            </a:lvl2pPr>
            <a:lvl3pPr marL="0" indent="0">
              <a:spcBef>
                <a:spcPts val="0"/>
              </a:spcBef>
              <a:buSzTx/>
              <a:buNone/>
              <a:defRPr sz="4600">
                <a:solidFill>
                  <a:srgbClr val="6696B6"/>
                </a:solidFill>
                <a:latin typeface="+mj-lt"/>
                <a:ea typeface="+mj-ea"/>
                <a:cs typeface="+mj-cs"/>
                <a:sym typeface="Helvetica Neue Bold Condensed"/>
              </a:defRPr>
            </a:lvl3pPr>
            <a:lvl4pPr marL="0" indent="0">
              <a:spcBef>
                <a:spcPts val="0"/>
              </a:spcBef>
              <a:buSzTx/>
              <a:buNone/>
              <a:defRPr sz="4600">
                <a:solidFill>
                  <a:srgbClr val="6696B6"/>
                </a:solidFill>
                <a:latin typeface="+mj-lt"/>
                <a:ea typeface="+mj-ea"/>
                <a:cs typeface="+mj-cs"/>
                <a:sym typeface="Helvetica Neue Bold Condensed"/>
              </a:defRPr>
            </a:lvl4pPr>
            <a:lvl5pPr marL="0" indent="0">
              <a:spcBef>
                <a:spcPts val="0"/>
              </a:spcBef>
              <a:buSzTx/>
              <a:buNone/>
              <a:defRPr sz="4600">
                <a:solidFill>
                  <a:srgbClr val="6696B6"/>
                </a:solidFill>
                <a:latin typeface="+mj-lt"/>
                <a:ea typeface="+mj-ea"/>
                <a:cs typeface="+mj-cs"/>
                <a:sym typeface="Helvetica Neue Bold Condensed"/>
              </a:defRPr>
            </a:lvl5pPr>
          </a:lstStyle>
          <a:p>
            <a:pPr lvl="0">
              <a:defRPr sz="1800">
                <a:solidFill>
                  <a:srgbClr val="000000"/>
                </a:solidFill>
              </a:defRPr>
            </a:pPr>
            <a:r>
              <a:rPr sz="4600">
                <a:solidFill>
                  <a:srgbClr val="6696B6"/>
                </a:solidFill>
              </a:rPr>
              <a:t>Body Level One</a:t>
            </a:r>
          </a:p>
          <a:p>
            <a:pPr lvl="1">
              <a:defRPr sz="1800">
                <a:solidFill>
                  <a:srgbClr val="000000"/>
                </a:solidFill>
              </a:defRPr>
            </a:pPr>
            <a:r>
              <a:rPr sz="4600">
                <a:solidFill>
                  <a:srgbClr val="6696B6"/>
                </a:solidFill>
              </a:rPr>
              <a:t>Body Level Two</a:t>
            </a:r>
          </a:p>
          <a:p>
            <a:pPr lvl="2">
              <a:defRPr sz="1800">
                <a:solidFill>
                  <a:srgbClr val="000000"/>
                </a:solidFill>
              </a:defRPr>
            </a:pPr>
            <a:r>
              <a:rPr sz="4600">
                <a:solidFill>
                  <a:srgbClr val="6696B6"/>
                </a:solidFill>
              </a:rPr>
              <a:t>Body Level Three</a:t>
            </a:r>
          </a:p>
          <a:p>
            <a:pPr lvl="3">
              <a:defRPr sz="1800">
                <a:solidFill>
                  <a:srgbClr val="000000"/>
                </a:solidFill>
              </a:defRPr>
            </a:pPr>
            <a:r>
              <a:rPr sz="4600">
                <a:solidFill>
                  <a:srgbClr val="6696B6"/>
                </a:solidFill>
              </a:rPr>
              <a:t>Body Level Four</a:t>
            </a:r>
          </a:p>
          <a:p>
            <a:pPr lvl="4">
              <a:defRPr sz="1800">
                <a:solidFill>
                  <a:srgbClr val="000000"/>
                </a:solidFill>
              </a:defRPr>
            </a:pPr>
            <a:r>
              <a:rPr sz="4600">
                <a:solidFill>
                  <a:srgbClr val="6696B6"/>
                </a:solidFill>
              </a:rPr>
              <a:t>Body Level Five</a:t>
            </a:r>
          </a:p>
        </p:txBody>
      </p:sp>
      <p:sp>
        <p:nvSpPr>
          <p:cNvPr id="9" name="Shape 9"/>
          <p:cNvSpPr>
            <a:spLocks noGrp="1"/>
          </p:cNvSpPr>
          <p:nvPr>
            <p:ph type="sldNum" sz="quarter" idx="2"/>
          </p:nvPr>
        </p:nvSpPr>
        <p:spPr>
          <a:xfrm>
            <a:off x="6349999" y="9474200"/>
            <a:ext cx="312015" cy="299822"/>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Horizontal Bi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Shape 40"/>
          <p:cNvSpPr/>
          <p:nvPr/>
        </p:nvSpPr>
        <p:spPr>
          <a:xfrm>
            <a:off x="278468" y="89154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41" name="Shape 41"/>
          <p:cNvSpPr/>
          <p:nvPr/>
        </p:nvSpPr>
        <p:spPr>
          <a:xfrm>
            <a:off x="5256868" y="8902701"/>
            <a:ext cx="1" cy="596899"/>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42" name="Shape 42"/>
          <p:cNvSpPr/>
          <p:nvPr/>
        </p:nvSpPr>
        <p:spPr>
          <a:xfrm>
            <a:off x="278468" y="71882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1422400" y="7099300"/>
            <a:ext cx="10845800" cy="1028700"/>
          </a:xfrm>
          <a:prstGeom prst="rect">
            <a:avLst/>
          </a:prstGeom>
        </p:spPr>
        <p:txBody>
          <a:bodyPr lIns="0" tIns="0" rIns="0" bIns="0" anchor="b"/>
          <a:lstStyle>
            <a:lvl1pPr marL="0">
              <a:lnSpc>
                <a:spcPct val="100000"/>
              </a:lnSpc>
              <a:defRPr sz="7400" cap="all">
                <a:solidFill>
                  <a:srgbClr val="DEDDDE"/>
                </a:solidFill>
                <a:latin typeface="+mj-lt"/>
                <a:ea typeface="+mj-ea"/>
                <a:cs typeface="+mj-cs"/>
                <a:sym typeface="Helvetica Neue Bold Condensed"/>
              </a:defRPr>
            </a:lvl1pPr>
          </a:lstStyle>
          <a:p>
            <a:pPr lvl="0">
              <a:defRPr sz="1800" cap="none">
                <a:solidFill>
                  <a:srgbClr val="000000"/>
                </a:solidFill>
              </a:defRPr>
            </a:pPr>
            <a:r>
              <a:rPr sz="7400" cap="all">
                <a:solidFill>
                  <a:srgbClr val="DEDDDE"/>
                </a:solidFill>
              </a:rPr>
              <a:t>Title Text</a:t>
            </a:r>
          </a:p>
        </p:txBody>
      </p:sp>
      <p:sp>
        <p:nvSpPr>
          <p:cNvPr id="44" name="Shape 44"/>
          <p:cNvSpPr>
            <a:spLocks noGrp="1"/>
          </p:cNvSpPr>
          <p:nvPr>
            <p:ph type="body" idx="1"/>
          </p:nvPr>
        </p:nvSpPr>
        <p:spPr>
          <a:xfrm>
            <a:off x="1422400" y="8115300"/>
            <a:ext cx="10845800" cy="749300"/>
          </a:xfrm>
          <a:prstGeom prst="rect">
            <a:avLst/>
          </a:prstGeom>
        </p:spPr>
        <p:txBody>
          <a:bodyPr lIns="0" tIns="0" rIns="0" bIns="0" anchor="t"/>
          <a:lstStyle>
            <a:lvl1pPr marL="0" indent="0">
              <a:spcBef>
                <a:spcPts val="0"/>
              </a:spcBef>
              <a:buSzTx/>
              <a:buNone/>
              <a:defRPr sz="4600" cap="all">
                <a:solidFill>
                  <a:srgbClr val="DEDDDE"/>
                </a:solidFill>
                <a:latin typeface="+mj-lt"/>
                <a:ea typeface="+mj-ea"/>
                <a:cs typeface="+mj-cs"/>
                <a:sym typeface="Helvetica Neue Bold Condensed"/>
              </a:defRPr>
            </a:lvl1pPr>
            <a:lvl2pPr marL="0" indent="0">
              <a:spcBef>
                <a:spcPts val="0"/>
              </a:spcBef>
              <a:buSzTx/>
              <a:buNone/>
              <a:defRPr sz="4600" cap="all">
                <a:solidFill>
                  <a:srgbClr val="DEDDDE"/>
                </a:solidFill>
                <a:latin typeface="+mj-lt"/>
                <a:ea typeface="+mj-ea"/>
                <a:cs typeface="+mj-cs"/>
                <a:sym typeface="Helvetica Neue Bold Condensed"/>
              </a:defRPr>
            </a:lvl2pPr>
            <a:lvl3pPr marL="0" indent="0">
              <a:spcBef>
                <a:spcPts val="0"/>
              </a:spcBef>
              <a:buSzTx/>
              <a:buNone/>
              <a:defRPr sz="4600" cap="all">
                <a:solidFill>
                  <a:srgbClr val="DEDDDE"/>
                </a:solidFill>
                <a:latin typeface="+mj-lt"/>
                <a:ea typeface="+mj-ea"/>
                <a:cs typeface="+mj-cs"/>
                <a:sym typeface="Helvetica Neue Bold Condensed"/>
              </a:defRPr>
            </a:lvl3pPr>
            <a:lvl4pPr marL="0" indent="0">
              <a:spcBef>
                <a:spcPts val="0"/>
              </a:spcBef>
              <a:buSzTx/>
              <a:buNone/>
              <a:defRPr sz="4600" cap="all">
                <a:solidFill>
                  <a:srgbClr val="DEDDDE"/>
                </a:solidFill>
                <a:latin typeface="+mj-lt"/>
                <a:ea typeface="+mj-ea"/>
                <a:cs typeface="+mj-cs"/>
                <a:sym typeface="Helvetica Neue Bold Condensed"/>
              </a:defRPr>
            </a:lvl4pPr>
            <a:lvl5pPr marL="0" indent="0">
              <a:spcBef>
                <a:spcPts val="0"/>
              </a:spcBef>
              <a:buSzTx/>
              <a:buNone/>
              <a:defRPr sz="4600" cap="all">
                <a:solidFill>
                  <a:srgbClr val="DEDDDE"/>
                </a:solidFill>
                <a:latin typeface="+mj-lt"/>
                <a:ea typeface="+mj-ea"/>
                <a:cs typeface="+mj-cs"/>
                <a:sym typeface="Helvetica Neue Bold Condensed"/>
              </a:defRPr>
            </a:lvl5pPr>
          </a:lstStyle>
          <a:p>
            <a:pPr lvl="0">
              <a:defRPr sz="1800" cap="none">
                <a:solidFill>
                  <a:srgbClr val="000000"/>
                </a:solidFill>
              </a:defRPr>
            </a:pPr>
            <a:r>
              <a:rPr sz="4600" cap="all">
                <a:solidFill>
                  <a:srgbClr val="DEDDDE"/>
                </a:solidFill>
              </a:rPr>
              <a:t>Body Level One</a:t>
            </a:r>
          </a:p>
          <a:p>
            <a:pPr lvl="1">
              <a:defRPr sz="1800" cap="none">
                <a:solidFill>
                  <a:srgbClr val="000000"/>
                </a:solidFill>
              </a:defRPr>
            </a:pPr>
            <a:r>
              <a:rPr sz="4600" cap="all">
                <a:solidFill>
                  <a:srgbClr val="DEDDDE"/>
                </a:solidFill>
              </a:rPr>
              <a:t>Body Level Two</a:t>
            </a:r>
          </a:p>
          <a:p>
            <a:pPr lvl="2">
              <a:defRPr sz="1800" cap="none">
                <a:solidFill>
                  <a:srgbClr val="000000"/>
                </a:solidFill>
              </a:defRPr>
            </a:pPr>
            <a:r>
              <a:rPr sz="4600" cap="all">
                <a:solidFill>
                  <a:srgbClr val="DEDDDE"/>
                </a:solidFill>
              </a:rPr>
              <a:t>Body Level Three</a:t>
            </a:r>
          </a:p>
          <a:p>
            <a:pPr lvl="3">
              <a:defRPr sz="1800" cap="none">
                <a:solidFill>
                  <a:srgbClr val="000000"/>
                </a:solidFill>
              </a:defRPr>
            </a:pPr>
            <a:r>
              <a:rPr sz="4600" cap="all">
                <a:solidFill>
                  <a:srgbClr val="DEDDDE"/>
                </a:solidFill>
              </a:rPr>
              <a:t>Body Level Four</a:t>
            </a:r>
          </a:p>
          <a:p>
            <a:pPr lvl="4">
              <a:defRPr sz="1800" cap="none">
                <a:solidFill>
                  <a:srgbClr val="000000"/>
                </a:solidFill>
              </a:defRPr>
            </a:pPr>
            <a:r>
              <a:rPr sz="4600" cap="all">
                <a:solidFill>
                  <a:srgbClr val="DEDDDE"/>
                </a:solidFill>
              </a:rPr>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Bi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p:nvPr/>
        </p:nvSpPr>
        <p:spPr>
          <a:xfrm>
            <a:off x="278468" y="83566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48" name="Shape 48"/>
          <p:cNvSpPr>
            <a:spLocks noGrp="1"/>
          </p:cNvSpPr>
          <p:nvPr>
            <p:ph type="title"/>
          </p:nvPr>
        </p:nvSpPr>
        <p:spPr>
          <a:xfrm>
            <a:off x="368300" y="8369300"/>
            <a:ext cx="10845800" cy="660400"/>
          </a:xfrm>
          <a:prstGeom prst="rect">
            <a:avLst/>
          </a:prstGeom>
        </p:spPr>
        <p:txBody>
          <a:bodyPr lIns="0" tIns="0" rIns="0" bIns="0" anchor="b"/>
          <a:lstStyle>
            <a:lvl1pPr marL="0">
              <a:lnSpc>
                <a:spcPct val="100000"/>
              </a:lnSpc>
              <a:defRPr sz="4200" cap="all">
                <a:solidFill>
                  <a:srgbClr val="DEDDDE"/>
                </a:solidFill>
                <a:latin typeface="+mj-lt"/>
                <a:ea typeface="+mj-ea"/>
                <a:cs typeface="+mj-cs"/>
                <a:sym typeface="Helvetica Neue Bold Condensed"/>
              </a:defRPr>
            </a:lvl1pPr>
          </a:lstStyle>
          <a:p>
            <a:pPr lvl="0">
              <a:defRPr sz="1800" cap="none">
                <a:solidFill>
                  <a:srgbClr val="000000"/>
                </a:solidFill>
              </a:defRPr>
            </a:pPr>
            <a:r>
              <a:rPr sz="4200" cap="all">
                <a:solidFill>
                  <a:srgbClr val="DEDDDE"/>
                </a:solidFill>
              </a:rPr>
              <a:t>Title Text</a:t>
            </a:r>
          </a:p>
        </p:txBody>
      </p:sp>
      <p:sp>
        <p:nvSpPr>
          <p:cNvPr id="49" name="Shape 49"/>
          <p:cNvSpPr>
            <a:spLocks noGrp="1"/>
          </p:cNvSpPr>
          <p:nvPr>
            <p:ph type="body" idx="1"/>
          </p:nvPr>
        </p:nvSpPr>
        <p:spPr>
          <a:xfrm>
            <a:off x="368300" y="9017000"/>
            <a:ext cx="10845800" cy="431800"/>
          </a:xfrm>
          <a:prstGeom prst="rect">
            <a:avLst/>
          </a:prstGeom>
        </p:spPr>
        <p:txBody>
          <a:bodyPr lIns="0" tIns="0" rIns="0" bIns="0" anchor="t"/>
          <a:lstStyle>
            <a:lvl1pPr marL="0" indent="0">
              <a:spcBef>
                <a:spcPts val="0"/>
              </a:spcBef>
              <a:buSzTx/>
              <a:buNone/>
              <a:defRPr sz="2400" cap="all">
                <a:solidFill>
                  <a:srgbClr val="6696B6"/>
                </a:solidFill>
                <a:latin typeface="+mj-lt"/>
                <a:ea typeface="+mj-ea"/>
                <a:cs typeface="+mj-cs"/>
                <a:sym typeface="Helvetica Neue Bold Condensed"/>
              </a:defRPr>
            </a:lvl1pPr>
            <a:lvl2pPr marL="0" indent="0">
              <a:spcBef>
                <a:spcPts val="0"/>
              </a:spcBef>
              <a:buSzTx/>
              <a:buNone/>
              <a:defRPr sz="2400" cap="all">
                <a:solidFill>
                  <a:srgbClr val="5C89A5"/>
                </a:solidFill>
                <a:latin typeface="+mj-lt"/>
                <a:ea typeface="+mj-ea"/>
                <a:cs typeface="+mj-cs"/>
                <a:sym typeface="Helvetica Neue Bold Condensed"/>
              </a:defRPr>
            </a:lvl2pPr>
            <a:lvl3pPr marL="0" indent="0">
              <a:spcBef>
                <a:spcPts val="0"/>
              </a:spcBef>
              <a:buSzTx/>
              <a:buNone/>
              <a:defRPr sz="2400" cap="all">
                <a:solidFill>
                  <a:srgbClr val="5C89A5"/>
                </a:solidFill>
                <a:latin typeface="+mj-lt"/>
                <a:ea typeface="+mj-ea"/>
                <a:cs typeface="+mj-cs"/>
                <a:sym typeface="Helvetica Neue Bold Condensed"/>
              </a:defRPr>
            </a:lvl3pPr>
            <a:lvl4pPr marL="0" indent="0">
              <a:spcBef>
                <a:spcPts val="0"/>
              </a:spcBef>
              <a:buSzTx/>
              <a:buNone/>
              <a:defRPr sz="2400" cap="all">
                <a:solidFill>
                  <a:srgbClr val="5C89A5"/>
                </a:solidFill>
                <a:latin typeface="+mj-lt"/>
                <a:ea typeface="+mj-ea"/>
                <a:cs typeface="+mj-cs"/>
                <a:sym typeface="Helvetica Neue Bold Condensed"/>
              </a:defRPr>
            </a:lvl4pPr>
            <a:lvl5pPr marL="0" indent="0">
              <a:spcBef>
                <a:spcPts val="0"/>
              </a:spcBef>
              <a:buSzTx/>
              <a:buNone/>
              <a:defRPr sz="2400" cap="all">
                <a:solidFill>
                  <a:srgbClr val="5C89A5"/>
                </a:solidFill>
                <a:latin typeface="+mj-lt"/>
                <a:ea typeface="+mj-ea"/>
                <a:cs typeface="+mj-cs"/>
                <a:sym typeface="Helvetica Neue Bold Condensed"/>
              </a:defRPr>
            </a:lvl5pPr>
          </a:lstStyle>
          <a:p>
            <a:pPr lvl="0">
              <a:defRPr sz="1800" cap="none">
                <a:solidFill>
                  <a:srgbClr val="000000"/>
                </a:solidFill>
              </a:defRPr>
            </a:pPr>
            <a:r>
              <a:rPr sz="2400" cap="all">
                <a:solidFill>
                  <a:srgbClr val="6696B6"/>
                </a:solidFill>
              </a:rPr>
              <a:t>Body Level One</a:t>
            </a:r>
          </a:p>
          <a:p>
            <a:pPr lvl="1">
              <a:defRPr sz="1800" cap="none">
                <a:solidFill>
                  <a:srgbClr val="000000"/>
                </a:solidFill>
              </a:defRPr>
            </a:pPr>
            <a:r>
              <a:rPr sz="2400" cap="all">
                <a:solidFill>
                  <a:srgbClr val="5C89A5"/>
                </a:solidFill>
              </a:rPr>
              <a:t>Body Level Two</a:t>
            </a:r>
          </a:p>
          <a:p>
            <a:pPr lvl="2">
              <a:defRPr sz="1800" cap="none">
                <a:solidFill>
                  <a:srgbClr val="000000"/>
                </a:solidFill>
              </a:defRPr>
            </a:pPr>
            <a:r>
              <a:rPr sz="2400" cap="all">
                <a:solidFill>
                  <a:srgbClr val="5C89A5"/>
                </a:solidFill>
              </a:rPr>
              <a:t>Body Level Three</a:t>
            </a:r>
          </a:p>
          <a:p>
            <a:pPr lvl="3">
              <a:defRPr sz="1800" cap="none">
                <a:solidFill>
                  <a:srgbClr val="000000"/>
                </a:solidFill>
              </a:defRPr>
            </a:pPr>
            <a:r>
              <a:rPr sz="2400" cap="all">
                <a:solidFill>
                  <a:srgbClr val="5C89A5"/>
                </a:solidFill>
              </a:rPr>
              <a:t>Body Level Four</a:t>
            </a:r>
          </a:p>
          <a:p>
            <a:pPr lvl="4">
              <a:defRPr sz="1800" cap="none">
                <a:solidFill>
                  <a:srgbClr val="000000"/>
                </a:solidFill>
              </a:defRPr>
            </a:pPr>
            <a:r>
              <a:rPr sz="2400" cap="all">
                <a:solidFill>
                  <a:srgbClr val="5C89A5"/>
                </a:solidFill>
              </a:rPr>
              <a:t>Body Level Five</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 name="Shape 52"/>
          <p:cNvSpPr/>
          <p:nvPr/>
        </p:nvSpPr>
        <p:spPr>
          <a:xfrm>
            <a:off x="278468" y="83566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xfrm>
            <a:off x="368300" y="8369300"/>
            <a:ext cx="10845800" cy="660400"/>
          </a:xfrm>
          <a:prstGeom prst="rect">
            <a:avLst/>
          </a:prstGeom>
        </p:spPr>
        <p:txBody>
          <a:bodyPr lIns="0" tIns="0" rIns="0" bIns="0" anchor="b"/>
          <a:lstStyle>
            <a:lvl1pPr marL="0">
              <a:lnSpc>
                <a:spcPct val="100000"/>
              </a:lnSpc>
              <a:defRPr sz="4200" cap="all">
                <a:solidFill>
                  <a:srgbClr val="DEDDDE"/>
                </a:solidFill>
                <a:latin typeface="+mj-lt"/>
                <a:ea typeface="+mj-ea"/>
                <a:cs typeface="+mj-cs"/>
                <a:sym typeface="Helvetica Neue Bold Condensed"/>
              </a:defRPr>
            </a:lvl1pPr>
          </a:lstStyle>
          <a:p>
            <a:pPr lvl="0">
              <a:defRPr sz="1800" cap="none">
                <a:solidFill>
                  <a:srgbClr val="000000"/>
                </a:solidFill>
              </a:defRPr>
            </a:pPr>
            <a:r>
              <a:rPr sz="4200" cap="all">
                <a:solidFill>
                  <a:srgbClr val="DEDDDE"/>
                </a:solidFill>
              </a:rPr>
              <a:t>Title Text</a:t>
            </a:r>
          </a:p>
        </p:txBody>
      </p:sp>
      <p:sp>
        <p:nvSpPr>
          <p:cNvPr id="54" name="Shape 54"/>
          <p:cNvSpPr>
            <a:spLocks noGrp="1"/>
          </p:cNvSpPr>
          <p:nvPr>
            <p:ph type="body" idx="1"/>
          </p:nvPr>
        </p:nvSpPr>
        <p:spPr>
          <a:xfrm>
            <a:off x="368300" y="9017000"/>
            <a:ext cx="10845800" cy="431800"/>
          </a:xfrm>
          <a:prstGeom prst="rect">
            <a:avLst/>
          </a:prstGeom>
        </p:spPr>
        <p:txBody>
          <a:bodyPr lIns="0" tIns="0" rIns="0" bIns="0" anchor="t"/>
          <a:lstStyle>
            <a:lvl1pPr marL="0" indent="0">
              <a:spcBef>
                <a:spcPts val="0"/>
              </a:spcBef>
              <a:buSzTx/>
              <a:buNone/>
              <a:defRPr sz="2400" cap="all">
                <a:solidFill>
                  <a:srgbClr val="6696B6"/>
                </a:solidFill>
                <a:latin typeface="+mj-lt"/>
                <a:ea typeface="+mj-ea"/>
                <a:cs typeface="+mj-cs"/>
                <a:sym typeface="Helvetica Neue Bold Condensed"/>
              </a:defRPr>
            </a:lvl1pPr>
            <a:lvl2pPr marL="0" indent="0">
              <a:spcBef>
                <a:spcPts val="0"/>
              </a:spcBef>
              <a:buSzTx/>
              <a:buNone/>
              <a:defRPr sz="2400" cap="all">
                <a:solidFill>
                  <a:srgbClr val="6696B6"/>
                </a:solidFill>
                <a:latin typeface="+mj-lt"/>
                <a:ea typeface="+mj-ea"/>
                <a:cs typeface="+mj-cs"/>
                <a:sym typeface="Helvetica Neue Bold Condensed"/>
              </a:defRPr>
            </a:lvl2pPr>
            <a:lvl3pPr marL="0" indent="0">
              <a:spcBef>
                <a:spcPts val="0"/>
              </a:spcBef>
              <a:buSzTx/>
              <a:buNone/>
              <a:defRPr sz="2400" cap="all">
                <a:solidFill>
                  <a:srgbClr val="6696B6"/>
                </a:solidFill>
                <a:latin typeface="+mj-lt"/>
                <a:ea typeface="+mj-ea"/>
                <a:cs typeface="+mj-cs"/>
                <a:sym typeface="Helvetica Neue Bold Condensed"/>
              </a:defRPr>
            </a:lvl3pPr>
            <a:lvl4pPr marL="0" indent="0">
              <a:spcBef>
                <a:spcPts val="0"/>
              </a:spcBef>
              <a:buSzTx/>
              <a:buNone/>
              <a:defRPr sz="2400" cap="all">
                <a:solidFill>
                  <a:srgbClr val="6696B6"/>
                </a:solidFill>
                <a:latin typeface="+mj-lt"/>
                <a:ea typeface="+mj-ea"/>
                <a:cs typeface="+mj-cs"/>
                <a:sym typeface="Helvetica Neue Bold Condensed"/>
              </a:defRPr>
            </a:lvl4pPr>
            <a:lvl5pPr marL="0" indent="0">
              <a:spcBef>
                <a:spcPts val="0"/>
              </a:spcBef>
              <a:buSzTx/>
              <a:buNone/>
              <a:defRPr sz="2400" cap="all">
                <a:solidFill>
                  <a:srgbClr val="6696B6"/>
                </a:solidFill>
                <a:latin typeface="+mj-lt"/>
                <a:ea typeface="+mj-ea"/>
                <a:cs typeface="+mj-cs"/>
                <a:sym typeface="Helvetica Neue Bold Condensed"/>
              </a:defRPr>
            </a:lvl5pPr>
          </a:lstStyle>
          <a:p>
            <a:pPr lvl="0">
              <a:defRPr sz="1800" cap="none">
                <a:solidFill>
                  <a:srgbClr val="000000"/>
                </a:solidFill>
              </a:defRPr>
            </a:pPr>
            <a:r>
              <a:rPr sz="2400" cap="all">
                <a:solidFill>
                  <a:srgbClr val="6696B6"/>
                </a:solidFill>
              </a:rPr>
              <a:t>Body Level One</a:t>
            </a:r>
          </a:p>
          <a:p>
            <a:pPr lvl="1">
              <a:defRPr sz="1800" cap="none">
                <a:solidFill>
                  <a:srgbClr val="000000"/>
                </a:solidFill>
              </a:defRPr>
            </a:pPr>
            <a:r>
              <a:rPr sz="2400" cap="all">
                <a:solidFill>
                  <a:srgbClr val="6696B6"/>
                </a:solidFill>
              </a:rPr>
              <a:t>Body Level Two</a:t>
            </a:r>
          </a:p>
          <a:p>
            <a:pPr lvl="2">
              <a:defRPr sz="1800" cap="none">
                <a:solidFill>
                  <a:srgbClr val="000000"/>
                </a:solidFill>
              </a:defRPr>
            </a:pPr>
            <a:r>
              <a:rPr sz="2400" cap="all">
                <a:solidFill>
                  <a:srgbClr val="6696B6"/>
                </a:solidFill>
              </a:rPr>
              <a:t>Body Level Three</a:t>
            </a:r>
          </a:p>
          <a:p>
            <a:pPr lvl="3">
              <a:defRPr sz="1800" cap="none">
                <a:solidFill>
                  <a:srgbClr val="000000"/>
                </a:solidFill>
              </a:defRPr>
            </a:pPr>
            <a:r>
              <a:rPr sz="2400" cap="all">
                <a:solidFill>
                  <a:srgbClr val="6696B6"/>
                </a:solidFill>
              </a:rPr>
              <a:t>Body Level Four</a:t>
            </a:r>
          </a:p>
          <a:p>
            <a:pPr lvl="4">
              <a:defRPr sz="1800" cap="none">
                <a:solidFill>
                  <a:srgbClr val="000000"/>
                </a:solidFill>
              </a:defRPr>
            </a:pPr>
            <a:r>
              <a:rPr sz="2400" cap="all">
                <a:solidFill>
                  <a:srgbClr val="6696B6"/>
                </a:solidFill>
              </a:rPr>
              <a:t>Body Level Five</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Shape 57"/>
          <p:cNvSpPr/>
          <p:nvPr/>
        </p:nvSpPr>
        <p:spPr>
          <a:xfrm>
            <a:off x="278468" y="83566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58" name="Shape 58"/>
          <p:cNvSpPr>
            <a:spLocks noGrp="1"/>
          </p:cNvSpPr>
          <p:nvPr>
            <p:ph type="title"/>
          </p:nvPr>
        </p:nvSpPr>
        <p:spPr>
          <a:xfrm>
            <a:off x="368300" y="8369300"/>
            <a:ext cx="10845800" cy="660400"/>
          </a:xfrm>
          <a:prstGeom prst="rect">
            <a:avLst/>
          </a:prstGeom>
        </p:spPr>
        <p:txBody>
          <a:bodyPr lIns="0" tIns="0" rIns="0" bIns="0" anchor="b"/>
          <a:lstStyle>
            <a:lvl1pPr marL="0">
              <a:lnSpc>
                <a:spcPct val="100000"/>
              </a:lnSpc>
              <a:defRPr sz="4200" cap="all">
                <a:solidFill>
                  <a:srgbClr val="DEDDDE"/>
                </a:solidFill>
                <a:latin typeface="+mj-lt"/>
                <a:ea typeface="+mj-ea"/>
                <a:cs typeface="+mj-cs"/>
                <a:sym typeface="Helvetica Neue Bold Condensed"/>
              </a:defRPr>
            </a:lvl1pPr>
          </a:lstStyle>
          <a:p>
            <a:pPr lvl="0">
              <a:defRPr sz="1800" cap="none">
                <a:solidFill>
                  <a:srgbClr val="000000"/>
                </a:solidFill>
              </a:defRPr>
            </a:pPr>
            <a:r>
              <a:rPr sz="4200" cap="all">
                <a:solidFill>
                  <a:srgbClr val="DEDDDE"/>
                </a:solidFill>
              </a:rPr>
              <a:t>Title Text</a:t>
            </a:r>
          </a:p>
        </p:txBody>
      </p:sp>
      <p:sp>
        <p:nvSpPr>
          <p:cNvPr id="59" name="Shape 59"/>
          <p:cNvSpPr>
            <a:spLocks noGrp="1"/>
          </p:cNvSpPr>
          <p:nvPr>
            <p:ph type="body" idx="1"/>
          </p:nvPr>
        </p:nvSpPr>
        <p:spPr>
          <a:xfrm>
            <a:off x="368300" y="9017000"/>
            <a:ext cx="10845800" cy="431800"/>
          </a:xfrm>
          <a:prstGeom prst="rect">
            <a:avLst/>
          </a:prstGeom>
        </p:spPr>
        <p:txBody>
          <a:bodyPr lIns="0" tIns="0" rIns="0" bIns="0" anchor="t"/>
          <a:lstStyle>
            <a:lvl1pPr marL="0" indent="0">
              <a:spcBef>
                <a:spcPts val="0"/>
              </a:spcBef>
              <a:buSzTx/>
              <a:buNone/>
              <a:defRPr sz="2400" cap="all">
                <a:solidFill>
                  <a:srgbClr val="6696B6"/>
                </a:solidFill>
                <a:latin typeface="+mj-lt"/>
                <a:ea typeface="+mj-ea"/>
                <a:cs typeface="+mj-cs"/>
                <a:sym typeface="Helvetica Neue Bold Condensed"/>
              </a:defRPr>
            </a:lvl1pPr>
            <a:lvl2pPr marL="0" indent="0">
              <a:spcBef>
                <a:spcPts val="0"/>
              </a:spcBef>
              <a:buSzTx/>
              <a:buNone/>
              <a:defRPr sz="2400" cap="all">
                <a:solidFill>
                  <a:srgbClr val="6696B6"/>
                </a:solidFill>
                <a:latin typeface="+mj-lt"/>
                <a:ea typeface="+mj-ea"/>
                <a:cs typeface="+mj-cs"/>
                <a:sym typeface="Helvetica Neue Bold Condensed"/>
              </a:defRPr>
            </a:lvl2pPr>
            <a:lvl3pPr marL="0" indent="0">
              <a:spcBef>
                <a:spcPts val="0"/>
              </a:spcBef>
              <a:buSzTx/>
              <a:buNone/>
              <a:defRPr sz="2400" cap="all">
                <a:solidFill>
                  <a:srgbClr val="6696B6"/>
                </a:solidFill>
                <a:latin typeface="+mj-lt"/>
                <a:ea typeface="+mj-ea"/>
                <a:cs typeface="+mj-cs"/>
                <a:sym typeface="Helvetica Neue Bold Condensed"/>
              </a:defRPr>
            </a:lvl3pPr>
            <a:lvl4pPr marL="0" indent="0">
              <a:spcBef>
                <a:spcPts val="0"/>
              </a:spcBef>
              <a:buSzTx/>
              <a:buNone/>
              <a:defRPr sz="2400" cap="all">
                <a:solidFill>
                  <a:srgbClr val="6696B6"/>
                </a:solidFill>
                <a:latin typeface="+mj-lt"/>
                <a:ea typeface="+mj-ea"/>
                <a:cs typeface="+mj-cs"/>
                <a:sym typeface="Helvetica Neue Bold Condensed"/>
              </a:defRPr>
            </a:lvl4pPr>
            <a:lvl5pPr marL="0" indent="0">
              <a:spcBef>
                <a:spcPts val="0"/>
              </a:spcBef>
              <a:buSzTx/>
              <a:buNone/>
              <a:defRPr sz="2400" cap="all">
                <a:solidFill>
                  <a:srgbClr val="6696B6"/>
                </a:solidFill>
                <a:latin typeface="+mj-lt"/>
                <a:ea typeface="+mj-ea"/>
                <a:cs typeface="+mj-cs"/>
                <a:sym typeface="Helvetica Neue Bold Condensed"/>
              </a:defRPr>
            </a:lvl5pPr>
          </a:lstStyle>
          <a:p>
            <a:pPr lvl="0">
              <a:defRPr sz="1800" cap="none">
                <a:solidFill>
                  <a:srgbClr val="000000"/>
                </a:solidFill>
              </a:defRPr>
            </a:pPr>
            <a:r>
              <a:rPr sz="2400" cap="all">
                <a:solidFill>
                  <a:srgbClr val="6696B6"/>
                </a:solidFill>
              </a:rPr>
              <a:t>Body Level One</a:t>
            </a:r>
          </a:p>
          <a:p>
            <a:pPr lvl="1">
              <a:defRPr sz="1800" cap="none">
                <a:solidFill>
                  <a:srgbClr val="000000"/>
                </a:solidFill>
              </a:defRPr>
            </a:pPr>
            <a:r>
              <a:rPr sz="2400" cap="all">
                <a:solidFill>
                  <a:srgbClr val="6696B6"/>
                </a:solidFill>
              </a:rPr>
              <a:t>Body Level Two</a:t>
            </a:r>
          </a:p>
          <a:p>
            <a:pPr lvl="2">
              <a:defRPr sz="1800" cap="none">
                <a:solidFill>
                  <a:srgbClr val="000000"/>
                </a:solidFill>
              </a:defRPr>
            </a:pPr>
            <a:r>
              <a:rPr sz="2400" cap="all">
                <a:solidFill>
                  <a:srgbClr val="6696B6"/>
                </a:solidFill>
              </a:rPr>
              <a:t>Body Level Three</a:t>
            </a:r>
          </a:p>
          <a:p>
            <a:pPr lvl="3">
              <a:defRPr sz="1800" cap="none">
                <a:solidFill>
                  <a:srgbClr val="000000"/>
                </a:solidFill>
              </a:defRPr>
            </a:pPr>
            <a:r>
              <a:rPr sz="2400" cap="all">
                <a:solidFill>
                  <a:srgbClr val="6696B6"/>
                </a:solidFill>
              </a:rPr>
              <a:t>Body Level Four</a:t>
            </a:r>
          </a:p>
          <a:p>
            <a:pPr lvl="4">
              <a:defRPr sz="1800" cap="none">
                <a:solidFill>
                  <a:srgbClr val="000000"/>
                </a:solidFill>
              </a:defRPr>
            </a:pPr>
            <a:r>
              <a:rPr sz="2400" cap="all">
                <a:solidFill>
                  <a:srgbClr val="6696B6"/>
                </a:solidFill>
              </a:rPr>
              <a:t>Body Level Five</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 name="Shape 62"/>
          <p:cNvSpPr/>
          <p:nvPr/>
        </p:nvSpPr>
        <p:spPr>
          <a:xfrm>
            <a:off x="278468" y="83566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63" name="Shape 63"/>
          <p:cNvSpPr>
            <a:spLocks noGrp="1"/>
          </p:cNvSpPr>
          <p:nvPr>
            <p:ph type="title"/>
          </p:nvPr>
        </p:nvSpPr>
        <p:spPr>
          <a:xfrm>
            <a:off x="368300" y="8369300"/>
            <a:ext cx="10845800" cy="660400"/>
          </a:xfrm>
          <a:prstGeom prst="rect">
            <a:avLst/>
          </a:prstGeom>
        </p:spPr>
        <p:txBody>
          <a:bodyPr lIns="0" tIns="0" rIns="0" bIns="0" anchor="b"/>
          <a:lstStyle>
            <a:lvl1pPr marL="0">
              <a:lnSpc>
                <a:spcPct val="100000"/>
              </a:lnSpc>
              <a:defRPr sz="4200" cap="all">
                <a:solidFill>
                  <a:srgbClr val="DEDDDE"/>
                </a:solidFill>
                <a:latin typeface="+mj-lt"/>
                <a:ea typeface="+mj-ea"/>
                <a:cs typeface="+mj-cs"/>
                <a:sym typeface="Helvetica Neue Bold Condensed"/>
              </a:defRPr>
            </a:lvl1pPr>
          </a:lstStyle>
          <a:p>
            <a:pPr lvl="0">
              <a:defRPr sz="1800" cap="none">
                <a:solidFill>
                  <a:srgbClr val="000000"/>
                </a:solidFill>
              </a:defRPr>
            </a:pPr>
            <a:r>
              <a:rPr sz="4200" cap="all">
                <a:solidFill>
                  <a:srgbClr val="DEDDDE"/>
                </a:solidFill>
              </a:rPr>
              <a:t>Title Text</a:t>
            </a:r>
          </a:p>
        </p:txBody>
      </p:sp>
      <p:sp>
        <p:nvSpPr>
          <p:cNvPr id="64" name="Shape 64"/>
          <p:cNvSpPr>
            <a:spLocks noGrp="1"/>
          </p:cNvSpPr>
          <p:nvPr>
            <p:ph type="body" idx="1"/>
          </p:nvPr>
        </p:nvSpPr>
        <p:spPr>
          <a:xfrm>
            <a:off x="368300" y="9017000"/>
            <a:ext cx="10845800" cy="431800"/>
          </a:xfrm>
          <a:prstGeom prst="rect">
            <a:avLst/>
          </a:prstGeom>
        </p:spPr>
        <p:txBody>
          <a:bodyPr lIns="0" tIns="0" rIns="0" bIns="0" anchor="t"/>
          <a:lstStyle>
            <a:lvl1pPr marL="0" indent="0">
              <a:spcBef>
                <a:spcPts val="0"/>
              </a:spcBef>
              <a:buSzTx/>
              <a:buNone/>
              <a:defRPr sz="2400" cap="all">
                <a:solidFill>
                  <a:srgbClr val="6696B6"/>
                </a:solidFill>
                <a:latin typeface="+mj-lt"/>
                <a:ea typeface="+mj-ea"/>
                <a:cs typeface="+mj-cs"/>
                <a:sym typeface="Helvetica Neue Bold Condensed"/>
              </a:defRPr>
            </a:lvl1pPr>
            <a:lvl2pPr marL="0" indent="0">
              <a:spcBef>
                <a:spcPts val="0"/>
              </a:spcBef>
              <a:buSzTx/>
              <a:buNone/>
              <a:defRPr sz="2400" cap="all">
                <a:solidFill>
                  <a:srgbClr val="6696B6"/>
                </a:solidFill>
                <a:latin typeface="+mj-lt"/>
                <a:ea typeface="+mj-ea"/>
                <a:cs typeface="+mj-cs"/>
                <a:sym typeface="Helvetica Neue Bold Condensed"/>
              </a:defRPr>
            </a:lvl2pPr>
            <a:lvl3pPr marL="0" indent="0">
              <a:spcBef>
                <a:spcPts val="0"/>
              </a:spcBef>
              <a:buSzTx/>
              <a:buNone/>
              <a:defRPr sz="2400" cap="all">
                <a:solidFill>
                  <a:srgbClr val="6696B6"/>
                </a:solidFill>
                <a:latin typeface="+mj-lt"/>
                <a:ea typeface="+mj-ea"/>
                <a:cs typeface="+mj-cs"/>
                <a:sym typeface="Helvetica Neue Bold Condensed"/>
              </a:defRPr>
            </a:lvl3pPr>
            <a:lvl4pPr marL="0" indent="0">
              <a:spcBef>
                <a:spcPts val="0"/>
              </a:spcBef>
              <a:buSzTx/>
              <a:buNone/>
              <a:defRPr sz="2400" cap="all">
                <a:solidFill>
                  <a:srgbClr val="6696B6"/>
                </a:solidFill>
                <a:latin typeface="+mj-lt"/>
                <a:ea typeface="+mj-ea"/>
                <a:cs typeface="+mj-cs"/>
                <a:sym typeface="Helvetica Neue Bold Condensed"/>
              </a:defRPr>
            </a:lvl4pPr>
            <a:lvl5pPr marL="0" indent="0">
              <a:spcBef>
                <a:spcPts val="0"/>
              </a:spcBef>
              <a:buSzTx/>
              <a:buNone/>
              <a:defRPr sz="2400" cap="all">
                <a:solidFill>
                  <a:srgbClr val="6696B6"/>
                </a:solidFill>
                <a:latin typeface="+mj-lt"/>
                <a:ea typeface="+mj-ea"/>
                <a:cs typeface="+mj-cs"/>
                <a:sym typeface="Helvetica Neue Bold Condensed"/>
              </a:defRPr>
            </a:lvl5pPr>
          </a:lstStyle>
          <a:p>
            <a:pPr lvl="0">
              <a:defRPr sz="1800" cap="none">
                <a:solidFill>
                  <a:srgbClr val="000000"/>
                </a:solidFill>
              </a:defRPr>
            </a:pPr>
            <a:r>
              <a:rPr sz="2400" cap="all">
                <a:solidFill>
                  <a:srgbClr val="6696B6"/>
                </a:solidFill>
              </a:rPr>
              <a:t>Body Level One</a:t>
            </a:r>
          </a:p>
          <a:p>
            <a:pPr lvl="1">
              <a:defRPr sz="1800" cap="none">
                <a:solidFill>
                  <a:srgbClr val="000000"/>
                </a:solidFill>
              </a:defRPr>
            </a:pPr>
            <a:r>
              <a:rPr sz="2400" cap="all">
                <a:solidFill>
                  <a:srgbClr val="6696B6"/>
                </a:solidFill>
              </a:rPr>
              <a:t>Body Level Two</a:t>
            </a:r>
          </a:p>
          <a:p>
            <a:pPr lvl="2">
              <a:defRPr sz="1800" cap="none">
                <a:solidFill>
                  <a:srgbClr val="000000"/>
                </a:solidFill>
              </a:defRPr>
            </a:pPr>
            <a:r>
              <a:rPr sz="2400" cap="all">
                <a:solidFill>
                  <a:srgbClr val="6696B6"/>
                </a:solidFill>
              </a:rPr>
              <a:t>Body Level Three</a:t>
            </a:r>
          </a:p>
          <a:p>
            <a:pPr lvl="3">
              <a:defRPr sz="1800" cap="none">
                <a:solidFill>
                  <a:srgbClr val="000000"/>
                </a:solidFill>
              </a:defRPr>
            </a:pPr>
            <a:r>
              <a:rPr sz="2400" cap="all">
                <a:solidFill>
                  <a:srgbClr val="6696B6"/>
                </a:solidFill>
              </a:rPr>
              <a:t>Body Level Four</a:t>
            </a:r>
          </a:p>
          <a:p>
            <a:pPr lvl="4">
              <a:defRPr sz="1800" cap="none">
                <a:solidFill>
                  <a:srgbClr val="000000"/>
                </a:solidFill>
              </a:defRPr>
            </a:pPr>
            <a:r>
              <a:rPr sz="2400" cap="all">
                <a:solidFill>
                  <a:srgbClr val="6696B6"/>
                </a:solidFill>
              </a:rPr>
              <a:t>Body Level Five</a:t>
            </a:r>
          </a:p>
        </p:txBody>
      </p:sp>
      <p:sp>
        <p:nvSpPr>
          <p:cNvPr id="65" name="Shape 6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6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7" name="Shape 67"/>
          <p:cNvSpPr/>
          <p:nvPr/>
        </p:nvSpPr>
        <p:spPr>
          <a:xfrm>
            <a:off x="278468" y="83566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68" name="Shape 68"/>
          <p:cNvSpPr>
            <a:spLocks noGrp="1"/>
          </p:cNvSpPr>
          <p:nvPr>
            <p:ph type="title"/>
          </p:nvPr>
        </p:nvSpPr>
        <p:spPr>
          <a:xfrm>
            <a:off x="368300" y="8369300"/>
            <a:ext cx="10845800" cy="660400"/>
          </a:xfrm>
          <a:prstGeom prst="rect">
            <a:avLst/>
          </a:prstGeom>
        </p:spPr>
        <p:txBody>
          <a:bodyPr lIns="0" tIns="0" rIns="0" bIns="0" anchor="b"/>
          <a:lstStyle>
            <a:lvl1pPr marL="0">
              <a:lnSpc>
                <a:spcPct val="100000"/>
              </a:lnSpc>
              <a:defRPr sz="4200" cap="all">
                <a:solidFill>
                  <a:srgbClr val="DEDDDE"/>
                </a:solidFill>
                <a:latin typeface="+mj-lt"/>
                <a:ea typeface="+mj-ea"/>
                <a:cs typeface="+mj-cs"/>
                <a:sym typeface="Helvetica Neue Bold Condensed"/>
              </a:defRPr>
            </a:lvl1pPr>
          </a:lstStyle>
          <a:p>
            <a:pPr lvl="0">
              <a:defRPr sz="1800" cap="none">
                <a:solidFill>
                  <a:srgbClr val="000000"/>
                </a:solidFill>
              </a:defRPr>
            </a:pPr>
            <a:r>
              <a:rPr sz="4200" cap="all">
                <a:solidFill>
                  <a:srgbClr val="DEDDDE"/>
                </a:solidFill>
              </a:rPr>
              <a:t>Title Text</a:t>
            </a:r>
          </a:p>
        </p:txBody>
      </p:sp>
      <p:sp>
        <p:nvSpPr>
          <p:cNvPr id="69" name="Shape 69"/>
          <p:cNvSpPr>
            <a:spLocks noGrp="1"/>
          </p:cNvSpPr>
          <p:nvPr>
            <p:ph type="body" idx="1"/>
          </p:nvPr>
        </p:nvSpPr>
        <p:spPr>
          <a:xfrm>
            <a:off x="368300" y="9017000"/>
            <a:ext cx="10845800" cy="431800"/>
          </a:xfrm>
          <a:prstGeom prst="rect">
            <a:avLst/>
          </a:prstGeom>
        </p:spPr>
        <p:txBody>
          <a:bodyPr lIns="0" tIns="0" rIns="0" bIns="0" anchor="t"/>
          <a:lstStyle>
            <a:lvl1pPr marL="0" indent="0">
              <a:spcBef>
                <a:spcPts val="0"/>
              </a:spcBef>
              <a:buSzTx/>
              <a:buNone/>
              <a:defRPr sz="2400" cap="all">
                <a:solidFill>
                  <a:srgbClr val="6696B6"/>
                </a:solidFill>
                <a:latin typeface="+mj-lt"/>
                <a:ea typeface="+mj-ea"/>
                <a:cs typeface="+mj-cs"/>
                <a:sym typeface="Helvetica Neue Bold Condensed"/>
              </a:defRPr>
            </a:lvl1pPr>
            <a:lvl2pPr marL="0" indent="0">
              <a:spcBef>
                <a:spcPts val="0"/>
              </a:spcBef>
              <a:buSzTx/>
              <a:buNone/>
              <a:defRPr sz="2400" cap="all">
                <a:solidFill>
                  <a:srgbClr val="6696B6"/>
                </a:solidFill>
                <a:latin typeface="+mj-lt"/>
                <a:ea typeface="+mj-ea"/>
                <a:cs typeface="+mj-cs"/>
                <a:sym typeface="Helvetica Neue Bold Condensed"/>
              </a:defRPr>
            </a:lvl2pPr>
            <a:lvl3pPr marL="0" indent="0">
              <a:spcBef>
                <a:spcPts val="0"/>
              </a:spcBef>
              <a:buSzTx/>
              <a:buNone/>
              <a:defRPr sz="2400" cap="all">
                <a:solidFill>
                  <a:srgbClr val="6696B6"/>
                </a:solidFill>
                <a:latin typeface="+mj-lt"/>
                <a:ea typeface="+mj-ea"/>
                <a:cs typeface="+mj-cs"/>
                <a:sym typeface="Helvetica Neue Bold Condensed"/>
              </a:defRPr>
            </a:lvl3pPr>
            <a:lvl4pPr marL="0" indent="0">
              <a:spcBef>
                <a:spcPts val="0"/>
              </a:spcBef>
              <a:buSzTx/>
              <a:buNone/>
              <a:defRPr sz="2400" cap="all">
                <a:solidFill>
                  <a:srgbClr val="6696B6"/>
                </a:solidFill>
                <a:latin typeface="+mj-lt"/>
                <a:ea typeface="+mj-ea"/>
                <a:cs typeface="+mj-cs"/>
                <a:sym typeface="Helvetica Neue Bold Condensed"/>
              </a:defRPr>
            </a:lvl4pPr>
            <a:lvl5pPr marL="0" indent="0">
              <a:spcBef>
                <a:spcPts val="0"/>
              </a:spcBef>
              <a:buSzTx/>
              <a:buNone/>
              <a:defRPr sz="2400" cap="all">
                <a:solidFill>
                  <a:srgbClr val="6696B6"/>
                </a:solidFill>
                <a:latin typeface="+mj-lt"/>
                <a:ea typeface="+mj-ea"/>
                <a:cs typeface="+mj-cs"/>
                <a:sym typeface="Helvetica Neue Bold Condensed"/>
              </a:defRPr>
            </a:lvl5pPr>
          </a:lstStyle>
          <a:p>
            <a:pPr lvl="0">
              <a:defRPr sz="1800" cap="none">
                <a:solidFill>
                  <a:srgbClr val="000000"/>
                </a:solidFill>
              </a:defRPr>
            </a:pPr>
            <a:r>
              <a:rPr sz="2400" cap="all">
                <a:solidFill>
                  <a:srgbClr val="6696B6"/>
                </a:solidFill>
              </a:rPr>
              <a:t>Body Level One</a:t>
            </a:r>
          </a:p>
          <a:p>
            <a:pPr lvl="1">
              <a:defRPr sz="1800" cap="none">
                <a:solidFill>
                  <a:srgbClr val="000000"/>
                </a:solidFill>
              </a:defRPr>
            </a:pPr>
            <a:r>
              <a:rPr sz="2400" cap="all">
                <a:solidFill>
                  <a:srgbClr val="6696B6"/>
                </a:solidFill>
              </a:rPr>
              <a:t>Body Level Two</a:t>
            </a:r>
          </a:p>
          <a:p>
            <a:pPr lvl="2">
              <a:defRPr sz="1800" cap="none">
                <a:solidFill>
                  <a:srgbClr val="000000"/>
                </a:solidFill>
              </a:defRPr>
            </a:pPr>
            <a:r>
              <a:rPr sz="2400" cap="all">
                <a:solidFill>
                  <a:srgbClr val="6696B6"/>
                </a:solidFill>
              </a:rPr>
              <a:t>Body Level Three</a:t>
            </a:r>
          </a:p>
          <a:p>
            <a:pPr lvl="3">
              <a:defRPr sz="1800" cap="none">
                <a:solidFill>
                  <a:srgbClr val="000000"/>
                </a:solidFill>
              </a:defRPr>
            </a:pPr>
            <a:r>
              <a:rPr sz="2400" cap="all">
                <a:solidFill>
                  <a:srgbClr val="6696B6"/>
                </a:solidFill>
              </a:rPr>
              <a:t>Body Level Four</a:t>
            </a:r>
          </a:p>
          <a:p>
            <a:pPr lvl="4">
              <a:defRPr sz="1800" cap="none">
                <a:solidFill>
                  <a:srgbClr val="000000"/>
                </a:solidFill>
              </a:defRPr>
            </a:pPr>
            <a:r>
              <a:rPr sz="2400" cap="all">
                <a:solidFill>
                  <a:srgbClr val="6696B6"/>
                </a:solidFill>
              </a:rPr>
              <a:t>Body Level Five</a:t>
            </a:r>
          </a:p>
        </p:txBody>
      </p:sp>
      <p:sp>
        <p:nvSpPr>
          <p:cNvPr id="70" name="Shape 7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Shape 72"/>
          <p:cNvSpPr>
            <a:spLocks noGrp="1"/>
          </p:cNvSpPr>
          <p:nvPr>
            <p:ph type="title"/>
          </p:nvPr>
        </p:nvSpPr>
        <p:spPr>
          <a:xfrm>
            <a:off x="1041400" y="2019300"/>
            <a:ext cx="5334000" cy="2870200"/>
          </a:xfrm>
          <a:prstGeom prst="rect">
            <a:avLst/>
          </a:prstGeom>
        </p:spPr>
        <p:txBody>
          <a:bodyPr lIns="0" tIns="0" rIns="0" bIns="0" anchor="b"/>
          <a:lstStyle>
            <a:lvl1pPr marL="0">
              <a:defRPr>
                <a:solidFill>
                  <a:srgbClr val="DEDDDE"/>
                </a:solidFill>
                <a:latin typeface="+mj-lt"/>
                <a:ea typeface="+mj-ea"/>
                <a:cs typeface="+mj-cs"/>
                <a:sym typeface="Helvetica Neue Bold Condensed"/>
              </a:defRPr>
            </a:lvl1pPr>
          </a:lstStyle>
          <a:p>
            <a:pPr lvl="0">
              <a:defRPr sz="1800">
                <a:solidFill>
                  <a:srgbClr val="000000"/>
                </a:solidFill>
              </a:defRPr>
            </a:pPr>
            <a:r>
              <a:rPr sz="7800">
                <a:solidFill>
                  <a:srgbClr val="DEDDDE"/>
                </a:solidFill>
              </a:rPr>
              <a:t>Title Text</a:t>
            </a:r>
          </a:p>
        </p:txBody>
      </p:sp>
      <p:sp>
        <p:nvSpPr>
          <p:cNvPr id="73" name="Shape 73"/>
          <p:cNvSpPr>
            <a:spLocks noGrp="1"/>
          </p:cNvSpPr>
          <p:nvPr>
            <p:ph type="body" idx="1"/>
          </p:nvPr>
        </p:nvSpPr>
        <p:spPr>
          <a:xfrm>
            <a:off x="1041400" y="4876800"/>
            <a:ext cx="5334000" cy="2857500"/>
          </a:xfrm>
          <a:prstGeom prst="rect">
            <a:avLst/>
          </a:prstGeom>
        </p:spPr>
        <p:txBody>
          <a:bodyPr lIns="0" tIns="0" rIns="0" bIns="0" anchor="t"/>
          <a:lstStyle>
            <a:lvl1pPr marL="0" indent="0">
              <a:lnSpc>
                <a:spcPct val="110000"/>
              </a:lnSpc>
              <a:spcBef>
                <a:spcPts val="0"/>
              </a:spcBef>
              <a:buSzTx/>
              <a:buNone/>
              <a:defRPr>
                <a:solidFill>
                  <a:srgbClr val="6696B6"/>
                </a:solidFill>
                <a:latin typeface="+mj-lt"/>
                <a:ea typeface="+mj-ea"/>
                <a:cs typeface="+mj-cs"/>
                <a:sym typeface="Helvetica Neue Bold Condensed"/>
              </a:defRPr>
            </a:lvl1pPr>
            <a:lvl2pPr marL="0" indent="0">
              <a:lnSpc>
                <a:spcPct val="110000"/>
              </a:lnSpc>
              <a:spcBef>
                <a:spcPts val="0"/>
              </a:spcBef>
              <a:buSzTx/>
              <a:buNone/>
              <a:defRPr>
                <a:solidFill>
                  <a:srgbClr val="6696B6"/>
                </a:solidFill>
                <a:latin typeface="+mj-lt"/>
                <a:ea typeface="+mj-ea"/>
                <a:cs typeface="+mj-cs"/>
                <a:sym typeface="Helvetica Neue Bold Condensed"/>
              </a:defRPr>
            </a:lvl2pPr>
            <a:lvl3pPr marL="0" indent="0">
              <a:lnSpc>
                <a:spcPct val="110000"/>
              </a:lnSpc>
              <a:spcBef>
                <a:spcPts val="0"/>
              </a:spcBef>
              <a:buSzTx/>
              <a:buNone/>
              <a:defRPr>
                <a:solidFill>
                  <a:srgbClr val="6696B6"/>
                </a:solidFill>
                <a:latin typeface="+mj-lt"/>
                <a:ea typeface="+mj-ea"/>
                <a:cs typeface="+mj-cs"/>
                <a:sym typeface="Helvetica Neue Bold Condensed"/>
              </a:defRPr>
            </a:lvl3pPr>
            <a:lvl4pPr marL="0" indent="0">
              <a:lnSpc>
                <a:spcPct val="110000"/>
              </a:lnSpc>
              <a:spcBef>
                <a:spcPts val="0"/>
              </a:spcBef>
              <a:buSzTx/>
              <a:buNone/>
              <a:defRPr>
                <a:solidFill>
                  <a:srgbClr val="6696B6"/>
                </a:solidFill>
                <a:latin typeface="+mj-lt"/>
                <a:ea typeface="+mj-ea"/>
                <a:cs typeface="+mj-cs"/>
                <a:sym typeface="Helvetica Neue Bold Condensed"/>
              </a:defRPr>
            </a:lvl4pPr>
            <a:lvl5pPr marL="0" indent="0">
              <a:lnSpc>
                <a:spcPct val="110000"/>
              </a:lnSpc>
              <a:spcBef>
                <a:spcPts val="0"/>
              </a:spcBef>
              <a:buSzTx/>
              <a:buNone/>
              <a:defRPr>
                <a:solidFill>
                  <a:srgbClr val="6696B6"/>
                </a:solidFill>
                <a:latin typeface="+mj-lt"/>
                <a:ea typeface="+mj-ea"/>
                <a:cs typeface="+mj-cs"/>
                <a:sym typeface="Helvetica Neue Bold Condensed"/>
              </a:defRPr>
            </a:lvl5pPr>
          </a:lstStyle>
          <a:p>
            <a:pPr lvl="0">
              <a:defRPr sz="1800">
                <a:solidFill>
                  <a:srgbClr val="000000"/>
                </a:solidFill>
              </a:defRPr>
            </a:pPr>
            <a:r>
              <a:rPr sz="3600">
                <a:solidFill>
                  <a:srgbClr val="6696B6"/>
                </a:solidFill>
              </a:rPr>
              <a:t>Body Level One</a:t>
            </a:r>
          </a:p>
          <a:p>
            <a:pPr lvl="1">
              <a:defRPr sz="1800">
                <a:solidFill>
                  <a:srgbClr val="000000"/>
                </a:solidFill>
              </a:defRPr>
            </a:pPr>
            <a:r>
              <a:rPr sz="3600">
                <a:solidFill>
                  <a:srgbClr val="6696B6"/>
                </a:solidFill>
              </a:rPr>
              <a:t>Body Level Two</a:t>
            </a:r>
          </a:p>
          <a:p>
            <a:pPr lvl="2">
              <a:defRPr sz="1800">
                <a:solidFill>
                  <a:srgbClr val="000000"/>
                </a:solidFill>
              </a:defRPr>
            </a:pPr>
            <a:r>
              <a:rPr sz="3600">
                <a:solidFill>
                  <a:srgbClr val="6696B6"/>
                </a:solidFill>
              </a:rPr>
              <a:t>Body Level Three</a:t>
            </a:r>
          </a:p>
          <a:p>
            <a:pPr lvl="3">
              <a:defRPr sz="1800">
                <a:solidFill>
                  <a:srgbClr val="000000"/>
                </a:solidFill>
              </a:defRPr>
            </a:pPr>
            <a:r>
              <a:rPr sz="3600">
                <a:solidFill>
                  <a:srgbClr val="6696B6"/>
                </a:solidFill>
              </a:rPr>
              <a:t>Body Level Four</a:t>
            </a:r>
          </a:p>
          <a:p>
            <a:pPr lvl="4">
              <a:defRPr sz="1800">
                <a:solidFill>
                  <a:srgbClr val="000000"/>
                </a:solidFill>
              </a:defRPr>
            </a:pPr>
            <a:r>
              <a:rPr sz="3600">
                <a:solidFill>
                  <a:srgbClr val="6696B6"/>
                </a:solidFill>
              </a:rPr>
              <a:t>Body Level Five</a:t>
            </a:r>
          </a:p>
        </p:txBody>
      </p:sp>
      <p:sp>
        <p:nvSpPr>
          <p:cNvPr id="74" name="Shape 7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Title Text</a:t>
            </a:r>
          </a:p>
        </p:txBody>
      </p:sp>
      <p:sp>
        <p:nvSpPr>
          <p:cNvPr id="77" name="Shape 77"/>
          <p:cNvSpPr>
            <a:spLocks noGrp="1"/>
          </p:cNvSpPr>
          <p:nvPr>
            <p:ph type="body" idx="1"/>
          </p:nvPr>
        </p:nvSpPr>
        <p:spPr>
          <a:xfrm>
            <a:off x="1041400" y="2768600"/>
            <a:ext cx="5334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Title Text</a:t>
            </a:r>
          </a:p>
        </p:txBody>
      </p:sp>
      <p:sp>
        <p:nvSpPr>
          <p:cNvPr id="81" name="Shape 81"/>
          <p:cNvSpPr>
            <a:spLocks noGrp="1"/>
          </p:cNvSpPr>
          <p:nvPr>
            <p:ph type="body" idx="1"/>
          </p:nvPr>
        </p:nvSpPr>
        <p:spPr>
          <a:xfrm>
            <a:off x="1041400" y="2768600"/>
            <a:ext cx="5334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Title Text</a:t>
            </a:r>
          </a:p>
        </p:txBody>
      </p:sp>
      <p:sp>
        <p:nvSpPr>
          <p:cNvPr id="85" name="Shape 85"/>
          <p:cNvSpPr>
            <a:spLocks noGrp="1"/>
          </p:cNvSpPr>
          <p:nvPr>
            <p:ph type="body" idx="1"/>
          </p:nvPr>
        </p:nvSpPr>
        <p:spPr>
          <a:xfrm>
            <a:off x="6629400" y="2768600"/>
            <a:ext cx="5334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86" name="Shape 8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Title Text</a:t>
            </a:r>
          </a:p>
        </p:txBody>
      </p:sp>
      <p:sp>
        <p:nvSpPr>
          <p:cNvPr id="12" name="Shape 12"/>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Title Text</a:t>
            </a:r>
          </a:p>
        </p:txBody>
      </p:sp>
      <p:sp>
        <p:nvSpPr>
          <p:cNvPr id="16" name="Shape 16"/>
          <p:cNvSpPr>
            <a:spLocks noGrp="1"/>
          </p:cNvSpPr>
          <p:nvPr>
            <p:ph type="body" idx="1"/>
          </p:nvPr>
        </p:nvSpPr>
        <p:spPr>
          <a:prstGeom prst="rect">
            <a:avLst/>
          </a:prstGeom>
        </p:spPr>
        <p:txBody>
          <a:bodyPr lIns="0" tIns="0" rIns="0" bIns="0" numCol="2" spcCol="546100"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9" name="Shape 19"/>
          <p:cNvSpPr>
            <a:spLocks noGrp="1"/>
          </p:cNvSpPr>
          <p:nvPr>
            <p:ph type="body" idx="1"/>
          </p:nvPr>
        </p:nvSpPr>
        <p:spPr>
          <a:xfrm>
            <a:off x="1041400" y="1473200"/>
            <a:ext cx="10922000" cy="6807200"/>
          </a:xfrm>
          <a:prstGeom prst="rect">
            <a:avLst/>
          </a:prstGeom>
        </p:spPr>
        <p:txBody>
          <a:bodyPr/>
          <a:lstStyle>
            <a:lvl1pPr>
              <a:spcBef>
                <a:spcPts val="4800"/>
              </a:spcBef>
              <a:buBlip>
                <a:blip r:embed="rId2"/>
              </a:buBlip>
            </a:lvl1pPr>
            <a:lvl2pPr>
              <a:spcBef>
                <a:spcPts val="4800"/>
              </a:spcBef>
              <a:buBlip>
                <a:blip r:embed="rId2"/>
              </a:buBlip>
            </a:lvl2pPr>
            <a:lvl3pPr>
              <a:spcBef>
                <a:spcPts val="4800"/>
              </a:spcBef>
              <a:buBlip>
                <a:blip r:embed="rId2"/>
              </a:buBlip>
            </a:lvl3pPr>
            <a:lvl4pPr>
              <a:spcBef>
                <a:spcPts val="4800"/>
              </a:spcBef>
              <a:buBlip>
                <a:blip r:embed="rId2"/>
              </a:buBlip>
            </a:lvl4pPr>
            <a:lvl5pPr>
              <a:spcBef>
                <a:spcPts val="4800"/>
              </a:spcBef>
              <a:buBlip>
                <a:blip r:embed="rId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Title Text</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7" name="Shape 27"/>
          <p:cNvSpPr>
            <a:spLocks noGrp="1"/>
          </p:cNvSpPr>
          <p:nvPr>
            <p:ph type="title"/>
          </p:nvPr>
        </p:nvSpPr>
        <p:spPr>
          <a:xfrm>
            <a:off x="1041400" y="3657600"/>
            <a:ext cx="10922000" cy="2438400"/>
          </a:xfrm>
          <a:prstGeom prst="rect">
            <a:avLst/>
          </a:prstGeom>
        </p:spPr>
        <p:txBody>
          <a:bodyPr/>
          <a:lstStyle/>
          <a:p>
            <a:pPr lvl="0">
              <a:defRPr sz="1800">
                <a:solidFill>
                  <a:srgbClr val="000000"/>
                </a:solidFill>
              </a:defRPr>
            </a:pPr>
            <a:r>
              <a:rPr sz="7800">
                <a:solidFill>
                  <a:srgbClr val="5C89A5"/>
                </a:solidFill>
              </a:rPr>
              <a:t>Title Text</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title"/>
          </p:nvPr>
        </p:nvSpPr>
        <p:spPr>
          <a:xfrm>
            <a:off x="1422400" y="3568700"/>
            <a:ext cx="10541000" cy="2628900"/>
          </a:xfrm>
          <a:prstGeom prst="rect">
            <a:avLst/>
          </a:prstGeom>
        </p:spPr>
        <p:txBody>
          <a:bodyPr/>
          <a:lstStyle>
            <a:lvl1pPr marL="0">
              <a:lnSpc>
                <a:spcPct val="100000"/>
              </a:lnSpc>
              <a:defRPr sz="7600">
                <a:solidFill>
                  <a:srgbClr val="DEDDDE"/>
                </a:solidFill>
                <a:latin typeface="+mj-lt"/>
                <a:ea typeface="+mj-ea"/>
                <a:cs typeface="+mj-cs"/>
                <a:sym typeface="Helvetica Neue Bold Condensed"/>
              </a:defRPr>
            </a:lvl1pPr>
          </a:lstStyle>
          <a:p>
            <a:pPr lvl="0">
              <a:defRPr sz="1800">
                <a:solidFill>
                  <a:srgbClr val="000000"/>
                </a:solidFill>
              </a:defRPr>
            </a:pPr>
            <a:r>
              <a:rPr sz="7600">
                <a:solidFill>
                  <a:srgbClr val="DEDDDE"/>
                </a:solidFill>
              </a:rPr>
              <a:t>Title Text</a:t>
            </a:r>
          </a:p>
        </p:txBody>
      </p:sp>
      <p:sp>
        <p:nvSpPr>
          <p:cNvPr id="31" name="Shape 31"/>
          <p:cNvSpPr>
            <a:spLocks noGrp="1"/>
          </p:cNvSpPr>
          <p:nvPr>
            <p:ph type="sldNum" sz="quarter" idx="2"/>
          </p:nvPr>
        </p:nvSpPr>
        <p:spPr>
          <a:xfrm>
            <a:off x="6349999" y="9474200"/>
            <a:ext cx="312015" cy="299822"/>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 name="Shape 33"/>
          <p:cNvSpPr/>
          <p:nvPr/>
        </p:nvSpPr>
        <p:spPr>
          <a:xfrm>
            <a:off x="278468" y="89154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34" name="Shape 34"/>
          <p:cNvSpPr/>
          <p:nvPr/>
        </p:nvSpPr>
        <p:spPr>
          <a:xfrm>
            <a:off x="5256868" y="8902701"/>
            <a:ext cx="1" cy="596899"/>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35" name="Shape 35"/>
          <p:cNvSpPr/>
          <p:nvPr/>
        </p:nvSpPr>
        <p:spPr>
          <a:xfrm>
            <a:off x="278468" y="7188200"/>
            <a:ext cx="12459504" cy="2"/>
          </a:xfrm>
          <a:prstGeom prst="line">
            <a:avLst/>
          </a:prstGeom>
          <a:ln w="25400">
            <a:solidFill>
              <a:srgbClr val="A2A1A6"/>
            </a:solidFill>
            <a:miter lim="400000"/>
          </a:ln>
        </p:spPr>
        <p:txBody>
          <a:bodyPr lIns="0" tIns="0" rIns="0" bIns="0"/>
          <a:lstStyle/>
          <a:p>
            <a:pPr lvl="0" algn="l" defTabSz="457200">
              <a:defRPr sz="1200" cap="none">
                <a:solidFill>
                  <a:srgbClr val="000000"/>
                </a:solidFill>
                <a:latin typeface="Helvetica"/>
                <a:ea typeface="Helvetica"/>
                <a:cs typeface="Helvetica"/>
                <a:sym typeface="Helvetica"/>
              </a:defRPr>
            </a:pPr>
            <a:endParaRPr/>
          </a:p>
        </p:txBody>
      </p:sp>
      <p:sp>
        <p:nvSpPr>
          <p:cNvPr id="36" name="Shape 36"/>
          <p:cNvSpPr>
            <a:spLocks noGrp="1"/>
          </p:cNvSpPr>
          <p:nvPr>
            <p:ph type="title"/>
          </p:nvPr>
        </p:nvSpPr>
        <p:spPr>
          <a:xfrm>
            <a:off x="1422400" y="7099300"/>
            <a:ext cx="10845800" cy="1028700"/>
          </a:xfrm>
          <a:prstGeom prst="rect">
            <a:avLst/>
          </a:prstGeom>
        </p:spPr>
        <p:txBody>
          <a:bodyPr lIns="0" tIns="0" rIns="0" bIns="0" anchor="b"/>
          <a:lstStyle>
            <a:lvl1pPr marL="0">
              <a:lnSpc>
                <a:spcPct val="100000"/>
              </a:lnSpc>
              <a:defRPr sz="7400" cap="all">
                <a:solidFill>
                  <a:srgbClr val="DEDDDE"/>
                </a:solidFill>
                <a:latin typeface="+mj-lt"/>
                <a:ea typeface="+mj-ea"/>
                <a:cs typeface="+mj-cs"/>
                <a:sym typeface="Helvetica Neue Bold Condensed"/>
              </a:defRPr>
            </a:lvl1pPr>
          </a:lstStyle>
          <a:p>
            <a:pPr lvl="0">
              <a:defRPr sz="1800" cap="none">
                <a:solidFill>
                  <a:srgbClr val="000000"/>
                </a:solidFill>
              </a:defRPr>
            </a:pPr>
            <a:r>
              <a:rPr sz="7400" cap="all">
                <a:solidFill>
                  <a:srgbClr val="DEDDDE"/>
                </a:solidFill>
              </a:rPr>
              <a:t>Title Text</a:t>
            </a:r>
          </a:p>
        </p:txBody>
      </p:sp>
      <p:sp>
        <p:nvSpPr>
          <p:cNvPr id="37" name="Shape 37"/>
          <p:cNvSpPr>
            <a:spLocks noGrp="1"/>
          </p:cNvSpPr>
          <p:nvPr>
            <p:ph type="body" idx="1"/>
          </p:nvPr>
        </p:nvSpPr>
        <p:spPr>
          <a:xfrm>
            <a:off x="1422400" y="8115300"/>
            <a:ext cx="10845800" cy="749300"/>
          </a:xfrm>
          <a:prstGeom prst="rect">
            <a:avLst/>
          </a:prstGeom>
        </p:spPr>
        <p:txBody>
          <a:bodyPr lIns="0" tIns="0" rIns="0" bIns="0" anchor="t"/>
          <a:lstStyle>
            <a:lvl1pPr marL="0" indent="0">
              <a:spcBef>
                <a:spcPts val="0"/>
              </a:spcBef>
              <a:buSzTx/>
              <a:buNone/>
              <a:defRPr sz="4600" cap="all">
                <a:solidFill>
                  <a:srgbClr val="DEDDDE"/>
                </a:solidFill>
                <a:latin typeface="+mj-lt"/>
                <a:ea typeface="+mj-ea"/>
                <a:cs typeface="+mj-cs"/>
                <a:sym typeface="Helvetica Neue Bold Condensed"/>
              </a:defRPr>
            </a:lvl1pPr>
            <a:lvl2pPr marL="0" indent="0">
              <a:spcBef>
                <a:spcPts val="0"/>
              </a:spcBef>
              <a:buSzTx/>
              <a:buNone/>
              <a:defRPr sz="4600" cap="all">
                <a:solidFill>
                  <a:srgbClr val="DEDDDE"/>
                </a:solidFill>
                <a:latin typeface="+mj-lt"/>
                <a:ea typeface="+mj-ea"/>
                <a:cs typeface="+mj-cs"/>
                <a:sym typeface="Helvetica Neue Bold Condensed"/>
              </a:defRPr>
            </a:lvl2pPr>
            <a:lvl3pPr marL="0" indent="0">
              <a:spcBef>
                <a:spcPts val="0"/>
              </a:spcBef>
              <a:buSzTx/>
              <a:buNone/>
              <a:defRPr sz="4600" cap="all">
                <a:solidFill>
                  <a:srgbClr val="DEDDDE"/>
                </a:solidFill>
                <a:latin typeface="+mj-lt"/>
                <a:ea typeface="+mj-ea"/>
                <a:cs typeface="+mj-cs"/>
                <a:sym typeface="Helvetica Neue Bold Condensed"/>
              </a:defRPr>
            </a:lvl3pPr>
            <a:lvl4pPr marL="0" indent="0">
              <a:spcBef>
                <a:spcPts val="0"/>
              </a:spcBef>
              <a:buSzTx/>
              <a:buNone/>
              <a:defRPr sz="4600" cap="all">
                <a:solidFill>
                  <a:srgbClr val="DEDDDE"/>
                </a:solidFill>
                <a:latin typeface="+mj-lt"/>
                <a:ea typeface="+mj-ea"/>
                <a:cs typeface="+mj-cs"/>
                <a:sym typeface="Helvetica Neue Bold Condensed"/>
              </a:defRPr>
            </a:lvl4pPr>
            <a:lvl5pPr marL="0" indent="0">
              <a:spcBef>
                <a:spcPts val="0"/>
              </a:spcBef>
              <a:buSzTx/>
              <a:buNone/>
              <a:defRPr sz="4600" cap="all">
                <a:solidFill>
                  <a:srgbClr val="DEDDDE"/>
                </a:solidFill>
                <a:latin typeface="+mj-lt"/>
                <a:ea typeface="+mj-ea"/>
                <a:cs typeface="+mj-cs"/>
                <a:sym typeface="Helvetica Neue Bold Condensed"/>
              </a:defRPr>
            </a:lvl5pPr>
          </a:lstStyle>
          <a:p>
            <a:pPr lvl="0">
              <a:defRPr sz="1800" cap="none">
                <a:solidFill>
                  <a:srgbClr val="000000"/>
                </a:solidFill>
              </a:defRPr>
            </a:pPr>
            <a:r>
              <a:rPr sz="4600" cap="all">
                <a:solidFill>
                  <a:srgbClr val="DEDDDE"/>
                </a:solidFill>
              </a:rPr>
              <a:t>Body Level One</a:t>
            </a:r>
          </a:p>
          <a:p>
            <a:pPr lvl="1">
              <a:defRPr sz="1800" cap="none">
                <a:solidFill>
                  <a:srgbClr val="000000"/>
                </a:solidFill>
              </a:defRPr>
            </a:pPr>
            <a:r>
              <a:rPr sz="4600" cap="all">
                <a:solidFill>
                  <a:srgbClr val="DEDDDE"/>
                </a:solidFill>
              </a:rPr>
              <a:t>Body Level Two</a:t>
            </a:r>
          </a:p>
          <a:p>
            <a:pPr lvl="2">
              <a:defRPr sz="1800" cap="none">
                <a:solidFill>
                  <a:srgbClr val="000000"/>
                </a:solidFill>
              </a:defRPr>
            </a:pPr>
            <a:r>
              <a:rPr sz="4600" cap="all">
                <a:solidFill>
                  <a:srgbClr val="DEDDDE"/>
                </a:solidFill>
              </a:rPr>
              <a:t>Body Level Three</a:t>
            </a:r>
          </a:p>
          <a:p>
            <a:pPr lvl="3">
              <a:defRPr sz="1800" cap="none">
                <a:solidFill>
                  <a:srgbClr val="000000"/>
                </a:solidFill>
              </a:defRPr>
            </a:pPr>
            <a:r>
              <a:rPr sz="4600" cap="all">
                <a:solidFill>
                  <a:srgbClr val="DEDDDE"/>
                </a:solidFill>
              </a:rPr>
              <a:t>Body Level Four</a:t>
            </a:r>
          </a:p>
          <a:p>
            <a:pPr lvl="4">
              <a:defRPr sz="1800" cap="none">
                <a:solidFill>
                  <a:srgbClr val="000000"/>
                </a:solidFill>
              </a:defRPr>
            </a:pPr>
            <a:r>
              <a:rPr sz="4600" cap="all">
                <a:solidFill>
                  <a:srgbClr val="DEDDDE"/>
                </a:solidFill>
              </a:rPr>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83843" y="279400"/>
            <a:ext cx="12446001" cy="9220200"/>
          </a:xfrm>
          <a:prstGeom prst="rect">
            <a:avLst/>
          </a:prstGeom>
          <a:ln w="25400">
            <a:solidFill>
              <a:srgbClr val="A2A1A6"/>
            </a:solidFill>
            <a:miter lim="400000"/>
          </a:ln>
        </p:spPr>
        <p:txBody>
          <a:bodyPr lIns="0" tIns="0" rIns="0" bIns="0" anchor="ctr"/>
          <a:lstStyle/>
          <a:p>
            <a:pPr lvl="0">
              <a:defRPr sz="4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Shape 3"/>
          <p:cNvSpPr>
            <a:spLocks noGrp="1"/>
          </p:cNvSpPr>
          <p:nvPr>
            <p:ph type="title"/>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lvl="0">
              <a:defRPr sz="1800">
                <a:solidFill>
                  <a:srgbClr val="000000"/>
                </a:solidFill>
              </a:defRPr>
            </a:pPr>
            <a:r>
              <a:rPr sz="7800">
                <a:solidFill>
                  <a:srgbClr val="5C89A5"/>
                </a:solidFill>
              </a:rPr>
              <a:t>Title Text</a:t>
            </a:r>
          </a:p>
        </p:txBody>
      </p:sp>
      <p:sp>
        <p:nvSpPr>
          <p:cNvPr id="4" name="Shape 4"/>
          <p:cNvSpPr>
            <a:spLocks noGrp="1"/>
          </p:cNvSpPr>
          <p:nvPr>
            <p:ph type="body" idx="1"/>
          </p:nvPr>
        </p:nvSpPr>
        <p:spPr>
          <a:xfrm>
            <a:off x="1041400" y="2768600"/>
            <a:ext cx="10922000" cy="5715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buBlip>
                <a:blip r:embed="rId22"/>
              </a:buBlip>
            </a:lvl1pPr>
            <a:lvl2pPr>
              <a:buBlip>
                <a:blip r:embed="rId22"/>
              </a:buBlip>
            </a:lvl2pPr>
            <a:lvl3pPr>
              <a:buBlip>
                <a:blip r:embed="rId22"/>
              </a:buBlip>
            </a:lvl3pPr>
            <a:lvl4pPr>
              <a:buBlip>
                <a:blip r:embed="rId22"/>
              </a:buBlip>
            </a:lvl4pPr>
            <a:lvl5pPr>
              <a:buBlip>
                <a:blip r:embed="rId22"/>
              </a:buBlip>
            </a:lvl5pPr>
          </a:lstStyle>
          <a:p>
            <a:pPr lvl="0">
              <a:defRPr sz="1800">
                <a:solidFill>
                  <a:srgbClr val="000000"/>
                </a:solidFill>
              </a:defRPr>
            </a:pPr>
            <a:r>
              <a:rPr sz="3600">
                <a:solidFill>
                  <a:srgbClr val="777775"/>
                </a:solidFill>
              </a:rPr>
              <a:t>Body Level One</a:t>
            </a:r>
          </a:p>
          <a:p>
            <a:pPr lvl="1">
              <a:defRPr sz="1800">
                <a:solidFill>
                  <a:srgbClr val="000000"/>
                </a:solidFill>
              </a:defRPr>
            </a:pPr>
            <a:r>
              <a:rPr sz="3600">
                <a:solidFill>
                  <a:srgbClr val="777775"/>
                </a:solidFill>
              </a:rPr>
              <a:t>Body Level Two</a:t>
            </a:r>
          </a:p>
          <a:p>
            <a:pPr lvl="2">
              <a:defRPr sz="1800">
                <a:solidFill>
                  <a:srgbClr val="000000"/>
                </a:solidFill>
              </a:defRPr>
            </a:pPr>
            <a:r>
              <a:rPr sz="3600">
                <a:solidFill>
                  <a:srgbClr val="777775"/>
                </a:solidFill>
              </a:rPr>
              <a:t>Body Level Three</a:t>
            </a:r>
          </a:p>
          <a:p>
            <a:pPr lvl="3">
              <a:defRPr sz="1800">
                <a:solidFill>
                  <a:srgbClr val="000000"/>
                </a:solidFill>
              </a:defRPr>
            </a:pPr>
            <a:r>
              <a:rPr sz="3600">
                <a:solidFill>
                  <a:srgbClr val="777775"/>
                </a:solidFill>
              </a:rPr>
              <a:t>Body Level Four</a:t>
            </a:r>
          </a:p>
          <a:p>
            <a:pPr lvl="4">
              <a:defRPr sz="1800">
                <a:solidFill>
                  <a:srgbClr val="000000"/>
                </a:solidFill>
              </a:defRPr>
            </a:pPr>
            <a:r>
              <a:rPr sz="3600">
                <a:solidFill>
                  <a:srgbClr val="777775"/>
                </a:solidFill>
              </a:rPr>
              <a:t>Body Level Five</a:t>
            </a:r>
          </a:p>
        </p:txBody>
      </p:sp>
      <p:sp>
        <p:nvSpPr>
          <p:cNvPr id="5" name="Shape 5"/>
          <p:cNvSpPr>
            <a:spLocks noGrp="1"/>
          </p:cNvSpPr>
          <p:nvPr>
            <p:ph type="sldNum" sz="quarter" idx="2"/>
          </p:nvPr>
        </p:nvSpPr>
        <p:spPr>
          <a:xfrm>
            <a:off x="6352743" y="9474200"/>
            <a:ext cx="312014" cy="299822"/>
          </a:xfrm>
          <a:prstGeom prst="rect">
            <a:avLst/>
          </a:prstGeom>
          <a:ln w="12700">
            <a:miter lim="400000"/>
          </a:ln>
        </p:spPr>
        <p:txBody>
          <a:bodyPr wrap="none" lIns="0" tIns="0" rIns="0" bIns="0">
            <a:spAutoFit/>
          </a:bodyPr>
          <a:lstStyle>
            <a:lvl1pPr>
              <a:defRPr sz="1400" cap="none">
                <a:latin typeface="Helvetica Neue"/>
                <a:ea typeface="Helvetica Neue"/>
                <a:cs typeface="Helvetica Neue"/>
                <a:sym typeface="Helvetica Neue"/>
              </a:defRPr>
            </a:lvl1pPr>
          </a:lstStyle>
          <a:p>
            <a:pPr lvl="0"/>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408432" defTabSz="584200">
        <a:lnSpc>
          <a:spcPct val="90000"/>
        </a:lnSpc>
        <a:defRPr sz="7800">
          <a:solidFill>
            <a:srgbClr val="5C89A5"/>
          </a:solidFill>
          <a:latin typeface="+mn-lt"/>
          <a:ea typeface="+mn-ea"/>
          <a:cs typeface="+mn-cs"/>
          <a:sym typeface="Helvetica Neue Light"/>
        </a:defRPr>
      </a:lvl1pPr>
      <a:lvl2pPr marL="408432" indent="228600" defTabSz="584200">
        <a:lnSpc>
          <a:spcPct val="90000"/>
        </a:lnSpc>
        <a:defRPr sz="7800">
          <a:solidFill>
            <a:srgbClr val="5C89A5"/>
          </a:solidFill>
          <a:latin typeface="+mn-lt"/>
          <a:ea typeface="+mn-ea"/>
          <a:cs typeface="+mn-cs"/>
          <a:sym typeface="Helvetica Neue Light"/>
        </a:defRPr>
      </a:lvl2pPr>
      <a:lvl3pPr marL="408432" indent="457200" defTabSz="584200">
        <a:lnSpc>
          <a:spcPct val="90000"/>
        </a:lnSpc>
        <a:defRPr sz="7800">
          <a:solidFill>
            <a:srgbClr val="5C89A5"/>
          </a:solidFill>
          <a:latin typeface="+mn-lt"/>
          <a:ea typeface="+mn-ea"/>
          <a:cs typeface="+mn-cs"/>
          <a:sym typeface="Helvetica Neue Light"/>
        </a:defRPr>
      </a:lvl3pPr>
      <a:lvl4pPr marL="408432" indent="685800" defTabSz="584200">
        <a:lnSpc>
          <a:spcPct val="90000"/>
        </a:lnSpc>
        <a:defRPr sz="7800">
          <a:solidFill>
            <a:srgbClr val="5C89A5"/>
          </a:solidFill>
          <a:latin typeface="+mn-lt"/>
          <a:ea typeface="+mn-ea"/>
          <a:cs typeface="+mn-cs"/>
          <a:sym typeface="Helvetica Neue Light"/>
        </a:defRPr>
      </a:lvl4pPr>
      <a:lvl5pPr marL="408432" indent="914400" defTabSz="584200">
        <a:lnSpc>
          <a:spcPct val="90000"/>
        </a:lnSpc>
        <a:defRPr sz="7800">
          <a:solidFill>
            <a:srgbClr val="5C89A5"/>
          </a:solidFill>
          <a:latin typeface="+mn-lt"/>
          <a:ea typeface="+mn-ea"/>
          <a:cs typeface="+mn-cs"/>
          <a:sym typeface="Helvetica Neue Light"/>
        </a:defRPr>
      </a:lvl5pPr>
      <a:lvl6pPr marL="408432" indent="1143000" defTabSz="584200">
        <a:lnSpc>
          <a:spcPct val="90000"/>
        </a:lnSpc>
        <a:defRPr sz="7800">
          <a:solidFill>
            <a:srgbClr val="5C89A5"/>
          </a:solidFill>
          <a:latin typeface="+mn-lt"/>
          <a:ea typeface="+mn-ea"/>
          <a:cs typeface="+mn-cs"/>
          <a:sym typeface="Helvetica Neue Light"/>
        </a:defRPr>
      </a:lvl6pPr>
      <a:lvl7pPr marL="408432" indent="1371599" defTabSz="584200">
        <a:lnSpc>
          <a:spcPct val="90000"/>
        </a:lnSpc>
        <a:defRPr sz="7800">
          <a:solidFill>
            <a:srgbClr val="5C89A5"/>
          </a:solidFill>
          <a:latin typeface="+mn-lt"/>
          <a:ea typeface="+mn-ea"/>
          <a:cs typeface="+mn-cs"/>
          <a:sym typeface="Helvetica Neue Light"/>
        </a:defRPr>
      </a:lvl7pPr>
      <a:lvl8pPr marL="408432" indent="1600199" defTabSz="584200">
        <a:lnSpc>
          <a:spcPct val="90000"/>
        </a:lnSpc>
        <a:defRPr sz="7800">
          <a:solidFill>
            <a:srgbClr val="5C89A5"/>
          </a:solidFill>
          <a:latin typeface="+mn-lt"/>
          <a:ea typeface="+mn-ea"/>
          <a:cs typeface="+mn-cs"/>
          <a:sym typeface="Helvetica Neue Light"/>
        </a:defRPr>
      </a:lvl8pPr>
      <a:lvl9pPr marL="408432" indent="1828800" defTabSz="584200">
        <a:lnSpc>
          <a:spcPct val="90000"/>
        </a:lnSpc>
        <a:defRPr sz="7800">
          <a:solidFill>
            <a:srgbClr val="5C89A5"/>
          </a:solidFill>
          <a:latin typeface="+mn-lt"/>
          <a:ea typeface="+mn-ea"/>
          <a:cs typeface="+mn-cs"/>
          <a:sym typeface="Helvetica Neue Light"/>
        </a:defRPr>
      </a:lvl9pPr>
    </p:titleStyle>
    <p:bodyStyle>
      <a:lvl1pPr marL="4318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1pPr>
      <a:lvl2pPr marL="8763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2pPr>
      <a:lvl3pPr marL="13208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3pPr>
      <a:lvl4pPr marL="17653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4pPr>
      <a:lvl5pPr marL="22098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5pPr>
      <a:lvl6pPr marL="26543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6pPr>
      <a:lvl7pPr marL="30988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7pPr>
      <a:lvl8pPr marL="35433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8pPr>
      <a:lvl9pPr marL="3987800" indent="-431800" defTabSz="584200">
        <a:spcBef>
          <a:spcPts val="3200"/>
        </a:spcBef>
        <a:buSzPct val="50000"/>
        <a:buBlip>
          <a:blip r:embed="rId22"/>
        </a:buBlip>
        <a:defRPr sz="3600">
          <a:solidFill>
            <a:srgbClr val="777775"/>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pPr lvl="0">
              <a:defRPr sz="1800">
                <a:solidFill>
                  <a:srgbClr val="000000"/>
                </a:solidFill>
              </a:defRPr>
            </a:pPr>
            <a:r>
              <a:rPr sz="7600" dirty="0">
                <a:solidFill>
                  <a:srgbClr val="DEDDDE"/>
                </a:solidFill>
              </a:rPr>
              <a:t>Auto Extrication</a:t>
            </a:r>
          </a:p>
        </p:txBody>
      </p:sp>
      <p:sp>
        <p:nvSpPr>
          <p:cNvPr id="91" name="Shape 91"/>
          <p:cNvSpPr>
            <a:spLocks noGrp="1"/>
          </p:cNvSpPr>
          <p:nvPr>
            <p:ph type="body" idx="1"/>
          </p:nvPr>
        </p:nvSpPr>
        <p:spPr>
          <a:prstGeom prst="rect">
            <a:avLst/>
          </a:prstGeom>
        </p:spPr>
        <p:txBody>
          <a:bodyPr/>
          <a:lstStyle/>
          <a:p>
            <a:pPr lvl="0">
              <a:defRPr sz="1800">
                <a:solidFill>
                  <a:srgbClr val="000000"/>
                </a:solidFill>
              </a:defRPr>
            </a:pPr>
            <a:r>
              <a:rPr lang="en-US" sz="4600" dirty="0">
                <a:solidFill>
                  <a:srgbClr val="6696B6"/>
                </a:solidFill>
              </a:rPr>
              <a:t>FFDSD ACADEMY ORIENTATION  16</a:t>
            </a:r>
            <a:r>
              <a:rPr lang="en-US" dirty="0"/>
              <a:t> </a:t>
            </a:r>
            <a:endParaRPr sz="4600" dirty="0">
              <a:solidFill>
                <a:srgbClr val="6696B6"/>
              </a:solidFill>
            </a:endParaRPr>
          </a:p>
        </p:txBody>
      </p:sp>
      <p:sp>
        <p:nvSpPr>
          <p:cNvPr id="92" name="Shape 92"/>
          <p:cNvSpPr>
            <a:spLocks noGrp="1"/>
          </p:cNvSpPr>
          <p:nvPr>
            <p:ph type="sldNum" sz="quarter" idx="2"/>
          </p:nvPr>
        </p:nvSpPr>
        <p:spPr>
          <a:xfrm>
            <a:off x="6350000"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a:t>
            </a:fld>
            <a:endParaRPr sz="1400">
              <a:solidFill>
                <a:srgbClr val="5C89A5"/>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33" name="Shape 133"/>
          <p:cNvSpPr>
            <a:spLocks noGrp="1"/>
          </p:cNvSpPr>
          <p:nvPr>
            <p:ph type="body" idx="1"/>
          </p:nvPr>
        </p:nvSpPr>
        <p:spPr>
          <a:xfrm>
            <a:off x="1041400" y="2768600"/>
            <a:ext cx="10922000" cy="6845300"/>
          </a:xfrm>
          <a:prstGeom prst="rect">
            <a:avLst/>
          </a:prstGeom>
        </p:spPr>
        <p:txBody>
          <a:bodyPr/>
          <a:lstStyle/>
          <a:p>
            <a:pPr marL="287866" lvl="0" indent="-287866">
              <a:buBlip>
                <a:blip r:embed="rId2"/>
              </a:buBlip>
              <a:defRPr sz="1800">
                <a:solidFill>
                  <a:srgbClr val="000000"/>
                </a:solidFill>
              </a:defRPr>
            </a:pPr>
            <a:r>
              <a:rPr sz="2400" b="1" u="sng">
                <a:solidFill>
                  <a:srgbClr val="777775"/>
                </a:solidFill>
              </a:rPr>
              <a:t>“B” Post</a:t>
            </a:r>
          </a:p>
          <a:p>
            <a:pPr marL="732366" lvl="1" indent="-287866">
              <a:buBlip>
                <a:blip r:embed="rId2"/>
              </a:buBlip>
              <a:defRPr sz="1800">
                <a:solidFill>
                  <a:srgbClr val="000000"/>
                </a:solidFill>
              </a:defRPr>
            </a:pPr>
            <a:r>
              <a:rPr sz="2400">
                <a:solidFill>
                  <a:srgbClr val="777775"/>
                </a:solidFill>
              </a:rPr>
              <a:t>Is the vertical structural member of the vehicle which extends from the rocker panel to the roof of the car </a:t>
            </a:r>
          </a:p>
          <a:p>
            <a:pPr marL="732366" lvl="1" indent="-287866">
              <a:buBlip>
                <a:blip r:embed="rId2"/>
              </a:buBlip>
              <a:defRPr sz="1800">
                <a:solidFill>
                  <a:srgbClr val="000000"/>
                </a:solidFill>
              </a:defRPr>
            </a:pPr>
            <a:r>
              <a:rPr sz="2400">
                <a:solidFill>
                  <a:srgbClr val="777775"/>
                </a:solidFill>
              </a:rPr>
              <a:t>The “B” post is located one post to the rear of the “A” post and provides latching point for front door</a:t>
            </a:r>
          </a:p>
          <a:p>
            <a:pPr marL="287866" lvl="0" indent="-287866">
              <a:buBlip>
                <a:blip r:embed="rId2"/>
              </a:buBlip>
              <a:defRPr sz="1800">
                <a:solidFill>
                  <a:srgbClr val="000000"/>
                </a:solidFill>
              </a:defRPr>
            </a:pPr>
            <a:r>
              <a:rPr sz="2400" b="1" u="sng">
                <a:solidFill>
                  <a:srgbClr val="777775"/>
                </a:solidFill>
              </a:rPr>
              <a:t>“C” Post etc...</a:t>
            </a:r>
          </a:p>
          <a:p>
            <a:pPr marL="732366" lvl="1" indent="-287866">
              <a:buBlip>
                <a:blip r:embed="rId2"/>
              </a:buBlip>
              <a:defRPr sz="1800">
                <a:solidFill>
                  <a:srgbClr val="000000"/>
                </a:solidFill>
              </a:defRPr>
            </a:pPr>
            <a:r>
              <a:rPr sz="2400">
                <a:solidFill>
                  <a:srgbClr val="777775"/>
                </a:solidFill>
              </a:rPr>
              <a:t>Is the vertical structural member of the vehicle which may frame in the rear window of the vehicle </a:t>
            </a:r>
          </a:p>
          <a:p>
            <a:pPr marL="732366" lvl="1" indent="-287866">
              <a:buBlip>
                <a:blip r:embed="rId2"/>
              </a:buBlip>
              <a:defRPr sz="1800">
                <a:solidFill>
                  <a:srgbClr val="000000"/>
                </a:solidFill>
              </a:defRPr>
            </a:pPr>
            <a:r>
              <a:rPr sz="2400">
                <a:solidFill>
                  <a:srgbClr val="777775"/>
                </a:solidFill>
              </a:rPr>
              <a:t>On larger vehicles may serve the purpose similar to the “B” post </a:t>
            </a:r>
          </a:p>
          <a:p>
            <a:pPr marL="732366" lvl="1" indent="-287866">
              <a:buBlip>
                <a:blip r:embed="rId2"/>
              </a:buBlip>
              <a:defRPr sz="1800">
                <a:solidFill>
                  <a:srgbClr val="000000"/>
                </a:solidFill>
              </a:defRPr>
            </a:pPr>
            <a:r>
              <a:rPr sz="2400">
                <a:solidFill>
                  <a:srgbClr val="777775"/>
                </a:solidFill>
              </a:rPr>
              <a:t>As vehicles get larger, so do the number of vertical posts encountered on the vehicle</a:t>
            </a:r>
          </a:p>
        </p:txBody>
      </p:sp>
      <p:sp>
        <p:nvSpPr>
          <p:cNvPr id="134" name="Shape 13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a:t>
            </a:fld>
            <a:endParaRPr sz="1400">
              <a:solidFill>
                <a:srgbClr val="5C89A5"/>
              </a:solidFill>
            </a:endParaRP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60" name="Shape 56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Lifting a Load - Airbags</a:t>
            </a:r>
          </a:p>
          <a:p>
            <a:pPr marL="804333" lvl="1" indent="-359833">
              <a:buBlip>
                <a:blip r:embed="rId2"/>
              </a:buBlip>
              <a:defRPr sz="1800">
                <a:solidFill>
                  <a:srgbClr val="000000"/>
                </a:solidFill>
              </a:defRPr>
            </a:pPr>
            <a:r>
              <a:rPr sz="3000">
                <a:solidFill>
                  <a:srgbClr val="777775"/>
                </a:solidFill>
              </a:rPr>
              <a:t>Air bags can be used to lift a vehicle or heavy object in a combination of ways:</a:t>
            </a:r>
          </a:p>
          <a:p>
            <a:pPr marL="1248833" lvl="2" indent="-359833">
              <a:buBlip>
                <a:blip r:embed="rId2"/>
              </a:buBlip>
              <a:defRPr sz="1800">
                <a:solidFill>
                  <a:srgbClr val="000000"/>
                </a:solidFill>
              </a:defRPr>
            </a:pPr>
            <a:r>
              <a:rPr sz="3000">
                <a:solidFill>
                  <a:srgbClr val="777775"/>
                </a:solidFill>
              </a:rPr>
              <a:t>Single bag lift</a:t>
            </a:r>
          </a:p>
          <a:p>
            <a:pPr marL="1248833" lvl="2" indent="-359833">
              <a:buBlip>
                <a:blip r:embed="rId2"/>
              </a:buBlip>
              <a:defRPr sz="1800">
                <a:solidFill>
                  <a:srgbClr val="000000"/>
                </a:solidFill>
              </a:defRPr>
            </a:pPr>
            <a:r>
              <a:rPr sz="3000">
                <a:solidFill>
                  <a:srgbClr val="777775"/>
                </a:solidFill>
              </a:rPr>
              <a:t>Stacked two bag lift</a:t>
            </a:r>
          </a:p>
          <a:p>
            <a:pPr marL="1248833" lvl="2" indent="-359833">
              <a:buBlip>
                <a:blip r:embed="rId2"/>
              </a:buBlip>
              <a:defRPr sz="1800">
                <a:solidFill>
                  <a:srgbClr val="000000"/>
                </a:solidFill>
              </a:defRPr>
            </a:pPr>
            <a:r>
              <a:rPr sz="3000">
                <a:solidFill>
                  <a:srgbClr val="777775"/>
                </a:solidFill>
              </a:rPr>
              <a:t>Side-by-side two bag lift</a:t>
            </a:r>
          </a:p>
          <a:p>
            <a:pPr marL="804333" lvl="1" indent="-359833">
              <a:buBlip>
                <a:blip r:embed="rId2"/>
              </a:buBlip>
              <a:defRPr sz="1800">
                <a:solidFill>
                  <a:srgbClr val="000000"/>
                </a:solidFill>
              </a:defRPr>
            </a:pPr>
            <a:r>
              <a:rPr sz="3000">
                <a:solidFill>
                  <a:srgbClr val="777775"/>
                </a:solidFill>
              </a:rPr>
              <a:t>If using air bags on cribbing, use solid base Crib</a:t>
            </a:r>
          </a:p>
        </p:txBody>
      </p:sp>
      <p:sp>
        <p:nvSpPr>
          <p:cNvPr id="561" name="Shape 561"/>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100</a:t>
            </a:fld>
            <a:endParaRPr sz="1400">
              <a:solidFill>
                <a:srgbClr val="5C89A5"/>
              </a:solidFill>
            </a:endParaRP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ape 56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64" name="Shape 56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Lifting a Load - Airbags</a:t>
            </a:r>
          </a:p>
          <a:p>
            <a:pPr marL="804333" lvl="1" indent="-359833">
              <a:buBlip>
                <a:blip r:embed="rId2"/>
              </a:buBlip>
              <a:defRPr sz="1800">
                <a:solidFill>
                  <a:srgbClr val="000000"/>
                </a:solidFill>
              </a:defRPr>
            </a:pPr>
            <a:r>
              <a:rPr sz="3000">
                <a:solidFill>
                  <a:srgbClr val="777775"/>
                </a:solidFill>
              </a:rPr>
              <a:t>Use box crib for shoring</a:t>
            </a:r>
          </a:p>
          <a:p>
            <a:pPr marL="804333" lvl="1" indent="-359833">
              <a:buBlip>
                <a:blip r:embed="rId2"/>
              </a:buBlip>
              <a:defRPr sz="1800">
                <a:solidFill>
                  <a:srgbClr val="000000"/>
                </a:solidFill>
              </a:defRPr>
            </a:pPr>
            <a:r>
              <a:rPr sz="3000">
                <a:solidFill>
                  <a:srgbClr val="777775"/>
                </a:solidFill>
              </a:rPr>
              <a:t>Three rescuer minimum to run Airbag operation</a:t>
            </a:r>
          </a:p>
          <a:p>
            <a:pPr marL="1248833" lvl="2" indent="-359833">
              <a:buBlip>
                <a:blip r:embed="rId2"/>
              </a:buBlip>
              <a:defRPr sz="1800">
                <a:solidFill>
                  <a:srgbClr val="000000"/>
                </a:solidFill>
              </a:defRPr>
            </a:pPr>
            <a:r>
              <a:rPr sz="3000">
                <a:solidFill>
                  <a:srgbClr val="777775"/>
                </a:solidFill>
              </a:rPr>
              <a:t>Safety Observer/Leader</a:t>
            </a:r>
          </a:p>
          <a:p>
            <a:pPr marL="1248833" lvl="2" indent="-359833">
              <a:buBlip>
                <a:blip r:embed="rId2"/>
              </a:buBlip>
              <a:defRPr sz="1800">
                <a:solidFill>
                  <a:srgbClr val="000000"/>
                </a:solidFill>
              </a:defRPr>
            </a:pPr>
            <a:r>
              <a:rPr sz="3000">
                <a:solidFill>
                  <a:srgbClr val="777775"/>
                </a:solidFill>
              </a:rPr>
              <a:t>Airbag Operator</a:t>
            </a:r>
          </a:p>
          <a:p>
            <a:pPr marL="1248833" lvl="2" indent="-359833">
              <a:buBlip>
                <a:blip r:embed="rId2"/>
              </a:buBlip>
              <a:defRPr sz="1800">
                <a:solidFill>
                  <a:srgbClr val="000000"/>
                </a:solidFill>
              </a:defRPr>
            </a:pPr>
            <a:r>
              <a:rPr sz="3000">
                <a:solidFill>
                  <a:srgbClr val="777775"/>
                </a:solidFill>
              </a:rPr>
              <a:t>Cribber</a:t>
            </a:r>
          </a:p>
        </p:txBody>
      </p:sp>
      <p:sp>
        <p:nvSpPr>
          <p:cNvPr id="565" name="Shape 565"/>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101</a:t>
            </a:fld>
            <a:endParaRPr sz="1400">
              <a:solidFill>
                <a:srgbClr val="5C89A5"/>
              </a:solidFill>
            </a:endParaRP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68" name="Shape 56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Lifting a Load - Airbags</a:t>
            </a:r>
          </a:p>
          <a:p>
            <a:pPr marL="804333" lvl="1" indent="-359833">
              <a:buBlip>
                <a:blip r:embed="rId2"/>
              </a:buBlip>
              <a:defRPr sz="1800">
                <a:solidFill>
                  <a:srgbClr val="000000"/>
                </a:solidFill>
              </a:defRPr>
            </a:pPr>
            <a:r>
              <a:rPr sz="3000">
                <a:solidFill>
                  <a:srgbClr val="777775"/>
                </a:solidFill>
              </a:rPr>
              <a:t>Single bag lift</a:t>
            </a:r>
          </a:p>
          <a:p>
            <a:pPr marL="1248833" lvl="2" indent="-359833">
              <a:buBlip>
                <a:blip r:embed="rId2"/>
              </a:buBlip>
              <a:defRPr sz="1800">
                <a:solidFill>
                  <a:srgbClr val="000000"/>
                </a:solidFill>
              </a:defRPr>
            </a:pPr>
            <a:r>
              <a:rPr sz="3000">
                <a:solidFill>
                  <a:srgbClr val="777775"/>
                </a:solidFill>
              </a:rPr>
              <a:t>Center bag under object to be lifted</a:t>
            </a:r>
          </a:p>
          <a:p>
            <a:pPr marL="1248833" lvl="2" indent="-359833">
              <a:buBlip>
                <a:blip r:embed="rId2"/>
              </a:buBlip>
              <a:defRPr sz="1800">
                <a:solidFill>
                  <a:srgbClr val="000000"/>
                </a:solidFill>
              </a:defRPr>
            </a:pPr>
            <a:r>
              <a:rPr sz="3000">
                <a:solidFill>
                  <a:srgbClr val="777775"/>
                </a:solidFill>
              </a:rPr>
              <a:t>Ensure no sharp edges contacting bag</a:t>
            </a:r>
          </a:p>
          <a:p>
            <a:pPr marL="1248833" lvl="2" indent="-359833">
              <a:buBlip>
                <a:blip r:embed="rId2"/>
              </a:buBlip>
              <a:defRPr sz="1800">
                <a:solidFill>
                  <a:srgbClr val="000000"/>
                </a:solidFill>
              </a:defRPr>
            </a:pPr>
            <a:r>
              <a:rPr sz="3000">
                <a:solidFill>
                  <a:srgbClr val="777775"/>
                </a:solidFill>
              </a:rPr>
              <a:t>Inflate bag slowly checking for possible load shift</a:t>
            </a:r>
          </a:p>
          <a:p>
            <a:pPr marL="1248833" lvl="2" indent="-359833">
              <a:buBlip>
                <a:blip r:embed="rId2"/>
              </a:buBlip>
              <a:defRPr sz="1800">
                <a:solidFill>
                  <a:srgbClr val="000000"/>
                </a:solidFill>
              </a:defRPr>
            </a:pPr>
            <a:r>
              <a:rPr sz="3000">
                <a:solidFill>
                  <a:srgbClr val="777775"/>
                </a:solidFill>
              </a:rPr>
              <a:t>Always crib as object is being raised </a:t>
            </a:r>
          </a:p>
          <a:p>
            <a:pPr marL="1693333" lvl="3" indent="-359833">
              <a:buBlip>
                <a:blip r:embed="rId2"/>
              </a:buBlip>
              <a:defRPr sz="1800">
                <a:solidFill>
                  <a:srgbClr val="000000"/>
                </a:solidFill>
              </a:defRPr>
            </a:pPr>
            <a:r>
              <a:rPr sz="3000">
                <a:solidFill>
                  <a:srgbClr val="777775"/>
                </a:solidFill>
              </a:rPr>
              <a:t>(Rule of thumb: Lift and inch, crib an inch)</a:t>
            </a:r>
          </a:p>
        </p:txBody>
      </p:sp>
      <p:sp>
        <p:nvSpPr>
          <p:cNvPr id="569" name="Shape 569"/>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102</a:t>
            </a:fld>
            <a:endParaRPr sz="1400">
              <a:solidFill>
                <a:srgbClr val="5C89A5"/>
              </a:solidFill>
            </a:endParaRP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72" name="Shape 572"/>
          <p:cNvSpPr>
            <a:spLocks noGrp="1"/>
          </p:cNvSpPr>
          <p:nvPr>
            <p:ph type="body" idx="1"/>
          </p:nvPr>
        </p:nvSpPr>
        <p:spPr>
          <a:xfrm>
            <a:off x="1041400" y="2768600"/>
            <a:ext cx="10922000" cy="6477000"/>
          </a:xfrm>
          <a:prstGeom prst="rect">
            <a:avLst/>
          </a:prstGeom>
        </p:spPr>
        <p:txBody>
          <a:bodyPr/>
          <a:lstStyle/>
          <a:p>
            <a:pPr marL="359833" lvl="0" indent="-359833">
              <a:buBlip>
                <a:blip r:embed="rId2"/>
              </a:buBlip>
              <a:defRPr sz="1800">
                <a:solidFill>
                  <a:srgbClr val="000000"/>
                </a:solidFill>
              </a:defRPr>
            </a:pPr>
            <a:r>
              <a:rPr sz="3000">
                <a:solidFill>
                  <a:srgbClr val="777775"/>
                </a:solidFill>
              </a:rPr>
              <a:t>Lifting a Load - Airbags</a:t>
            </a:r>
          </a:p>
          <a:p>
            <a:pPr marL="804333" lvl="1" indent="-359833">
              <a:buBlip>
                <a:blip r:embed="rId2"/>
              </a:buBlip>
              <a:defRPr sz="1800">
                <a:solidFill>
                  <a:srgbClr val="000000"/>
                </a:solidFill>
              </a:defRPr>
            </a:pPr>
            <a:r>
              <a:rPr sz="3000">
                <a:solidFill>
                  <a:srgbClr val="777775"/>
                </a:solidFill>
              </a:rPr>
              <a:t>Stacked Two Bag Lift</a:t>
            </a:r>
          </a:p>
          <a:p>
            <a:pPr marL="1248833" lvl="2" indent="-359833">
              <a:buBlip>
                <a:blip r:embed="rId2"/>
              </a:buBlip>
              <a:defRPr sz="1800">
                <a:solidFill>
                  <a:srgbClr val="000000"/>
                </a:solidFill>
              </a:defRPr>
            </a:pPr>
            <a:r>
              <a:rPr sz="3000">
                <a:solidFill>
                  <a:srgbClr val="777775"/>
                </a:solidFill>
              </a:rPr>
              <a:t>Larger bag always bottom</a:t>
            </a:r>
          </a:p>
          <a:p>
            <a:pPr marL="1248833" lvl="2" indent="-359833">
              <a:buBlip>
                <a:blip r:embed="rId2"/>
              </a:buBlip>
              <a:defRPr sz="1800">
                <a:solidFill>
                  <a:srgbClr val="000000"/>
                </a:solidFill>
              </a:defRPr>
            </a:pPr>
            <a:r>
              <a:rPr sz="3000">
                <a:solidFill>
                  <a:srgbClr val="777775"/>
                </a:solidFill>
              </a:rPr>
              <a:t>Stacked bags must be centered one on top of the other directly under object to be moved</a:t>
            </a:r>
          </a:p>
          <a:p>
            <a:pPr marL="1248833" lvl="2" indent="-359833">
              <a:buBlip>
                <a:blip r:embed="rId2"/>
              </a:buBlip>
              <a:defRPr sz="1800">
                <a:solidFill>
                  <a:srgbClr val="000000"/>
                </a:solidFill>
              </a:defRPr>
            </a:pPr>
            <a:r>
              <a:rPr sz="3000">
                <a:solidFill>
                  <a:srgbClr val="777775"/>
                </a:solidFill>
              </a:rPr>
              <a:t>Air hoses should be connected to the bags facing different directions </a:t>
            </a:r>
          </a:p>
          <a:p>
            <a:pPr marL="1693333" lvl="3" indent="-359833">
              <a:buBlip>
                <a:blip r:embed="rId2"/>
              </a:buBlip>
              <a:defRPr sz="1800">
                <a:solidFill>
                  <a:srgbClr val="000000"/>
                </a:solidFill>
              </a:defRPr>
            </a:pPr>
            <a:r>
              <a:rPr sz="3000">
                <a:solidFill>
                  <a:srgbClr val="777775"/>
                </a:solidFill>
              </a:rPr>
              <a:t>Prevents air hoses from getting tangled and confusing supply lines</a:t>
            </a:r>
          </a:p>
        </p:txBody>
      </p:sp>
      <p:sp>
        <p:nvSpPr>
          <p:cNvPr id="573" name="Shape 573"/>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103</a:t>
            </a:fld>
            <a:endParaRPr sz="1400">
              <a:solidFill>
                <a:srgbClr val="5C89A5"/>
              </a:solidFill>
            </a:endParaRP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76" name="Shape 576"/>
          <p:cNvSpPr>
            <a:spLocks noGrp="1"/>
          </p:cNvSpPr>
          <p:nvPr>
            <p:ph type="body" idx="1"/>
          </p:nvPr>
        </p:nvSpPr>
        <p:spPr>
          <a:xfrm>
            <a:off x="1041400" y="2768600"/>
            <a:ext cx="10922000" cy="6159500"/>
          </a:xfrm>
          <a:prstGeom prst="rect">
            <a:avLst/>
          </a:prstGeom>
        </p:spPr>
        <p:txBody>
          <a:bodyPr/>
          <a:lstStyle/>
          <a:p>
            <a:pPr marL="804333" lvl="1" indent="-359833">
              <a:buBlip>
                <a:blip r:embed="rId2"/>
              </a:buBlip>
              <a:defRPr sz="1800">
                <a:solidFill>
                  <a:srgbClr val="000000"/>
                </a:solidFill>
              </a:defRPr>
            </a:pPr>
            <a:r>
              <a:rPr sz="3000">
                <a:solidFill>
                  <a:srgbClr val="777775"/>
                </a:solidFill>
              </a:rPr>
              <a:t>Stacked Two Bag Lift cont.</a:t>
            </a:r>
          </a:p>
          <a:p>
            <a:pPr marL="1248833" lvl="2" indent="-359833">
              <a:buBlip>
                <a:blip r:embed="rId2"/>
              </a:buBlip>
              <a:defRPr sz="1800">
                <a:solidFill>
                  <a:srgbClr val="000000"/>
                </a:solidFill>
              </a:defRPr>
            </a:pPr>
            <a:r>
              <a:rPr sz="3000">
                <a:solidFill>
                  <a:srgbClr val="777775"/>
                </a:solidFill>
              </a:rPr>
              <a:t>Ensure no sharp edges contacting bag</a:t>
            </a:r>
          </a:p>
          <a:p>
            <a:pPr marL="1248833" lvl="2" indent="-359833">
              <a:buBlip>
                <a:blip r:embed="rId2"/>
              </a:buBlip>
              <a:defRPr sz="1800">
                <a:solidFill>
                  <a:srgbClr val="000000"/>
                </a:solidFill>
              </a:defRPr>
            </a:pPr>
            <a:r>
              <a:rPr sz="3000">
                <a:solidFill>
                  <a:srgbClr val="777775"/>
                </a:solidFill>
              </a:rPr>
              <a:t>Inflate one bag at a time</a:t>
            </a:r>
          </a:p>
          <a:p>
            <a:pPr marL="1248833" lvl="2" indent="-359833">
              <a:buBlip>
                <a:blip r:embed="rId2"/>
              </a:buBlip>
              <a:defRPr sz="1800">
                <a:solidFill>
                  <a:srgbClr val="000000"/>
                </a:solidFill>
              </a:defRPr>
            </a:pPr>
            <a:r>
              <a:rPr sz="3000">
                <a:solidFill>
                  <a:srgbClr val="777775"/>
                </a:solidFill>
              </a:rPr>
              <a:t>Partially inflate bottom bag first</a:t>
            </a:r>
          </a:p>
          <a:p>
            <a:pPr marL="1248833" lvl="2" indent="-359833">
              <a:buBlip>
                <a:blip r:embed="rId2"/>
              </a:buBlip>
              <a:defRPr sz="1800">
                <a:solidFill>
                  <a:srgbClr val="000000"/>
                </a:solidFill>
              </a:defRPr>
            </a:pPr>
            <a:r>
              <a:rPr sz="3000">
                <a:solidFill>
                  <a:srgbClr val="777775"/>
                </a:solidFill>
              </a:rPr>
              <a:t>Then partially inflate top bag</a:t>
            </a:r>
          </a:p>
          <a:p>
            <a:pPr marL="1248833" lvl="2" indent="-359833">
              <a:buBlip>
                <a:blip r:embed="rId2"/>
              </a:buBlip>
              <a:defRPr sz="1800">
                <a:solidFill>
                  <a:srgbClr val="000000"/>
                </a:solidFill>
              </a:defRPr>
            </a:pPr>
            <a:r>
              <a:rPr sz="3000">
                <a:solidFill>
                  <a:srgbClr val="777775"/>
                </a:solidFill>
              </a:rPr>
              <a:t>Continue sequence until desired height or safe maximum inflation is achieved</a:t>
            </a:r>
          </a:p>
          <a:p>
            <a:pPr marL="1248833" lvl="2" indent="-359833">
              <a:buBlip>
                <a:blip r:embed="rId2"/>
              </a:buBlip>
              <a:defRPr sz="1800">
                <a:solidFill>
                  <a:srgbClr val="000000"/>
                </a:solidFill>
              </a:defRPr>
            </a:pPr>
            <a:r>
              <a:rPr sz="3000">
                <a:solidFill>
                  <a:srgbClr val="777775"/>
                </a:solidFill>
              </a:rPr>
              <a:t>Crib as you go</a:t>
            </a:r>
          </a:p>
        </p:txBody>
      </p:sp>
      <p:sp>
        <p:nvSpPr>
          <p:cNvPr id="577" name="Shape 577"/>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104</a:t>
            </a:fld>
            <a:endParaRPr sz="1400">
              <a:solidFill>
                <a:srgbClr val="5C89A5"/>
              </a:solidFill>
            </a:endParaRP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80" name="Shape 58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Lifting a Load - Airbags</a:t>
            </a:r>
          </a:p>
          <a:p>
            <a:pPr marL="804333" lvl="1" indent="-359833">
              <a:buBlip>
                <a:blip r:embed="rId2"/>
              </a:buBlip>
              <a:defRPr sz="1800">
                <a:solidFill>
                  <a:srgbClr val="000000"/>
                </a:solidFill>
              </a:defRPr>
            </a:pPr>
            <a:r>
              <a:rPr sz="3000">
                <a:solidFill>
                  <a:srgbClr val="777775"/>
                </a:solidFill>
              </a:rPr>
              <a:t>Side-By-Side Two Bag Lift</a:t>
            </a:r>
          </a:p>
          <a:p>
            <a:pPr marL="1248833" lvl="2" indent="-359833">
              <a:buBlip>
                <a:blip r:embed="rId2"/>
              </a:buBlip>
              <a:defRPr sz="1800">
                <a:solidFill>
                  <a:srgbClr val="000000"/>
                </a:solidFill>
              </a:defRPr>
            </a:pPr>
            <a:r>
              <a:rPr sz="3000">
                <a:solidFill>
                  <a:srgbClr val="777775"/>
                </a:solidFill>
              </a:rPr>
              <a:t>Ensure no sharp edges contacting bag</a:t>
            </a:r>
          </a:p>
          <a:p>
            <a:pPr marL="1248833" lvl="2" indent="-359833">
              <a:buBlip>
                <a:blip r:embed="rId2"/>
              </a:buBlip>
              <a:defRPr sz="1800">
                <a:solidFill>
                  <a:srgbClr val="000000"/>
                </a:solidFill>
              </a:defRPr>
            </a:pPr>
            <a:r>
              <a:rPr sz="3000">
                <a:solidFill>
                  <a:srgbClr val="777775"/>
                </a:solidFill>
              </a:rPr>
              <a:t>Inflate one bag at a time</a:t>
            </a:r>
          </a:p>
          <a:p>
            <a:pPr marL="1248833" lvl="2" indent="-359833">
              <a:buBlip>
                <a:blip r:embed="rId2"/>
              </a:buBlip>
              <a:defRPr sz="1800">
                <a:solidFill>
                  <a:srgbClr val="000000"/>
                </a:solidFill>
              </a:defRPr>
            </a:pPr>
            <a:r>
              <a:rPr sz="3000">
                <a:solidFill>
                  <a:srgbClr val="777775"/>
                </a:solidFill>
              </a:rPr>
              <a:t>Partially inflate one bag</a:t>
            </a:r>
          </a:p>
          <a:p>
            <a:pPr marL="1248833" lvl="2" indent="-359833">
              <a:buBlip>
                <a:blip r:embed="rId2"/>
              </a:buBlip>
              <a:defRPr sz="1800">
                <a:solidFill>
                  <a:srgbClr val="000000"/>
                </a:solidFill>
              </a:defRPr>
            </a:pPr>
            <a:r>
              <a:rPr sz="3000">
                <a:solidFill>
                  <a:srgbClr val="777775"/>
                </a:solidFill>
              </a:rPr>
              <a:t>Partially inflate second bag</a:t>
            </a:r>
          </a:p>
        </p:txBody>
      </p:sp>
      <p:sp>
        <p:nvSpPr>
          <p:cNvPr id="581" name="Shape 581"/>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105</a:t>
            </a:fld>
            <a:endParaRPr sz="1400">
              <a:solidFill>
                <a:srgbClr val="5C89A5"/>
              </a:solidFill>
            </a:endParaRP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84" name="Shape 584"/>
          <p:cNvSpPr>
            <a:spLocks noGrp="1"/>
          </p:cNvSpPr>
          <p:nvPr>
            <p:ph type="body" idx="1"/>
          </p:nvPr>
        </p:nvSpPr>
        <p:spPr>
          <a:xfrm>
            <a:off x="1041400" y="2768600"/>
            <a:ext cx="10922000" cy="6172200"/>
          </a:xfrm>
          <a:prstGeom prst="rect">
            <a:avLst/>
          </a:prstGeom>
        </p:spPr>
        <p:txBody>
          <a:bodyPr/>
          <a:lstStyle/>
          <a:p>
            <a:pPr marL="804333" lvl="1" indent="-359833">
              <a:buBlip>
                <a:blip r:embed="rId2"/>
              </a:buBlip>
              <a:defRPr sz="1800">
                <a:solidFill>
                  <a:srgbClr val="000000"/>
                </a:solidFill>
              </a:defRPr>
            </a:pPr>
            <a:r>
              <a:rPr sz="3000">
                <a:solidFill>
                  <a:srgbClr val="777775"/>
                </a:solidFill>
              </a:rPr>
              <a:t>Side-By-Side Two Bag Lift</a:t>
            </a:r>
          </a:p>
          <a:p>
            <a:pPr marL="1248833" lvl="2" indent="-359833">
              <a:buBlip>
                <a:blip r:embed="rId2"/>
              </a:buBlip>
              <a:defRPr sz="1800">
                <a:solidFill>
                  <a:srgbClr val="000000"/>
                </a:solidFill>
              </a:defRPr>
            </a:pPr>
            <a:r>
              <a:rPr sz="3000">
                <a:solidFill>
                  <a:srgbClr val="777775"/>
                </a:solidFill>
              </a:rPr>
              <a:t>Continue sequence until desired height or safe maximum inflation is achieved</a:t>
            </a:r>
          </a:p>
          <a:p>
            <a:pPr marL="1248833" lvl="2" indent="-359833">
              <a:buBlip>
                <a:blip r:embed="rId2"/>
              </a:buBlip>
              <a:defRPr sz="1800">
                <a:solidFill>
                  <a:srgbClr val="000000"/>
                </a:solidFill>
              </a:defRPr>
            </a:pPr>
            <a:r>
              <a:rPr sz="3000">
                <a:solidFill>
                  <a:srgbClr val="777775"/>
                </a:solidFill>
              </a:rPr>
              <a:t>Crib as you go</a:t>
            </a:r>
          </a:p>
          <a:p>
            <a:pPr marL="1248833" lvl="2" indent="-359833">
              <a:buBlip>
                <a:blip r:embed="rId2"/>
              </a:buBlip>
              <a:defRPr sz="1800">
                <a:solidFill>
                  <a:srgbClr val="000000"/>
                </a:solidFill>
              </a:defRPr>
            </a:pPr>
            <a:r>
              <a:rPr sz="3000">
                <a:solidFill>
                  <a:srgbClr val="777775"/>
                </a:solidFill>
              </a:rPr>
              <a:t>Uneven surfaces should always be cribbed until parallel</a:t>
            </a:r>
          </a:p>
          <a:p>
            <a:pPr marL="1248833" lvl="2" indent="-359833">
              <a:buBlip>
                <a:blip r:embed="rId2"/>
              </a:buBlip>
              <a:defRPr sz="1800">
                <a:solidFill>
                  <a:srgbClr val="000000"/>
                </a:solidFill>
              </a:defRPr>
            </a:pPr>
            <a:r>
              <a:rPr sz="3000">
                <a:solidFill>
                  <a:srgbClr val="777775"/>
                </a:solidFill>
              </a:rPr>
              <a:t>Always crib up to the surface until you can just get bag in</a:t>
            </a:r>
          </a:p>
          <a:p>
            <a:pPr marL="1693333" lvl="3" indent="-359833">
              <a:buBlip>
                <a:blip r:embed="rId2"/>
              </a:buBlip>
              <a:defRPr sz="1800">
                <a:solidFill>
                  <a:srgbClr val="000000"/>
                </a:solidFill>
              </a:defRPr>
            </a:pPr>
            <a:r>
              <a:rPr sz="3000">
                <a:solidFill>
                  <a:srgbClr val="777775"/>
                </a:solidFill>
              </a:rPr>
              <a:t>Retains maximum lift of the bag</a:t>
            </a:r>
          </a:p>
        </p:txBody>
      </p:sp>
      <p:sp>
        <p:nvSpPr>
          <p:cNvPr id="585" name="Shape 585"/>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106</a:t>
            </a:fld>
            <a:endParaRPr sz="1400">
              <a:solidFill>
                <a:srgbClr val="5C89A5"/>
              </a:solidFill>
            </a:endParaRP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88" name="Shape 58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dirty="0">
                <a:solidFill>
                  <a:srgbClr val="777775"/>
                </a:solidFill>
              </a:rPr>
              <a:t>Floor Jack (</a:t>
            </a:r>
            <a:r>
              <a:rPr lang="en-US" sz="3000" dirty="0">
                <a:solidFill>
                  <a:srgbClr val="777775"/>
                </a:solidFill>
              </a:rPr>
              <a:t>RESCUE 17</a:t>
            </a:r>
            <a:r>
              <a:rPr sz="3000" dirty="0">
                <a:solidFill>
                  <a:srgbClr val="777775"/>
                </a:solidFill>
              </a:rPr>
              <a:t>)</a:t>
            </a:r>
          </a:p>
          <a:p>
            <a:pPr marL="804333" lvl="1" indent="-359833">
              <a:buBlip>
                <a:blip r:embed="rId2"/>
              </a:buBlip>
              <a:defRPr sz="1800">
                <a:solidFill>
                  <a:srgbClr val="000000"/>
                </a:solidFill>
              </a:defRPr>
            </a:pPr>
            <a:r>
              <a:rPr sz="3000" dirty="0">
                <a:solidFill>
                  <a:srgbClr val="777775"/>
                </a:solidFill>
              </a:rPr>
              <a:t>Located in belly compartment</a:t>
            </a:r>
          </a:p>
          <a:p>
            <a:pPr marL="804333" lvl="1" indent="-359833">
              <a:buBlip>
                <a:blip r:embed="rId2"/>
              </a:buBlip>
              <a:defRPr sz="1800">
                <a:solidFill>
                  <a:srgbClr val="000000"/>
                </a:solidFill>
              </a:defRPr>
            </a:pPr>
            <a:r>
              <a:rPr sz="3000" dirty="0">
                <a:solidFill>
                  <a:srgbClr val="777775"/>
                </a:solidFill>
              </a:rPr>
              <a:t>Large throw</a:t>
            </a:r>
          </a:p>
          <a:p>
            <a:pPr marL="804333" lvl="1" indent="-359833">
              <a:buBlip>
                <a:blip r:embed="rId2"/>
              </a:buBlip>
              <a:defRPr sz="1800">
                <a:solidFill>
                  <a:srgbClr val="000000"/>
                </a:solidFill>
              </a:defRPr>
            </a:pPr>
            <a:r>
              <a:rPr sz="3000" dirty="0">
                <a:solidFill>
                  <a:srgbClr val="777775"/>
                </a:solidFill>
              </a:rPr>
              <a:t>One person to operate</a:t>
            </a:r>
          </a:p>
          <a:p>
            <a:pPr marL="804333" lvl="1" indent="-359833">
              <a:buBlip>
                <a:blip r:embed="rId2"/>
              </a:buBlip>
              <a:defRPr sz="1800">
                <a:solidFill>
                  <a:srgbClr val="000000"/>
                </a:solidFill>
              </a:defRPr>
            </a:pPr>
            <a:r>
              <a:rPr sz="3000" dirty="0">
                <a:solidFill>
                  <a:srgbClr val="777775"/>
                </a:solidFill>
              </a:rPr>
              <a:t>One person to crib</a:t>
            </a:r>
          </a:p>
          <a:p>
            <a:pPr marL="804333" lvl="1" indent="-359833">
              <a:buBlip>
                <a:blip r:embed="rId2"/>
              </a:buBlip>
              <a:defRPr sz="1800">
                <a:solidFill>
                  <a:srgbClr val="000000"/>
                </a:solidFill>
              </a:defRPr>
            </a:pPr>
            <a:r>
              <a:rPr sz="3000" dirty="0">
                <a:solidFill>
                  <a:srgbClr val="777775"/>
                </a:solidFill>
              </a:rPr>
              <a:t>Very effective for quick operation</a:t>
            </a:r>
          </a:p>
          <a:p>
            <a:pPr marL="804333" lvl="1" indent="-359833">
              <a:buBlip>
                <a:blip r:embed="rId2"/>
              </a:buBlip>
              <a:defRPr sz="1800">
                <a:solidFill>
                  <a:srgbClr val="000000"/>
                </a:solidFill>
              </a:defRPr>
            </a:pPr>
            <a:r>
              <a:rPr sz="3000" dirty="0">
                <a:solidFill>
                  <a:srgbClr val="777775"/>
                </a:solidFill>
              </a:rPr>
              <a:t>Limited weight capacity</a:t>
            </a:r>
          </a:p>
        </p:txBody>
      </p:sp>
      <p:sp>
        <p:nvSpPr>
          <p:cNvPr id="589" name="Shape 589"/>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107</a:t>
            </a:fld>
            <a:endParaRPr sz="1400">
              <a:solidFill>
                <a:srgbClr val="5C89A5"/>
              </a:solidFill>
            </a:endParaRP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92" name="Shape 59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Pry Bars</a:t>
            </a:r>
          </a:p>
          <a:p>
            <a:pPr marL="804333" lvl="1" indent="-359833">
              <a:buBlip>
                <a:blip r:embed="rId2"/>
              </a:buBlip>
              <a:defRPr sz="1800">
                <a:solidFill>
                  <a:srgbClr val="000000"/>
                </a:solidFill>
              </a:defRPr>
            </a:pPr>
            <a:r>
              <a:rPr sz="3000">
                <a:solidFill>
                  <a:srgbClr val="777775"/>
                </a:solidFill>
              </a:rPr>
              <a:t>Last resort (another option) </a:t>
            </a:r>
          </a:p>
          <a:p>
            <a:pPr marL="804333" lvl="1" indent="-359833">
              <a:buBlip>
                <a:blip r:embed="rId2"/>
              </a:buBlip>
              <a:defRPr sz="1800">
                <a:solidFill>
                  <a:srgbClr val="000000"/>
                </a:solidFill>
              </a:defRPr>
            </a:pPr>
            <a:r>
              <a:rPr sz="3000">
                <a:solidFill>
                  <a:srgbClr val="777775"/>
                </a:solidFill>
              </a:rPr>
              <a:t>Takes manpower</a:t>
            </a:r>
          </a:p>
          <a:p>
            <a:pPr marL="804333" lvl="1" indent="-359833">
              <a:buBlip>
                <a:blip r:embed="rId2"/>
              </a:buBlip>
              <a:defRPr sz="1800">
                <a:solidFill>
                  <a:srgbClr val="000000"/>
                </a:solidFill>
              </a:defRPr>
            </a:pPr>
            <a:r>
              <a:rPr sz="3000">
                <a:solidFill>
                  <a:srgbClr val="777775"/>
                </a:solidFill>
              </a:rPr>
              <a:t>Coordination is key</a:t>
            </a:r>
          </a:p>
          <a:p>
            <a:pPr marL="804333" lvl="1" indent="-359833">
              <a:buBlip>
                <a:blip r:embed="rId2"/>
              </a:buBlip>
              <a:defRPr sz="1800">
                <a:solidFill>
                  <a:srgbClr val="000000"/>
                </a:solidFill>
              </a:defRPr>
            </a:pPr>
            <a:r>
              <a:rPr sz="3000">
                <a:solidFill>
                  <a:srgbClr val="777775"/>
                </a:solidFill>
              </a:rPr>
              <a:t>Limited Throw</a:t>
            </a:r>
          </a:p>
          <a:p>
            <a:pPr marL="804333" lvl="1" indent="-359833">
              <a:buBlip>
                <a:blip r:embed="rId2"/>
              </a:buBlip>
              <a:defRPr sz="1800">
                <a:solidFill>
                  <a:srgbClr val="000000"/>
                </a:solidFill>
              </a:defRPr>
            </a:pPr>
            <a:r>
              <a:rPr sz="3000">
                <a:solidFill>
                  <a:srgbClr val="777775"/>
                </a:solidFill>
              </a:rPr>
              <a:t>Crib as you go</a:t>
            </a:r>
          </a:p>
        </p:txBody>
      </p:sp>
      <p:sp>
        <p:nvSpPr>
          <p:cNvPr id="593" name="Shape 593"/>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108</a:t>
            </a:fld>
            <a:endParaRPr sz="1400">
              <a:solidFill>
                <a:srgbClr val="5C89A5"/>
              </a:solidFill>
            </a:endParaRP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hape 59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596" name="Shape 596"/>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Vehicle that runs on a fuel other than “traditional” petroleum fuels (gasoline or diesel)</a:t>
            </a:r>
          </a:p>
          <a:p>
            <a:pPr marL="359833" lvl="0" indent="-359833">
              <a:buBlip>
                <a:blip r:embed="rId2"/>
              </a:buBlip>
              <a:defRPr sz="1800">
                <a:solidFill>
                  <a:srgbClr val="000000"/>
                </a:solidFill>
              </a:defRPr>
            </a:pPr>
            <a:r>
              <a:rPr sz="3000">
                <a:solidFill>
                  <a:srgbClr val="777775"/>
                </a:solidFill>
              </a:rPr>
              <a:t>Fuels include ethanol, bio-diesel, natural gas (LNG, CNG), propane, hydrogen, and electricity</a:t>
            </a:r>
          </a:p>
          <a:p>
            <a:pPr marL="359833" lvl="0" indent="-359833">
              <a:buBlip>
                <a:blip r:embed="rId2"/>
              </a:buBlip>
              <a:defRPr sz="1800">
                <a:solidFill>
                  <a:srgbClr val="000000"/>
                </a:solidFill>
              </a:defRPr>
            </a:pPr>
            <a:r>
              <a:rPr sz="3000">
                <a:solidFill>
                  <a:srgbClr val="777775"/>
                </a:solidFill>
              </a:rPr>
              <a:t>Also refers to any technology powering an engine that does not involve solely petroleum</a:t>
            </a:r>
          </a:p>
          <a:p>
            <a:pPr marL="804333" lvl="1" indent="-359833">
              <a:buBlip>
                <a:blip r:embed="rId2"/>
              </a:buBlip>
              <a:defRPr sz="1800">
                <a:solidFill>
                  <a:srgbClr val="000000"/>
                </a:solidFill>
              </a:defRPr>
            </a:pPr>
            <a:r>
              <a:rPr sz="3000">
                <a:solidFill>
                  <a:srgbClr val="777775"/>
                </a:solidFill>
              </a:rPr>
              <a:t>Hybrid </a:t>
            </a:r>
          </a:p>
          <a:p>
            <a:pPr marL="804333" lvl="1" indent="-359833">
              <a:buBlip>
                <a:blip r:embed="rId2"/>
              </a:buBlip>
              <a:defRPr sz="1800">
                <a:solidFill>
                  <a:srgbClr val="000000"/>
                </a:solidFill>
              </a:defRPr>
            </a:pPr>
            <a:r>
              <a:rPr sz="3000">
                <a:solidFill>
                  <a:srgbClr val="777775"/>
                </a:solidFill>
              </a:rPr>
              <a:t>Electric vehicles</a:t>
            </a:r>
          </a:p>
        </p:txBody>
      </p:sp>
      <p:sp>
        <p:nvSpPr>
          <p:cNvPr id="597" name="Shape 597"/>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109</a:t>
            </a:fld>
            <a:endParaRPr sz="1400">
              <a:solidFill>
                <a:srgbClr val="5C89A5"/>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37" name="Shape 13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a:t>
            </a:fld>
            <a:endParaRPr sz="1400">
              <a:solidFill>
                <a:srgbClr val="5C89A5"/>
              </a:solidFill>
            </a:endParaRPr>
          </a:p>
        </p:txBody>
      </p:sp>
      <p:pic>
        <p:nvPicPr>
          <p:cNvPr id="138" name="page8image1336.png"/>
          <p:cNvPicPr/>
          <p:nvPr/>
        </p:nvPicPr>
        <p:blipFill>
          <a:blip r:embed="rId2">
            <a:extLst/>
          </a:blip>
          <a:stretch>
            <a:fillRect/>
          </a:stretch>
        </p:blipFill>
        <p:spPr>
          <a:xfrm>
            <a:off x="1987702" y="3073400"/>
            <a:ext cx="9029706" cy="6019800"/>
          </a:xfrm>
          <a:prstGeom prst="rect">
            <a:avLst/>
          </a:prstGeom>
          <a:ln w="12700">
            <a:miter lim="400000"/>
          </a:ln>
        </p:spPr>
      </p:pic>
      <p:sp>
        <p:nvSpPr>
          <p:cNvPr id="139" name="Shape 139"/>
          <p:cNvSpPr/>
          <p:nvPr/>
        </p:nvSpPr>
        <p:spPr>
          <a:xfrm flipV="1">
            <a:off x="5737851" y="3966583"/>
            <a:ext cx="736183" cy="898049"/>
          </a:xfrm>
          <a:prstGeom prst="line">
            <a:avLst/>
          </a:prstGeom>
          <a:ln w="114300">
            <a:solidFill>
              <a:srgbClr val="0433FF"/>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40" name="Shape 140"/>
          <p:cNvSpPr/>
          <p:nvPr/>
        </p:nvSpPr>
        <p:spPr>
          <a:xfrm>
            <a:off x="8138356" y="3618839"/>
            <a:ext cx="694234" cy="5855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FF2600"/>
                </a:solidFill>
              </a:defRPr>
            </a:lvl1pPr>
          </a:lstStyle>
          <a:p>
            <a:pPr lvl="0">
              <a:defRPr sz="1800" cap="none">
                <a:solidFill>
                  <a:srgbClr val="000000"/>
                </a:solidFill>
              </a:defRPr>
            </a:pPr>
            <a:r>
              <a:rPr sz="3200" cap="all">
                <a:solidFill>
                  <a:srgbClr val="FF2600"/>
                </a:solidFill>
              </a:rPr>
              <a:t>“A”</a:t>
            </a:r>
          </a:p>
        </p:txBody>
      </p:sp>
      <p:sp>
        <p:nvSpPr>
          <p:cNvPr id="141" name="Shape 141"/>
          <p:cNvSpPr/>
          <p:nvPr/>
        </p:nvSpPr>
        <p:spPr>
          <a:xfrm flipV="1">
            <a:off x="4824371" y="3972401"/>
            <a:ext cx="749907" cy="886621"/>
          </a:xfrm>
          <a:prstGeom prst="line">
            <a:avLst/>
          </a:prstGeom>
          <a:ln w="114300">
            <a:solidFill>
              <a:srgbClr val="299317"/>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42" name="Shape 142"/>
          <p:cNvSpPr/>
          <p:nvPr/>
        </p:nvSpPr>
        <p:spPr>
          <a:xfrm flipV="1">
            <a:off x="7532691" y="3949700"/>
            <a:ext cx="692668" cy="932023"/>
          </a:xfrm>
          <a:prstGeom prst="line">
            <a:avLst/>
          </a:prstGeom>
          <a:ln w="114300">
            <a:solidFill>
              <a:srgbClr val="FF26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43" name="Shape 143"/>
          <p:cNvSpPr/>
          <p:nvPr/>
        </p:nvSpPr>
        <p:spPr>
          <a:xfrm flipV="1">
            <a:off x="3963991" y="3962400"/>
            <a:ext cx="692668" cy="932023"/>
          </a:xfrm>
          <a:prstGeom prst="line">
            <a:avLst/>
          </a:prstGeom>
          <a:ln w="114300">
            <a:solidFill>
              <a:srgbClr val="9452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44" name="Shape 144"/>
          <p:cNvSpPr/>
          <p:nvPr/>
        </p:nvSpPr>
        <p:spPr>
          <a:xfrm flipV="1">
            <a:off x="3361865" y="3885785"/>
            <a:ext cx="474518" cy="1059854"/>
          </a:xfrm>
          <a:prstGeom prst="line">
            <a:avLst/>
          </a:prstGeom>
          <a:ln w="114300">
            <a:solidFill>
              <a:srgbClr val="011993"/>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45" name="Shape 145"/>
          <p:cNvSpPr/>
          <p:nvPr/>
        </p:nvSpPr>
        <p:spPr>
          <a:xfrm flipV="1">
            <a:off x="2632273" y="3637139"/>
            <a:ext cx="155703" cy="1150745"/>
          </a:xfrm>
          <a:prstGeom prst="line">
            <a:avLst/>
          </a:prstGeom>
          <a:ln w="1143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46" name="Shape 146"/>
          <p:cNvSpPr/>
          <p:nvPr/>
        </p:nvSpPr>
        <p:spPr>
          <a:xfrm>
            <a:off x="6516622" y="3618839"/>
            <a:ext cx="716586" cy="5855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0433FF"/>
                </a:solidFill>
              </a:defRPr>
            </a:lvl1pPr>
          </a:lstStyle>
          <a:p>
            <a:pPr lvl="0">
              <a:defRPr sz="1800" cap="none">
                <a:solidFill>
                  <a:srgbClr val="000000"/>
                </a:solidFill>
              </a:defRPr>
            </a:pPr>
            <a:r>
              <a:rPr sz="3200" cap="all">
                <a:solidFill>
                  <a:srgbClr val="0433FF"/>
                </a:solidFill>
              </a:rPr>
              <a:t>“B”</a:t>
            </a:r>
          </a:p>
        </p:txBody>
      </p:sp>
      <p:sp>
        <p:nvSpPr>
          <p:cNvPr id="147" name="Shape 147"/>
          <p:cNvSpPr/>
          <p:nvPr/>
        </p:nvSpPr>
        <p:spPr>
          <a:xfrm>
            <a:off x="5452159" y="3618839"/>
            <a:ext cx="708864" cy="5855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279417"/>
                </a:solidFill>
              </a:defRPr>
            </a:lvl1pPr>
          </a:lstStyle>
          <a:p>
            <a:pPr lvl="0">
              <a:defRPr sz="1800" cap="none">
                <a:solidFill>
                  <a:srgbClr val="000000"/>
                </a:solidFill>
              </a:defRPr>
            </a:pPr>
            <a:r>
              <a:rPr sz="3200" cap="all">
                <a:solidFill>
                  <a:srgbClr val="279417"/>
                </a:solidFill>
              </a:rPr>
              <a:t>“C”</a:t>
            </a:r>
          </a:p>
        </p:txBody>
      </p:sp>
      <p:sp>
        <p:nvSpPr>
          <p:cNvPr id="148" name="Shape 148"/>
          <p:cNvSpPr/>
          <p:nvPr/>
        </p:nvSpPr>
        <p:spPr>
          <a:xfrm>
            <a:off x="4526377" y="3618839"/>
            <a:ext cx="723901" cy="5855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945200"/>
                </a:solidFill>
              </a:defRPr>
            </a:lvl1pPr>
          </a:lstStyle>
          <a:p>
            <a:pPr lvl="0">
              <a:defRPr sz="1800" cap="none">
                <a:solidFill>
                  <a:srgbClr val="000000"/>
                </a:solidFill>
              </a:defRPr>
            </a:pPr>
            <a:r>
              <a:rPr sz="3200" cap="all">
                <a:solidFill>
                  <a:srgbClr val="945200"/>
                </a:solidFill>
              </a:rPr>
              <a:t>“D”</a:t>
            </a:r>
          </a:p>
        </p:txBody>
      </p:sp>
      <p:sp>
        <p:nvSpPr>
          <p:cNvPr id="149" name="Shape 149"/>
          <p:cNvSpPr/>
          <p:nvPr/>
        </p:nvSpPr>
        <p:spPr>
          <a:xfrm>
            <a:off x="3803494" y="3618839"/>
            <a:ext cx="686106" cy="5855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011993"/>
                </a:solidFill>
              </a:defRPr>
            </a:lvl1pPr>
          </a:lstStyle>
          <a:p>
            <a:pPr lvl="0">
              <a:defRPr sz="1800" cap="none">
                <a:solidFill>
                  <a:srgbClr val="000000"/>
                </a:solidFill>
              </a:defRPr>
            </a:pPr>
            <a:r>
              <a:rPr sz="3200" cap="all">
                <a:solidFill>
                  <a:srgbClr val="011993"/>
                </a:solidFill>
              </a:rPr>
              <a:t>“E”</a:t>
            </a:r>
          </a:p>
        </p:txBody>
      </p:sp>
      <p:sp>
        <p:nvSpPr>
          <p:cNvPr id="150" name="Shape 150"/>
          <p:cNvSpPr/>
          <p:nvPr/>
        </p:nvSpPr>
        <p:spPr>
          <a:xfrm>
            <a:off x="2696054" y="3174339"/>
            <a:ext cx="678790" cy="5855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lvl="0">
              <a:defRPr sz="1800" cap="none"/>
            </a:pPr>
            <a:r>
              <a:rPr sz="3200" cap="all"/>
              <a:t>“F”</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00" name="Shape 60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Can be used for any number of purposes</a:t>
            </a:r>
          </a:p>
          <a:p>
            <a:pPr marL="804333" lvl="1" indent="-359833">
              <a:buBlip>
                <a:blip r:embed="rId2"/>
              </a:buBlip>
              <a:defRPr sz="1800">
                <a:solidFill>
                  <a:srgbClr val="000000"/>
                </a:solidFill>
              </a:defRPr>
            </a:pPr>
            <a:r>
              <a:rPr sz="3000">
                <a:solidFill>
                  <a:srgbClr val="777775"/>
                </a:solidFill>
              </a:rPr>
              <a:t>Buses</a:t>
            </a:r>
          </a:p>
          <a:p>
            <a:pPr marL="804333" lvl="1" indent="-359833">
              <a:buBlip>
                <a:blip r:embed="rId2"/>
              </a:buBlip>
              <a:defRPr sz="1800">
                <a:solidFill>
                  <a:srgbClr val="000000"/>
                </a:solidFill>
              </a:defRPr>
            </a:pPr>
            <a:r>
              <a:rPr sz="3000">
                <a:solidFill>
                  <a:srgbClr val="777775"/>
                </a:solidFill>
              </a:rPr>
              <a:t>Street Sweepers</a:t>
            </a:r>
          </a:p>
          <a:p>
            <a:pPr marL="804333" lvl="1" indent="-359833">
              <a:buBlip>
                <a:blip r:embed="rId2"/>
              </a:buBlip>
              <a:defRPr sz="1800">
                <a:solidFill>
                  <a:srgbClr val="000000"/>
                </a:solidFill>
              </a:defRPr>
            </a:pPr>
            <a:r>
              <a:rPr sz="3000">
                <a:solidFill>
                  <a:srgbClr val="777775"/>
                </a:solidFill>
              </a:rPr>
              <a:t>Trash Trucks</a:t>
            </a:r>
          </a:p>
          <a:p>
            <a:pPr marL="804333" lvl="1" indent="-359833">
              <a:buBlip>
                <a:blip r:embed="rId2"/>
              </a:buBlip>
              <a:defRPr sz="1800">
                <a:solidFill>
                  <a:srgbClr val="000000"/>
                </a:solidFill>
              </a:defRPr>
            </a:pPr>
            <a:r>
              <a:rPr sz="3000">
                <a:solidFill>
                  <a:srgbClr val="777775"/>
                </a:solidFill>
              </a:rPr>
              <a:t>Long and Short Haul Trucks</a:t>
            </a:r>
          </a:p>
          <a:p>
            <a:pPr marL="804333" lvl="1" indent="-359833">
              <a:buBlip>
                <a:blip r:embed="rId2"/>
              </a:buBlip>
              <a:defRPr sz="1800">
                <a:solidFill>
                  <a:srgbClr val="000000"/>
                </a:solidFill>
              </a:defRPr>
            </a:pPr>
            <a:r>
              <a:rPr sz="3000">
                <a:solidFill>
                  <a:srgbClr val="777775"/>
                </a:solidFill>
              </a:rPr>
              <a:t>Fire Engines</a:t>
            </a:r>
          </a:p>
          <a:p>
            <a:pPr marL="804333" lvl="1" indent="-359833">
              <a:buBlip>
                <a:blip r:embed="rId2"/>
              </a:buBlip>
              <a:defRPr sz="1800">
                <a:solidFill>
                  <a:srgbClr val="000000"/>
                </a:solidFill>
              </a:defRPr>
            </a:pPr>
            <a:r>
              <a:rPr sz="3000">
                <a:solidFill>
                  <a:srgbClr val="777775"/>
                </a:solidFill>
              </a:rPr>
              <a:t>Personel Vehicles</a:t>
            </a:r>
          </a:p>
        </p:txBody>
      </p:sp>
      <p:sp>
        <p:nvSpPr>
          <p:cNvPr id="601" name="Shape 601"/>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110</a:t>
            </a:fld>
            <a:endParaRPr sz="1400">
              <a:solidFill>
                <a:srgbClr val="5C89A5"/>
              </a:solidFill>
            </a:endParaRP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Shape 60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04" name="Shape 60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New Challenges posed</a:t>
            </a:r>
          </a:p>
          <a:p>
            <a:pPr marL="804333" lvl="1" indent="-359833">
              <a:buBlip>
                <a:blip r:embed="rId2"/>
              </a:buBlip>
              <a:defRPr sz="1800">
                <a:solidFill>
                  <a:srgbClr val="000000"/>
                </a:solidFill>
              </a:defRPr>
            </a:pPr>
            <a:r>
              <a:rPr sz="3000">
                <a:solidFill>
                  <a:srgbClr val="777775"/>
                </a:solidFill>
              </a:rPr>
              <a:t>Noise levels</a:t>
            </a:r>
          </a:p>
          <a:p>
            <a:pPr marL="804333" lvl="1" indent="-359833">
              <a:buBlip>
                <a:blip r:embed="rId2"/>
              </a:buBlip>
              <a:defRPr sz="1800">
                <a:solidFill>
                  <a:srgbClr val="000000"/>
                </a:solidFill>
              </a:defRPr>
            </a:pPr>
            <a:r>
              <a:rPr sz="3000">
                <a:solidFill>
                  <a:srgbClr val="777775"/>
                </a:solidFill>
              </a:rPr>
              <a:t>Auto-stop function</a:t>
            </a:r>
          </a:p>
          <a:p>
            <a:pPr marL="804333" lvl="1" indent="-359833">
              <a:buBlip>
                <a:blip r:embed="rId2"/>
              </a:buBlip>
              <a:defRPr sz="1800">
                <a:solidFill>
                  <a:srgbClr val="000000"/>
                </a:solidFill>
              </a:defRPr>
            </a:pPr>
            <a:r>
              <a:rPr sz="3000">
                <a:solidFill>
                  <a:srgbClr val="777775"/>
                </a:solidFill>
              </a:rPr>
              <a:t>Electric Vehicles</a:t>
            </a:r>
          </a:p>
        </p:txBody>
      </p:sp>
      <p:sp>
        <p:nvSpPr>
          <p:cNvPr id="605" name="Shape 605"/>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111</a:t>
            </a:fld>
            <a:endParaRPr sz="1400">
              <a:solidFill>
                <a:srgbClr val="5C89A5"/>
              </a:solidFill>
            </a:endParaRPr>
          </a:p>
        </p:txBody>
      </p:sp>
      <p:sp>
        <p:nvSpPr>
          <p:cNvPr id="606" name="Shape 606"/>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a:solidFill>
                  <a:srgbClr val="5C89A5"/>
                </a:solidFill>
                <a:latin typeface="+mn-lt"/>
                <a:ea typeface="+mn-ea"/>
                <a:cs typeface="+mn-cs"/>
                <a:sym typeface="Helvetica Neue Light"/>
              </a:rPr>
              <a:t>Operations</a:t>
            </a:r>
          </a:p>
          <a:p>
            <a:pPr marL="408432" lvl="0" algn="l">
              <a:lnSpc>
                <a:spcPct val="90000"/>
              </a:lnSpc>
              <a:defRPr sz="1800" cap="none">
                <a:solidFill>
                  <a:srgbClr val="000000"/>
                </a:solidFill>
              </a:defRPr>
            </a:pPr>
            <a:r>
              <a:rPr sz="3600">
                <a:solidFill>
                  <a:srgbClr val="5C89A5"/>
                </a:solidFill>
                <a:latin typeface="+mn-lt"/>
                <a:ea typeface="+mn-ea"/>
                <a:cs typeface="+mn-cs"/>
                <a:sym typeface="Helvetica Neue Light"/>
              </a:rPr>
              <a:t>Alternative Fuel Vehicles </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Shape 60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09" name="Shape 60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Noise levels</a:t>
            </a:r>
          </a:p>
          <a:p>
            <a:pPr marL="804333" lvl="1" indent="-359833">
              <a:buBlip>
                <a:blip r:embed="rId2"/>
              </a:buBlip>
              <a:defRPr sz="1800">
                <a:solidFill>
                  <a:srgbClr val="000000"/>
                </a:solidFill>
              </a:defRPr>
            </a:pPr>
            <a:r>
              <a:rPr sz="3000">
                <a:solidFill>
                  <a:srgbClr val="777775"/>
                </a:solidFill>
              </a:rPr>
              <a:t>Very quiet when stopped</a:t>
            </a:r>
          </a:p>
          <a:p>
            <a:pPr marL="804333" lvl="1" indent="-359833">
              <a:buBlip>
                <a:blip r:embed="rId2"/>
              </a:buBlip>
              <a:defRPr sz="1800">
                <a:solidFill>
                  <a:srgbClr val="000000"/>
                </a:solidFill>
              </a:defRPr>
            </a:pPr>
            <a:r>
              <a:rPr sz="3000">
                <a:solidFill>
                  <a:srgbClr val="777775"/>
                </a:solidFill>
              </a:rPr>
              <a:t>Electric vehicles especially</a:t>
            </a:r>
          </a:p>
          <a:p>
            <a:pPr marL="804333" lvl="1" indent="-359833">
              <a:buBlip>
                <a:blip r:embed="rId2"/>
              </a:buBlip>
              <a:defRPr sz="1800">
                <a:solidFill>
                  <a:srgbClr val="000000"/>
                </a:solidFill>
              </a:defRPr>
            </a:pPr>
            <a:r>
              <a:rPr sz="3000">
                <a:solidFill>
                  <a:srgbClr val="777775"/>
                </a:solidFill>
              </a:rPr>
              <a:t>May fool rescuers into false sense that vehicle is shut down</a:t>
            </a:r>
          </a:p>
        </p:txBody>
      </p:sp>
      <p:sp>
        <p:nvSpPr>
          <p:cNvPr id="610" name="Shape 610"/>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112</a:t>
            </a:fld>
            <a:endParaRPr sz="1400">
              <a:solidFill>
                <a:srgbClr val="5C89A5"/>
              </a:solidFill>
            </a:endParaRP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13" name="Shape 613"/>
          <p:cNvSpPr>
            <a:spLocks noGrp="1"/>
          </p:cNvSpPr>
          <p:nvPr>
            <p:ph type="body" idx="1"/>
          </p:nvPr>
        </p:nvSpPr>
        <p:spPr>
          <a:xfrm>
            <a:off x="1041400" y="2768600"/>
            <a:ext cx="10922000" cy="6400800"/>
          </a:xfrm>
          <a:prstGeom prst="rect">
            <a:avLst/>
          </a:prstGeom>
        </p:spPr>
        <p:txBody>
          <a:bodyPr/>
          <a:lstStyle/>
          <a:p>
            <a:pPr marL="359833" lvl="0" indent="-359833">
              <a:buBlip>
                <a:blip r:embed="rId2"/>
              </a:buBlip>
              <a:defRPr sz="1800">
                <a:solidFill>
                  <a:srgbClr val="000000"/>
                </a:solidFill>
              </a:defRPr>
            </a:pPr>
            <a:r>
              <a:rPr sz="3000">
                <a:solidFill>
                  <a:srgbClr val="777775"/>
                </a:solidFill>
              </a:rPr>
              <a:t>Auto Stop</a:t>
            </a:r>
          </a:p>
          <a:p>
            <a:pPr marL="804333" lvl="1" indent="-359833">
              <a:buBlip>
                <a:blip r:embed="rId2"/>
              </a:buBlip>
              <a:defRPr sz="1800">
                <a:solidFill>
                  <a:srgbClr val="000000"/>
                </a:solidFill>
              </a:defRPr>
            </a:pPr>
            <a:r>
              <a:rPr sz="3000">
                <a:solidFill>
                  <a:srgbClr val="777775"/>
                </a:solidFill>
              </a:rPr>
              <a:t>Shuts down the combustion motor when there is no demand applied to it</a:t>
            </a:r>
          </a:p>
          <a:p>
            <a:pPr marL="804333" lvl="1" indent="-359833">
              <a:buBlip>
                <a:blip r:embed="rId2"/>
              </a:buBlip>
              <a:defRPr sz="1800">
                <a:solidFill>
                  <a:srgbClr val="000000"/>
                </a:solidFill>
              </a:defRPr>
            </a:pPr>
            <a:r>
              <a:rPr sz="3000">
                <a:solidFill>
                  <a:srgbClr val="777775"/>
                </a:solidFill>
              </a:rPr>
              <a:t>When stopped the words “Auto Stop” should be illuminated on dashboard</a:t>
            </a:r>
          </a:p>
          <a:p>
            <a:pPr marL="804333" lvl="1" indent="-359833">
              <a:buBlip>
                <a:blip r:embed="rId2"/>
              </a:buBlip>
              <a:defRPr sz="1800">
                <a:solidFill>
                  <a:srgbClr val="000000"/>
                </a:solidFill>
              </a:defRPr>
            </a:pPr>
            <a:r>
              <a:rPr sz="3000">
                <a:solidFill>
                  <a:srgbClr val="777775"/>
                </a:solidFill>
              </a:rPr>
              <a:t>There will be no running motor, no exhaust and no noise</a:t>
            </a:r>
          </a:p>
          <a:p>
            <a:pPr marL="804333" lvl="1" indent="-359833">
              <a:buBlip>
                <a:blip r:embed="rId2"/>
              </a:buBlip>
              <a:defRPr sz="1800">
                <a:solidFill>
                  <a:srgbClr val="000000"/>
                </a:solidFill>
              </a:defRPr>
            </a:pPr>
            <a:r>
              <a:rPr sz="3000">
                <a:solidFill>
                  <a:srgbClr val="777775"/>
                </a:solidFill>
              </a:rPr>
              <a:t>Any inadvertent push gas pedal will result in the vehicle’s motor engaging and movement</a:t>
            </a:r>
          </a:p>
          <a:p>
            <a:pPr marL="804333" lvl="1" indent="-359833">
              <a:buBlip>
                <a:blip r:embed="rId2"/>
              </a:buBlip>
              <a:defRPr sz="1800">
                <a:solidFill>
                  <a:srgbClr val="000000"/>
                </a:solidFill>
              </a:defRPr>
            </a:pPr>
            <a:r>
              <a:rPr sz="3000">
                <a:solidFill>
                  <a:srgbClr val="777775"/>
                </a:solidFill>
              </a:rPr>
              <a:t>Properly shut-down prior to patient care or extrication</a:t>
            </a:r>
          </a:p>
        </p:txBody>
      </p:sp>
      <p:sp>
        <p:nvSpPr>
          <p:cNvPr id="614" name="Shape 614"/>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113</a:t>
            </a:fld>
            <a:endParaRPr sz="1400">
              <a:solidFill>
                <a:srgbClr val="5C89A5"/>
              </a:solidFill>
            </a:endParaRP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17" name="Shape 617"/>
          <p:cNvSpPr>
            <a:spLocks noGrp="1"/>
          </p:cNvSpPr>
          <p:nvPr>
            <p:ph type="body" idx="1"/>
          </p:nvPr>
        </p:nvSpPr>
        <p:spPr>
          <a:xfrm>
            <a:off x="1041400" y="2768600"/>
            <a:ext cx="10922000" cy="6540500"/>
          </a:xfrm>
          <a:prstGeom prst="rect">
            <a:avLst/>
          </a:prstGeom>
        </p:spPr>
        <p:txBody>
          <a:bodyPr/>
          <a:lstStyle/>
          <a:p>
            <a:pPr marL="359833" lvl="0" indent="-359833">
              <a:buBlip>
                <a:blip r:embed="rId2"/>
              </a:buBlip>
              <a:defRPr sz="1800">
                <a:solidFill>
                  <a:srgbClr val="000000"/>
                </a:solidFill>
              </a:defRPr>
            </a:pPr>
            <a:r>
              <a:rPr sz="3000">
                <a:solidFill>
                  <a:srgbClr val="777775"/>
                </a:solidFill>
              </a:rPr>
              <a:t>Shutting Down a Hybrid Vehicle</a:t>
            </a:r>
          </a:p>
          <a:p>
            <a:pPr marL="804333" lvl="1" indent="-359833">
              <a:buBlip>
                <a:blip r:embed="rId2"/>
              </a:buBlip>
              <a:defRPr sz="1800">
                <a:solidFill>
                  <a:srgbClr val="000000"/>
                </a:solidFill>
              </a:defRPr>
            </a:pPr>
            <a:r>
              <a:rPr sz="3000">
                <a:solidFill>
                  <a:srgbClr val="777775"/>
                </a:solidFill>
              </a:rPr>
              <a:t>Stabilize Vehicle</a:t>
            </a:r>
          </a:p>
          <a:p>
            <a:pPr marL="804333" lvl="1" indent="-359833">
              <a:buBlip>
                <a:blip r:embed="rId2"/>
              </a:buBlip>
              <a:defRPr sz="1800">
                <a:solidFill>
                  <a:srgbClr val="000000"/>
                </a:solidFill>
              </a:defRPr>
            </a:pPr>
            <a:r>
              <a:rPr sz="3000">
                <a:solidFill>
                  <a:srgbClr val="777775"/>
                </a:solidFill>
              </a:rPr>
              <a:t>Identify vehicle as potential hybrid</a:t>
            </a:r>
          </a:p>
          <a:p>
            <a:pPr marL="804333" lvl="1" indent="-359833">
              <a:buBlip>
                <a:blip r:embed="rId2"/>
              </a:buBlip>
              <a:defRPr sz="1800">
                <a:solidFill>
                  <a:srgbClr val="000000"/>
                </a:solidFill>
              </a:defRPr>
            </a:pPr>
            <a:r>
              <a:rPr sz="3000">
                <a:solidFill>
                  <a:srgbClr val="777775"/>
                </a:solidFill>
              </a:rPr>
              <a:t>Place gear shift into PARK </a:t>
            </a:r>
          </a:p>
          <a:p>
            <a:pPr marL="804333" lvl="1" indent="-359833">
              <a:buBlip>
                <a:blip r:embed="rId2"/>
              </a:buBlip>
              <a:defRPr sz="1800">
                <a:solidFill>
                  <a:srgbClr val="000000"/>
                </a:solidFill>
              </a:defRPr>
            </a:pPr>
            <a:r>
              <a:rPr sz="3000">
                <a:solidFill>
                  <a:srgbClr val="777775"/>
                </a:solidFill>
              </a:rPr>
              <a:t>Set parking brake</a:t>
            </a:r>
          </a:p>
          <a:p>
            <a:pPr marL="804333" lvl="1" indent="-359833">
              <a:buBlip>
                <a:blip r:embed="rId2"/>
              </a:buBlip>
              <a:defRPr sz="1800">
                <a:solidFill>
                  <a:srgbClr val="000000"/>
                </a:solidFill>
              </a:defRPr>
            </a:pPr>
            <a:r>
              <a:rPr sz="3000">
                <a:solidFill>
                  <a:srgbClr val="777775"/>
                </a:solidFill>
              </a:rPr>
              <a:t>Turn off and remove key</a:t>
            </a:r>
          </a:p>
          <a:p>
            <a:pPr marL="1248833" lvl="2" indent="-359833">
              <a:buBlip>
                <a:blip r:embed="rId2"/>
              </a:buBlip>
              <a:defRPr sz="1800">
                <a:solidFill>
                  <a:srgbClr val="000000"/>
                </a:solidFill>
              </a:defRPr>
            </a:pPr>
            <a:r>
              <a:rPr sz="3000">
                <a:solidFill>
                  <a:srgbClr val="777775"/>
                </a:solidFill>
              </a:rPr>
              <a:t>Remove Smart Keys at least 20 feet from vehicle</a:t>
            </a:r>
          </a:p>
          <a:p>
            <a:pPr marL="1248833" lvl="2" indent="-359833">
              <a:buBlip>
                <a:blip r:embed="rId2"/>
              </a:buBlip>
              <a:defRPr sz="1800">
                <a:solidFill>
                  <a:srgbClr val="000000"/>
                </a:solidFill>
              </a:defRPr>
            </a:pPr>
            <a:r>
              <a:rPr sz="3000">
                <a:solidFill>
                  <a:srgbClr val="777775"/>
                </a:solidFill>
              </a:rPr>
              <a:t>Ensure “Ready” light or “Auto Stop” light is OFF on dashboard</a:t>
            </a:r>
          </a:p>
          <a:p>
            <a:pPr marL="1248833" lvl="2" indent="-359833">
              <a:buBlip>
                <a:blip r:embed="rId2"/>
              </a:buBlip>
              <a:defRPr sz="1800">
                <a:solidFill>
                  <a:srgbClr val="000000"/>
                </a:solidFill>
              </a:defRPr>
            </a:pPr>
            <a:r>
              <a:rPr sz="3000">
                <a:solidFill>
                  <a:srgbClr val="777775"/>
                </a:solidFill>
              </a:rPr>
              <a:t>When “on” and waiting for input from the gas pedal, a light on the dash reads “READY”</a:t>
            </a:r>
          </a:p>
        </p:txBody>
      </p:sp>
      <p:sp>
        <p:nvSpPr>
          <p:cNvPr id="618" name="Shape 618"/>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114</a:t>
            </a:fld>
            <a:endParaRPr sz="1400">
              <a:solidFill>
                <a:srgbClr val="5C89A5"/>
              </a:solidFill>
            </a:endParaRP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21" name="Shape 62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Shutting Down a Hybrid Vehicle</a:t>
            </a:r>
          </a:p>
          <a:p>
            <a:pPr marL="804333" lvl="1" indent="-359833">
              <a:buBlip>
                <a:blip r:embed="rId2"/>
              </a:buBlip>
              <a:defRPr sz="1800">
                <a:solidFill>
                  <a:srgbClr val="000000"/>
                </a:solidFill>
              </a:defRPr>
            </a:pPr>
            <a:r>
              <a:rPr sz="3000">
                <a:solidFill>
                  <a:srgbClr val="777775"/>
                </a:solidFill>
              </a:rPr>
              <a:t>Ensure that “READY” light is not on before extrication</a:t>
            </a:r>
          </a:p>
          <a:p>
            <a:pPr marL="804333" lvl="1" indent="-359833">
              <a:buBlip>
                <a:blip r:embed="rId2"/>
              </a:buBlip>
              <a:defRPr sz="1800">
                <a:solidFill>
                  <a:srgbClr val="000000"/>
                </a:solidFill>
              </a:defRPr>
            </a:pPr>
            <a:r>
              <a:rPr sz="3000">
                <a:solidFill>
                  <a:srgbClr val="777775"/>
                </a:solidFill>
              </a:rPr>
              <a:t>De-energize by disconnecting 12 volt DC battery</a:t>
            </a:r>
          </a:p>
          <a:p>
            <a:pPr marL="804333" lvl="1" indent="-359833">
              <a:buBlip>
                <a:blip r:embed="rId2"/>
              </a:buBlip>
              <a:defRPr sz="1800">
                <a:solidFill>
                  <a:srgbClr val="000000"/>
                </a:solidFill>
              </a:defRPr>
            </a:pPr>
            <a:r>
              <a:rPr sz="3000">
                <a:solidFill>
                  <a:srgbClr val="777775"/>
                </a:solidFill>
              </a:rPr>
              <a:t>Negative terminal first</a:t>
            </a:r>
          </a:p>
          <a:p>
            <a:pPr marL="804333" lvl="1" indent="-359833">
              <a:buBlip>
                <a:blip r:embed="rId2"/>
              </a:buBlip>
              <a:defRPr sz="1800">
                <a:solidFill>
                  <a:srgbClr val="000000"/>
                </a:solidFill>
              </a:defRPr>
            </a:pPr>
            <a:r>
              <a:rPr sz="3000">
                <a:solidFill>
                  <a:srgbClr val="777775"/>
                </a:solidFill>
              </a:rPr>
              <a:t>Ensure the two battery leads do not recontact battery</a:t>
            </a:r>
          </a:p>
          <a:p>
            <a:pPr marL="804333" lvl="1" indent="-359833">
              <a:buBlip>
                <a:blip r:embed="rId2"/>
              </a:buBlip>
              <a:defRPr sz="1800">
                <a:solidFill>
                  <a:srgbClr val="000000"/>
                </a:solidFill>
              </a:defRPr>
            </a:pPr>
            <a:r>
              <a:rPr sz="3000">
                <a:solidFill>
                  <a:srgbClr val="777775"/>
                </a:solidFill>
              </a:rPr>
              <a:t>If unable to disconnect battery, remove all fuses from the fuse box</a:t>
            </a:r>
          </a:p>
          <a:p>
            <a:pPr marL="804333" lvl="1" indent="-359833">
              <a:buBlip>
                <a:blip r:embed="rId2"/>
              </a:buBlip>
              <a:defRPr sz="1800">
                <a:solidFill>
                  <a:srgbClr val="000000"/>
                </a:solidFill>
              </a:defRPr>
            </a:pPr>
            <a:r>
              <a:rPr sz="3000">
                <a:solidFill>
                  <a:srgbClr val="777775"/>
                </a:solidFill>
              </a:rPr>
              <a:t>Attempt to locate the battery disconnect switch for the High Voltage batteries</a:t>
            </a:r>
          </a:p>
        </p:txBody>
      </p:sp>
      <p:sp>
        <p:nvSpPr>
          <p:cNvPr id="622" name="Shape 622"/>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115</a:t>
            </a:fld>
            <a:endParaRPr sz="1400">
              <a:solidFill>
                <a:srgbClr val="5C89A5"/>
              </a:solidFill>
            </a:endParaRP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
        <p:nvSpPr>
          <p:cNvPr id="625" name="Shape 625"/>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116</a:t>
            </a:fld>
            <a:endParaRPr sz="1400">
              <a:solidFill>
                <a:srgbClr val="5C89A5"/>
              </a:solidFill>
            </a:endParaRPr>
          </a:p>
        </p:txBody>
      </p:sp>
      <p:pic>
        <p:nvPicPr>
          <p:cNvPr id="626" name="page44image1896.png"/>
          <p:cNvPicPr/>
          <p:nvPr/>
        </p:nvPicPr>
        <p:blipFill>
          <a:blip r:embed="rId2">
            <a:extLst/>
          </a:blip>
          <a:stretch>
            <a:fillRect/>
          </a:stretch>
        </p:blipFill>
        <p:spPr>
          <a:xfrm>
            <a:off x="1041400" y="3327400"/>
            <a:ext cx="3263900" cy="2237056"/>
          </a:xfrm>
          <a:prstGeom prst="rect">
            <a:avLst/>
          </a:prstGeom>
          <a:ln w="12700">
            <a:miter lim="400000"/>
          </a:ln>
        </p:spPr>
      </p:pic>
      <p:sp>
        <p:nvSpPr>
          <p:cNvPr id="627" name="Shape 627"/>
          <p:cNvSpPr/>
          <p:nvPr/>
        </p:nvSpPr>
        <p:spPr>
          <a:xfrm>
            <a:off x="1600200" y="5346700"/>
            <a:ext cx="828378" cy="513210"/>
          </a:xfrm>
          <a:prstGeom prst="line">
            <a:avLst/>
          </a:prstGeom>
          <a:ln w="101600">
            <a:solidFill>
              <a:srgbClr val="FF26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628" name="Shape 628"/>
          <p:cNvSpPr/>
          <p:nvPr/>
        </p:nvSpPr>
        <p:spPr>
          <a:xfrm>
            <a:off x="1041400" y="5803900"/>
            <a:ext cx="3263900" cy="106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cap="none">
                <a:latin typeface="Helvetica Neue"/>
                <a:ea typeface="Helvetica Neue"/>
                <a:cs typeface="Helvetica Neue"/>
                <a:sym typeface="Helvetica Neue"/>
              </a:defRPr>
            </a:lvl1pPr>
          </a:lstStyle>
          <a:p>
            <a:pPr lvl="0">
              <a:defRPr sz="1800">
                <a:solidFill>
                  <a:srgbClr val="000000"/>
                </a:solidFill>
              </a:defRPr>
            </a:pPr>
            <a:r>
              <a:rPr sz="3200">
                <a:solidFill>
                  <a:srgbClr val="5C89A5"/>
                </a:solidFill>
              </a:rPr>
              <a:t>Auto Stop on dash</a:t>
            </a:r>
          </a:p>
        </p:txBody>
      </p:sp>
      <p:pic>
        <p:nvPicPr>
          <p:cNvPr id="629" name="page44image1304.png"/>
          <p:cNvPicPr/>
          <p:nvPr/>
        </p:nvPicPr>
        <p:blipFill>
          <a:blip r:embed="rId3">
            <a:extLst/>
          </a:blip>
          <a:stretch>
            <a:fillRect/>
          </a:stretch>
        </p:blipFill>
        <p:spPr>
          <a:xfrm>
            <a:off x="5270500" y="3327400"/>
            <a:ext cx="2962940" cy="2235200"/>
          </a:xfrm>
          <a:prstGeom prst="rect">
            <a:avLst/>
          </a:prstGeom>
          <a:ln w="12700">
            <a:miter lim="400000"/>
          </a:ln>
        </p:spPr>
      </p:pic>
      <p:sp>
        <p:nvSpPr>
          <p:cNvPr id="630" name="Shape 630"/>
          <p:cNvSpPr/>
          <p:nvPr/>
        </p:nvSpPr>
        <p:spPr>
          <a:xfrm flipH="1">
            <a:off x="6761830" y="4787870"/>
            <a:ext cx="5" cy="1012312"/>
          </a:xfrm>
          <a:prstGeom prst="line">
            <a:avLst/>
          </a:prstGeom>
          <a:ln w="101600">
            <a:solidFill>
              <a:srgbClr val="FF26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631" name="Shape 631"/>
          <p:cNvSpPr/>
          <p:nvPr/>
        </p:nvSpPr>
        <p:spPr>
          <a:xfrm>
            <a:off x="5274245" y="5803900"/>
            <a:ext cx="2959101" cy="106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cap="none">
                <a:latin typeface="Helvetica Neue"/>
                <a:ea typeface="Helvetica Neue"/>
                <a:cs typeface="Helvetica Neue"/>
                <a:sym typeface="Helvetica Neue"/>
              </a:defRPr>
            </a:lvl1pPr>
          </a:lstStyle>
          <a:p>
            <a:pPr lvl="0">
              <a:defRPr sz="1800">
                <a:solidFill>
                  <a:srgbClr val="000000"/>
                </a:solidFill>
              </a:defRPr>
            </a:pPr>
            <a:r>
              <a:rPr sz="3200">
                <a:solidFill>
                  <a:srgbClr val="5C89A5"/>
                </a:solidFill>
              </a:rPr>
              <a:t>Hybrid Placarding</a:t>
            </a:r>
          </a:p>
        </p:txBody>
      </p:sp>
      <p:pic>
        <p:nvPicPr>
          <p:cNvPr id="632" name="page45image6552.png"/>
          <p:cNvPicPr/>
          <p:nvPr/>
        </p:nvPicPr>
        <p:blipFill>
          <a:blip r:embed="rId4">
            <a:extLst/>
          </a:blip>
          <a:stretch>
            <a:fillRect/>
          </a:stretch>
        </p:blipFill>
        <p:spPr>
          <a:xfrm>
            <a:off x="9194800" y="3327400"/>
            <a:ext cx="3352800" cy="2235200"/>
          </a:xfrm>
          <a:prstGeom prst="rect">
            <a:avLst/>
          </a:prstGeom>
          <a:ln w="12700">
            <a:miter lim="400000"/>
          </a:ln>
        </p:spPr>
      </p:pic>
      <p:sp>
        <p:nvSpPr>
          <p:cNvPr id="633" name="Shape 633"/>
          <p:cNvSpPr/>
          <p:nvPr/>
        </p:nvSpPr>
        <p:spPr>
          <a:xfrm flipH="1">
            <a:off x="10896600" y="5245100"/>
            <a:ext cx="828378" cy="513210"/>
          </a:xfrm>
          <a:prstGeom prst="line">
            <a:avLst/>
          </a:prstGeom>
          <a:ln w="101600">
            <a:solidFill>
              <a:srgbClr val="FF26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634" name="Shape 634"/>
          <p:cNvSpPr/>
          <p:nvPr/>
        </p:nvSpPr>
        <p:spPr>
          <a:xfrm>
            <a:off x="9588500" y="5803900"/>
            <a:ext cx="2959100" cy="106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cap="none">
                <a:latin typeface="Helvetica Neue"/>
                <a:ea typeface="Helvetica Neue"/>
                <a:cs typeface="Helvetica Neue"/>
                <a:sym typeface="Helvetica Neue"/>
              </a:defRPr>
            </a:lvl1pPr>
          </a:lstStyle>
          <a:p>
            <a:pPr lvl="0">
              <a:defRPr sz="1800">
                <a:solidFill>
                  <a:srgbClr val="000000"/>
                </a:solidFill>
              </a:defRPr>
            </a:pPr>
            <a:r>
              <a:rPr sz="3200">
                <a:solidFill>
                  <a:srgbClr val="5C89A5"/>
                </a:solidFill>
              </a:rPr>
              <a:t>High Voltage Orange Cables</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p:cNvSpPr>
          <p:nvPr>
            <p:ph type="body" idx="1"/>
          </p:nvPr>
        </p:nvSpPr>
        <p:spPr>
          <a:xfrm>
            <a:off x="1041400" y="2768600"/>
            <a:ext cx="10922000" cy="6400800"/>
          </a:xfrm>
          <a:prstGeom prst="rect">
            <a:avLst/>
          </a:prstGeom>
        </p:spPr>
        <p:txBody>
          <a:bodyPr/>
          <a:lstStyle/>
          <a:p>
            <a:pPr marL="359833" lvl="0" indent="-359833">
              <a:buBlip>
                <a:blip r:embed="rId2"/>
              </a:buBlip>
              <a:defRPr sz="1800">
                <a:solidFill>
                  <a:srgbClr val="000000"/>
                </a:solidFill>
              </a:defRPr>
            </a:pPr>
            <a:r>
              <a:rPr sz="3000">
                <a:solidFill>
                  <a:srgbClr val="777775"/>
                </a:solidFill>
              </a:rPr>
              <a:t>Can approach in similar fashion as standard fuel vehicles</a:t>
            </a:r>
          </a:p>
          <a:p>
            <a:pPr marL="359833" lvl="0" indent="-359833">
              <a:buBlip>
                <a:blip r:embed="rId2"/>
              </a:buBlip>
              <a:defRPr sz="1800">
                <a:solidFill>
                  <a:srgbClr val="000000"/>
                </a:solidFill>
              </a:defRPr>
            </a:pPr>
            <a:r>
              <a:rPr sz="3000">
                <a:solidFill>
                  <a:srgbClr val="777775"/>
                </a:solidFill>
              </a:rPr>
              <a:t>STABILIZE - DE-ENERGIZE - EXTRICATE</a:t>
            </a:r>
          </a:p>
          <a:p>
            <a:pPr marL="359833" lvl="0" indent="-359833">
              <a:buBlip>
                <a:blip r:embed="rId2"/>
              </a:buBlip>
              <a:defRPr sz="1800">
                <a:solidFill>
                  <a:srgbClr val="000000"/>
                </a:solidFill>
              </a:defRPr>
            </a:pPr>
            <a:r>
              <a:rPr sz="3000">
                <a:solidFill>
                  <a:srgbClr val="777775"/>
                </a:solidFill>
              </a:rPr>
              <a:t>Stabilize - keep the vehicle from moving</a:t>
            </a:r>
          </a:p>
          <a:p>
            <a:pPr marL="804333" lvl="1" indent="-359833">
              <a:buBlip>
                <a:blip r:embed="rId2"/>
              </a:buBlip>
              <a:defRPr sz="1800">
                <a:solidFill>
                  <a:srgbClr val="000000"/>
                </a:solidFill>
              </a:defRPr>
            </a:pPr>
            <a:r>
              <a:rPr sz="3000">
                <a:solidFill>
                  <a:srgbClr val="777775"/>
                </a:solidFill>
              </a:rPr>
              <a:t>Bring off of suspension</a:t>
            </a:r>
          </a:p>
          <a:p>
            <a:pPr marL="359833" lvl="0" indent="-359833">
              <a:buBlip>
                <a:blip r:embed="rId2"/>
              </a:buBlip>
              <a:defRPr sz="1800">
                <a:solidFill>
                  <a:srgbClr val="000000"/>
                </a:solidFill>
              </a:defRPr>
            </a:pPr>
            <a:r>
              <a:rPr sz="3000">
                <a:solidFill>
                  <a:srgbClr val="777775"/>
                </a:solidFill>
              </a:rPr>
              <a:t>De-Energize - Shut down the power/brain of the vehicle to its systems</a:t>
            </a:r>
          </a:p>
          <a:p>
            <a:pPr marL="359833" lvl="0" indent="-359833">
              <a:buBlip>
                <a:blip r:embed="rId2"/>
              </a:buBlip>
              <a:defRPr sz="1800">
                <a:solidFill>
                  <a:srgbClr val="000000"/>
                </a:solidFill>
              </a:defRPr>
            </a:pPr>
            <a:r>
              <a:rPr sz="3000">
                <a:solidFill>
                  <a:srgbClr val="777775"/>
                </a:solidFill>
              </a:rPr>
              <a:t>Extricate - Read the wreck</a:t>
            </a:r>
          </a:p>
          <a:p>
            <a:pPr marL="804333" lvl="1" indent="-359833">
              <a:buBlip>
                <a:blip r:embed="rId2"/>
              </a:buBlip>
              <a:defRPr sz="1800">
                <a:solidFill>
                  <a:srgbClr val="000000"/>
                </a:solidFill>
              </a:defRPr>
            </a:pPr>
            <a:r>
              <a:rPr sz="3000">
                <a:solidFill>
                  <a:srgbClr val="777775"/>
                </a:solidFill>
              </a:rPr>
              <a:t>Stay within the “Golden Hour” for patient care </a:t>
            </a:r>
          </a:p>
        </p:txBody>
      </p:sp>
      <p:sp>
        <p:nvSpPr>
          <p:cNvPr id="637" name="Shape 637"/>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117</a:t>
            </a:fld>
            <a:endParaRPr sz="1400">
              <a:solidFill>
                <a:srgbClr val="5C89A5"/>
              </a:solidFill>
            </a:endParaRPr>
          </a:p>
        </p:txBody>
      </p:sp>
      <p:sp>
        <p:nvSpPr>
          <p:cNvPr id="638" name="Shape 63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Alternative Fuel Vehicles </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Many types of vehicles on the road and they are always evolving</a:t>
            </a:r>
          </a:p>
          <a:p>
            <a:pPr marL="359833" lvl="0" indent="-359833">
              <a:buBlip>
                <a:blip r:embed="rId2"/>
              </a:buBlip>
              <a:defRPr sz="1800">
                <a:solidFill>
                  <a:srgbClr val="000000"/>
                </a:solidFill>
              </a:defRPr>
            </a:pPr>
            <a:r>
              <a:rPr sz="3000">
                <a:solidFill>
                  <a:srgbClr val="777775"/>
                </a:solidFill>
              </a:rPr>
              <a:t>Many different types of vehicle rescues you will encounter</a:t>
            </a:r>
          </a:p>
          <a:p>
            <a:pPr marL="359833" lvl="0" indent="-359833">
              <a:buBlip>
                <a:blip r:embed="rId2"/>
              </a:buBlip>
              <a:defRPr sz="1800">
                <a:solidFill>
                  <a:srgbClr val="000000"/>
                </a:solidFill>
              </a:defRPr>
            </a:pPr>
            <a:r>
              <a:rPr sz="3000">
                <a:solidFill>
                  <a:srgbClr val="777775"/>
                </a:solidFill>
              </a:rPr>
              <a:t>Safety on approach of vehicle</a:t>
            </a:r>
          </a:p>
          <a:p>
            <a:pPr marL="359833" lvl="0" indent="-359833">
              <a:buBlip>
                <a:blip r:embed="rId2"/>
              </a:buBlip>
              <a:defRPr sz="1800">
                <a:solidFill>
                  <a:srgbClr val="000000"/>
                </a:solidFill>
              </a:defRPr>
            </a:pPr>
            <a:r>
              <a:rPr sz="3000">
                <a:solidFill>
                  <a:srgbClr val="777775"/>
                </a:solidFill>
              </a:rPr>
              <a:t>Full PPE</a:t>
            </a:r>
          </a:p>
          <a:p>
            <a:pPr marL="359833" lvl="0" indent="-359833">
              <a:buBlip>
                <a:blip r:embed="rId2"/>
              </a:buBlip>
              <a:defRPr sz="1800">
                <a:solidFill>
                  <a:srgbClr val="000000"/>
                </a:solidFill>
              </a:defRPr>
            </a:pPr>
            <a:r>
              <a:rPr sz="3000">
                <a:solidFill>
                  <a:srgbClr val="777775"/>
                </a:solidFill>
              </a:rPr>
              <a:t>STABILIZE - DE-ENERGIZE - EXTRICATE</a:t>
            </a:r>
          </a:p>
          <a:p>
            <a:pPr marL="359833" lvl="0" indent="-359833">
              <a:buBlip>
                <a:blip r:embed="rId2"/>
              </a:buBlip>
              <a:defRPr sz="1800">
                <a:solidFill>
                  <a:srgbClr val="000000"/>
                </a:solidFill>
              </a:defRPr>
            </a:pPr>
            <a:r>
              <a:rPr sz="3000">
                <a:solidFill>
                  <a:srgbClr val="777775"/>
                </a:solidFill>
              </a:rPr>
              <a:t> Read the wreck, do enough to access the patient</a:t>
            </a:r>
          </a:p>
        </p:txBody>
      </p:sp>
      <p:sp>
        <p:nvSpPr>
          <p:cNvPr id="641" name="Shape 641"/>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118</a:t>
            </a:fld>
            <a:endParaRPr sz="1400">
              <a:solidFill>
                <a:srgbClr val="5C89A5"/>
              </a:solidFill>
            </a:endParaRPr>
          </a:p>
        </p:txBody>
      </p:sp>
      <p:sp>
        <p:nvSpPr>
          <p:cNvPr id="642" name="Shape 642"/>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a:solidFill>
                  <a:srgbClr val="5C89A5"/>
                </a:solidFill>
                <a:latin typeface="+mn-lt"/>
                <a:ea typeface="+mn-ea"/>
                <a:cs typeface="+mn-cs"/>
                <a:sym typeface="Helvetica Neue Light"/>
              </a:rPr>
              <a:t>Key points</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Shape 64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Do not make the situation worse</a:t>
            </a:r>
          </a:p>
          <a:p>
            <a:pPr marL="359833" lvl="0" indent="-359833">
              <a:buBlip>
                <a:blip r:embed="rId2"/>
              </a:buBlip>
              <a:defRPr sz="1800">
                <a:solidFill>
                  <a:srgbClr val="000000"/>
                </a:solidFill>
              </a:defRPr>
            </a:pPr>
            <a:r>
              <a:rPr sz="3000">
                <a:solidFill>
                  <a:srgbClr val="777775"/>
                </a:solidFill>
              </a:rPr>
              <a:t>Protect the patient</a:t>
            </a:r>
          </a:p>
          <a:p>
            <a:pPr marL="359833" lvl="0" indent="-359833">
              <a:buBlip>
                <a:blip r:embed="rId2"/>
              </a:buBlip>
              <a:defRPr sz="1800">
                <a:solidFill>
                  <a:srgbClr val="000000"/>
                </a:solidFill>
              </a:defRPr>
            </a:pPr>
            <a:r>
              <a:rPr sz="3000">
                <a:solidFill>
                  <a:srgbClr val="777775"/>
                </a:solidFill>
              </a:rPr>
              <a:t>Talk to the patient</a:t>
            </a:r>
          </a:p>
          <a:p>
            <a:pPr marL="359833" lvl="0" indent="-359833">
              <a:buBlip>
                <a:blip r:embed="rId2"/>
              </a:buBlip>
              <a:defRPr sz="1800">
                <a:solidFill>
                  <a:srgbClr val="000000"/>
                </a:solidFill>
              </a:defRPr>
            </a:pPr>
            <a:r>
              <a:rPr sz="3000">
                <a:solidFill>
                  <a:srgbClr val="777775"/>
                </a:solidFill>
              </a:rPr>
              <a:t>Try to get the patient transported to the appropriate facility within the “Golden Hour”</a:t>
            </a:r>
          </a:p>
          <a:p>
            <a:pPr marL="359833" lvl="0" indent="-359833">
              <a:buBlip>
                <a:blip r:embed="rId2"/>
              </a:buBlip>
              <a:defRPr sz="1800">
                <a:solidFill>
                  <a:srgbClr val="000000"/>
                </a:solidFill>
              </a:defRPr>
            </a:pPr>
            <a:r>
              <a:rPr sz="3000">
                <a:solidFill>
                  <a:srgbClr val="777775"/>
                </a:solidFill>
              </a:rPr>
              <a:t>Always keep safety of crews as a priority</a:t>
            </a:r>
          </a:p>
        </p:txBody>
      </p:sp>
      <p:sp>
        <p:nvSpPr>
          <p:cNvPr id="645" name="Shape 645"/>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119</a:t>
            </a:fld>
            <a:endParaRPr sz="1400">
              <a:solidFill>
                <a:srgbClr val="5C89A5"/>
              </a:solidFill>
            </a:endParaRPr>
          </a:p>
        </p:txBody>
      </p:sp>
      <p:sp>
        <p:nvSpPr>
          <p:cNvPr id="646" name="Shape 646"/>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a:solidFill>
                  <a:srgbClr val="5C89A5"/>
                </a:solidFill>
                <a:latin typeface="+mn-lt"/>
                <a:ea typeface="+mn-ea"/>
                <a:cs typeface="+mn-cs"/>
                <a:sym typeface="Helvetica Neue Light"/>
              </a:rPr>
              <a:t>Key Points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53" name="Shape 15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Roof Rail</a:t>
            </a:r>
          </a:p>
          <a:p>
            <a:pPr marL="804333" lvl="1" indent="-359833">
              <a:buBlip>
                <a:blip r:embed="rId2"/>
              </a:buBlip>
              <a:defRPr sz="1800">
                <a:solidFill>
                  <a:srgbClr val="000000"/>
                </a:solidFill>
              </a:defRPr>
            </a:pPr>
            <a:r>
              <a:rPr sz="3000">
                <a:solidFill>
                  <a:srgbClr val="777775"/>
                </a:solidFill>
              </a:rPr>
              <a:t>The beam that runs perpendicular to, and connects the “A,” “B” and C” Posts</a:t>
            </a:r>
          </a:p>
          <a:p>
            <a:pPr marL="359833" lvl="0" indent="-359833">
              <a:buBlip>
                <a:blip r:embed="rId2"/>
              </a:buBlip>
              <a:defRPr sz="1800">
                <a:solidFill>
                  <a:srgbClr val="000000"/>
                </a:solidFill>
              </a:defRPr>
            </a:pPr>
            <a:r>
              <a:rPr sz="3000" b="1" u="sng">
                <a:solidFill>
                  <a:srgbClr val="777775"/>
                </a:solidFill>
              </a:rPr>
              <a:t>Rocker panel</a:t>
            </a:r>
          </a:p>
          <a:p>
            <a:pPr marL="804333" lvl="1" indent="-359833">
              <a:buBlip>
                <a:blip r:embed="rId2"/>
              </a:buBlip>
              <a:defRPr sz="1800">
                <a:solidFill>
                  <a:srgbClr val="000000"/>
                </a:solidFill>
              </a:defRPr>
            </a:pPr>
            <a:r>
              <a:rPr sz="3000">
                <a:solidFill>
                  <a:srgbClr val="777775"/>
                </a:solidFill>
              </a:rPr>
              <a:t>The rocker panel is the rigid area of a vehicle between the bottom of the “A” and “B” posts </a:t>
            </a:r>
          </a:p>
          <a:p>
            <a:pPr marL="804333" lvl="1" indent="-359833">
              <a:buBlip>
                <a:blip r:embed="rId2"/>
              </a:buBlip>
              <a:defRPr sz="1800">
                <a:solidFill>
                  <a:srgbClr val="000000"/>
                </a:solidFill>
              </a:defRPr>
            </a:pPr>
            <a:r>
              <a:rPr sz="3000">
                <a:solidFill>
                  <a:srgbClr val="777775"/>
                </a:solidFill>
              </a:rPr>
              <a:t>Fuel lines run through the rocker panel in some vehicles</a:t>
            </a:r>
          </a:p>
        </p:txBody>
      </p:sp>
      <p:sp>
        <p:nvSpPr>
          <p:cNvPr id="154" name="Shape 15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12</a:t>
            </a:fld>
            <a:endParaRPr sz="1400">
              <a:solidFill>
                <a:srgbClr val="5C89A5"/>
              </a:solidFill>
            </a:endParaRPr>
          </a:p>
        </p:txBody>
      </p:sp>
      <p:pic>
        <p:nvPicPr>
          <p:cNvPr id="155" name="page9image11976.png"/>
          <p:cNvPicPr/>
          <p:nvPr/>
        </p:nvPicPr>
        <p:blipFill>
          <a:blip r:embed="rId3">
            <a:extLst/>
          </a:blip>
          <a:stretch>
            <a:fillRect/>
          </a:stretch>
        </p:blipFill>
        <p:spPr>
          <a:xfrm>
            <a:off x="11348332" y="4678369"/>
            <a:ext cx="1217435" cy="1616063"/>
          </a:xfrm>
          <a:prstGeom prst="rect">
            <a:avLst/>
          </a:prstGeom>
          <a:ln w="12700">
            <a:miter lim="400000"/>
          </a:ln>
        </p:spPr>
      </p:pic>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Summary</a:t>
            </a:r>
          </a:p>
        </p:txBody>
      </p:sp>
      <p:sp>
        <p:nvSpPr>
          <p:cNvPr id="649" name="Shape 649"/>
          <p:cNvSpPr>
            <a:spLocks noGrp="1"/>
          </p:cNvSpPr>
          <p:nvPr>
            <p:ph type="body" idx="1"/>
          </p:nvPr>
        </p:nvSpPr>
        <p:spPr>
          <a:xfrm>
            <a:off x="1041400" y="2768600"/>
            <a:ext cx="10922000" cy="6172200"/>
          </a:xfrm>
          <a:prstGeom prst="rect">
            <a:avLst/>
          </a:prstGeom>
        </p:spPr>
        <p:txBody>
          <a:bodyPr/>
          <a:lstStyle/>
          <a:p>
            <a:pPr marL="359833" lvl="0" indent="-359833">
              <a:buBlip>
                <a:blip r:embed="rId2"/>
              </a:buBlip>
              <a:defRPr sz="1800">
                <a:solidFill>
                  <a:srgbClr val="000000"/>
                </a:solidFill>
              </a:defRPr>
            </a:pPr>
            <a:r>
              <a:rPr sz="3000">
                <a:solidFill>
                  <a:srgbClr val="777775"/>
                </a:solidFill>
              </a:rPr>
              <a:t>Vehicle rescue incidents requires an individual evaluation and decision on strategy and tactics</a:t>
            </a:r>
          </a:p>
          <a:p>
            <a:pPr marL="359833" lvl="0" indent="-359833">
              <a:buBlip>
                <a:blip r:embed="rId2"/>
              </a:buBlip>
              <a:defRPr sz="1800">
                <a:solidFill>
                  <a:srgbClr val="000000"/>
                </a:solidFill>
              </a:defRPr>
            </a:pPr>
            <a:r>
              <a:rPr sz="3000">
                <a:solidFill>
                  <a:srgbClr val="777775"/>
                </a:solidFill>
              </a:rPr>
              <a:t>No two events will be alike</a:t>
            </a:r>
          </a:p>
          <a:p>
            <a:pPr marL="359833" lvl="0" indent="-359833">
              <a:buBlip>
                <a:blip r:embed="rId2"/>
              </a:buBlip>
              <a:defRPr sz="1800">
                <a:solidFill>
                  <a:srgbClr val="000000"/>
                </a:solidFill>
              </a:defRPr>
            </a:pPr>
            <a:r>
              <a:rPr sz="3000">
                <a:solidFill>
                  <a:srgbClr val="777775"/>
                </a:solidFill>
              </a:rPr>
              <a:t>Consider the incident under control when all victims requiring medical aid have been transported to the hospital</a:t>
            </a:r>
          </a:p>
          <a:p>
            <a:pPr marL="359833" lvl="0" indent="-359833">
              <a:buBlip>
                <a:blip r:embed="rId2"/>
              </a:buBlip>
              <a:defRPr sz="1800">
                <a:solidFill>
                  <a:srgbClr val="000000"/>
                </a:solidFill>
              </a:defRPr>
            </a:pPr>
            <a:r>
              <a:rPr sz="3000">
                <a:solidFill>
                  <a:srgbClr val="777775"/>
                </a:solidFill>
              </a:rPr>
              <a:t>Incident may very well be a crime scene and it is imperative that we disrupt as little as possible</a:t>
            </a:r>
          </a:p>
          <a:p>
            <a:pPr marL="359833" lvl="0" indent="-359833">
              <a:buBlip>
                <a:blip r:embed="rId2"/>
              </a:buBlip>
              <a:defRPr sz="1800">
                <a:solidFill>
                  <a:srgbClr val="000000"/>
                </a:solidFill>
              </a:defRPr>
            </a:pPr>
            <a:r>
              <a:rPr sz="3000">
                <a:solidFill>
                  <a:srgbClr val="777775"/>
                </a:solidFill>
              </a:rPr>
              <a:t>In extrication the experience and training of the crew is paramount to a successful rescue</a:t>
            </a:r>
          </a:p>
        </p:txBody>
      </p:sp>
      <p:sp>
        <p:nvSpPr>
          <p:cNvPr id="650" name="Shape 650"/>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120</a:t>
            </a:fld>
            <a:endParaRPr sz="1400">
              <a:solidFill>
                <a:srgbClr val="5C89A5"/>
              </a:solidFill>
            </a:endParaRP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Summary</a:t>
            </a:r>
          </a:p>
        </p:txBody>
      </p:sp>
      <p:sp>
        <p:nvSpPr>
          <p:cNvPr id="653" name="Shape 65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Train </a:t>
            </a:r>
          </a:p>
          <a:p>
            <a:pPr marL="359833" lvl="0" indent="-359833">
              <a:buBlip>
                <a:blip r:embed="rId2"/>
              </a:buBlip>
              <a:defRPr sz="1800">
                <a:solidFill>
                  <a:srgbClr val="000000"/>
                </a:solidFill>
              </a:defRPr>
            </a:pPr>
            <a:r>
              <a:rPr sz="3000">
                <a:solidFill>
                  <a:srgbClr val="777775"/>
                </a:solidFill>
              </a:rPr>
              <a:t>Train </a:t>
            </a:r>
          </a:p>
          <a:p>
            <a:pPr marL="359833" lvl="0" indent="-359833">
              <a:buBlip>
                <a:blip r:embed="rId2"/>
              </a:buBlip>
              <a:defRPr sz="1800">
                <a:solidFill>
                  <a:srgbClr val="000000"/>
                </a:solidFill>
              </a:defRPr>
            </a:pPr>
            <a:r>
              <a:rPr sz="3000">
                <a:solidFill>
                  <a:srgbClr val="777775"/>
                </a:solidFill>
              </a:rPr>
              <a:t>Train</a:t>
            </a:r>
          </a:p>
          <a:p>
            <a:pPr marL="359833" lvl="0" indent="-359833">
              <a:buBlip>
                <a:blip r:embed="rId2"/>
              </a:buBlip>
              <a:defRPr sz="1800">
                <a:solidFill>
                  <a:srgbClr val="000000"/>
                </a:solidFill>
              </a:defRPr>
            </a:pPr>
            <a:r>
              <a:rPr sz="3000">
                <a:solidFill>
                  <a:srgbClr val="777775"/>
                </a:solidFill>
              </a:rPr>
              <a:t>Try various techniques</a:t>
            </a:r>
          </a:p>
          <a:p>
            <a:pPr marL="359833" lvl="0" indent="-359833">
              <a:buBlip>
                <a:blip r:embed="rId2"/>
              </a:buBlip>
              <a:defRPr sz="1800">
                <a:solidFill>
                  <a:srgbClr val="000000"/>
                </a:solidFill>
              </a:defRPr>
            </a:pPr>
            <a:r>
              <a:rPr sz="3000">
                <a:solidFill>
                  <a:srgbClr val="777775"/>
                </a:solidFill>
              </a:rPr>
              <a:t>Train with various companies and apparatus</a:t>
            </a:r>
          </a:p>
          <a:p>
            <a:pPr marL="359833" lvl="0" indent="-359833">
              <a:buBlip>
                <a:blip r:embed="rId2"/>
              </a:buBlip>
              <a:defRPr sz="1800">
                <a:solidFill>
                  <a:srgbClr val="000000"/>
                </a:solidFill>
              </a:defRPr>
            </a:pPr>
            <a:r>
              <a:rPr sz="3000">
                <a:solidFill>
                  <a:srgbClr val="777775"/>
                </a:solidFill>
              </a:rPr>
              <a:t>Be Safe</a:t>
            </a:r>
          </a:p>
        </p:txBody>
      </p:sp>
      <p:sp>
        <p:nvSpPr>
          <p:cNvPr id="654" name="Shape 654"/>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121</a:t>
            </a:fld>
            <a:endParaRPr sz="1400">
              <a:solidFill>
                <a:srgbClr val="5C89A5"/>
              </a:solidFill>
            </a:endParaRP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Shape 65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657" name="Shape 657"/>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122</a:t>
            </a:fld>
            <a:endParaRPr sz="1400">
              <a:solidFill>
                <a:srgbClr val="5C89A5"/>
              </a:solidFill>
            </a:endParaRPr>
          </a:p>
        </p:txBody>
      </p:sp>
      <p:pic>
        <p:nvPicPr>
          <p:cNvPr id="658" name="imgres.jpg"/>
          <p:cNvPicPr/>
          <p:nvPr/>
        </p:nvPicPr>
        <p:blipFill>
          <a:blip r:embed="rId2">
            <a:extLst/>
          </a:blip>
          <a:stretch>
            <a:fillRect/>
          </a:stretch>
        </p:blipFill>
        <p:spPr>
          <a:xfrm>
            <a:off x="4171950" y="2974975"/>
            <a:ext cx="4229100" cy="528637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58" name="Shape 15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Fender Rail</a:t>
            </a:r>
          </a:p>
          <a:p>
            <a:pPr marL="804333" lvl="1" indent="-359833">
              <a:buBlip>
                <a:blip r:embed="rId2"/>
              </a:buBlip>
              <a:defRPr sz="1800">
                <a:solidFill>
                  <a:srgbClr val="000000"/>
                </a:solidFill>
              </a:defRPr>
            </a:pPr>
            <a:r>
              <a:rPr sz="3000">
                <a:solidFill>
                  <a:srgbClr val="777775"/>
                </a:solidFill>
              </a:rPr>
              <a:t>Area that runs the top outside edge between the front of the vehicle and the “A” post </a:t>
            </a:r>
          </a:p>
          <a:p>
            <a:pPr marL="804333" lvl="1" indent="-359833">
              <a:buBlip>
                <a:blip r:embed="rId2"/>
              </a:buBlip>
              <a:defRPr sz="1800">
                <a:solidFill>
                  <a:srgbClr val="000000"/>
                </a:solidFill>
              </a:defRPr>
            </a:pPr>
            <a:r>
              <a:rPr sz="3000">
                <a:solidFill>
                  <a:srgbClr val="777775"/>
                </a:solidFill>
              </a:rPr>
              <a:t>This area is also referred to as the “quarter panel”</a:t>
            </a:r>
          </a:p>
          <a:p>
            <a:pPr marL="359833" lvl="0" indent="-359833">
              <a:buBlip>
                <a:blip r:embed="rId2"/>
              </a:buBlip>
              <a:defRPr sz="1800">
                <a:solidFill>
                  <a:srgbClr val="000000"/>
                </a:solidFill>
              </a:defRPr>
            </a:pPr>
            <a:r>
              <a:rPr sz="3000" b="1" u="sng">
                <a:solidFill>
                  <a:srgbClr val="777775"/>
                </a:solidFill>
              </a:rPr>
              <a:t>Kick Panel</a:t>
            </a:r>
          </a:p>
          <a:p>
            <a:pPr marL="804333" lvl="1" indent="-359833">
              <a:buBlip>
                <a:blip r:embed="rId2"/>
              </a:buBlip>
              <a:defRPr sz="1800">
                <a:solidFill>
                  <a:srgbClr val="000000"/>
                </a:solidFill>
              </a:defRPr>
            </a:pPr>
            <a:r>
              <a:rPr sz="3000">
                <a:solidFill>
                  <a:srgbClr val="777775"/>
                </a:solidFill>
              </a:rPr>
              <a:t>Area of the vehicle just below the “A” post and forms the rear edge of the quarter panel or fender rail</a:t>
            </a:r>
          </a:p>
        </p:txBody>
      </p:sp>
      <p:sp>
        <p:nvSpPr>
          <p:cNvPr id="159" name="Shape 15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13</a:t>
            </a:fld>
            <a:endParaRPr sz="1400">
              <a:solidFill>
                <a:srgbClr val="5C89A5"/>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62" name="Shape 16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Nader Pin</a:t>
            </a:r>
          </a:p>
          <a:p>
            <a:pPr marL="804333" lvl="1" indent="-359833">
              <a:buBlip>
                <a:blip r:embed="rId2"/>
              </a:buBlip>
              <a:defRPr sz="1800">
                <a:solidFill>
                  <a:srgbClr val="000000"/>
                </a:solidFill>
              </a:defRPr>
            </a:pPr>
            <a:r>
              <a:rPr sz="3000">
                <a:solidFill>
                  <a:srgbClr val="777775"/>
                </a:solidFill>
              </a:rPr>
              <a:t>Attached directly to the “B” post and serves as the latching point for the front doors</a:t>
            </a:r>
          </a:p>
          <a:p>
            <a:pPr marL="804333" lvl="1" indent="-359833">
              <a:buBlip>
                <a:blip r:embed="rId2"/>
              </a:buBlip>
              <a:defRPr sz="1800">
                <a:solidFill>
                  <a:srgbClr val="000000"/>
                </a:solidFill>
              </a:defRPr>
            </a:pPr>
            <a:r>
              <a:rPr sz="3000">
                <a:solidFill>
                  <a:srgbClr val="777775"/>
                </a:solidFill>
              </a:rPr>
              <a:t>Depending on the number of doors on the vehicle, a Nader Pin may be found on the “C” posts as well</a:t>
            </a:r>
          </a:p>
          <a:p>
            <a:pPr marL="804333" lvl="1" indent="-359833">
              <a:buBlip>
                <a:blip r:embed="rId2"/>
              </a:buBlip>
              <a:defRPr sz="1800">
                <a:solidFill>
                  <a:srgbClr val="000000"/>
                </a:solidFill>
              </a:defRPr>
            </a:pPr>
            <a:r>
              <a:rPr sz="3000">
                <a:solidFill>
                  <a:srgbClr val="777775"/>
                </a:solidFill>
              </a:rPr>
              <a:t>May also be a hook or loop</a:t>
            </a:r>
          </a:p>
        </p:txBody>
      </p:sp>
      <p:sp>
        <p:nvSpPr>
          <p:cNvPr id="163" name="Shape 16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14</a:t>
            </a:fld>
            <a:endParaRPr sz="1400">
              <a:solidFill>
                <a:srgbClr val="5C89A5"/>
              </a:solidFill>
            </a:endParaRPr>
          </a:p>
        </p:txBody>
      </p:sp>
      <p:pic>
        <p:nvPicPr>
          <p:cNvPr id="164" name="page8image2576.png"/>
          <p:cNvPicPr/>
          <p:nvPr/>
        </p:nvPicPr>
        <p:blipFill>
          <a:blip r:embed="rId3">
            <a:extLst/>
          </a:blip>
          <a:stretch>
            <a:fillRect/>
          </a:stretch>
        </p:blipFill>
        <p:spPr>
          <a:xfrm>
            <a:off x="4307379" y="2459232"/>
            <a:ext cx="2040542" cy="191413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67" name="Shape 16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Reinforcement bars</a:t>
            </a:r>
          </a:p>
          <a:p>
            <a:pPr marL="804333" lvl="1" indent="-359833">
              <a:buBlip>
                <a:blip r:embed="rId2"/>
              </a:buBlip>
              <a:defRPr sz="1800">
                <a:solidFill>
                  <a:srgbClr val="000000"/>
                </a:solidFill>
              </a:defRPr>
            </a:pPr>
            <a:r>
              <a:rPr sz="3000">
                <a:solidFill>
                  <a:srgbClr val="777775"/>
                </a:solidFill>
              </a:rPr>
              <a:t>Designed to give added strength to the doors of a vehicle </a:t>
            </a:r>
          </a:p>
          <a:p>
            <a:pPr marL="804333" lvl="1" indent="-359833">
              <a:buBlip>
                <a:blip r:embed="rId2"/>
              </a:buBlip>
              <a:defRPr sz="1800">
                <a:solidFill>
                  <a:srgbClr val="000000"/>
                </a:solidFill>
              </a:defRPr>
            </a:pPr>
            <a:r>
              <a:rPr sz="3000">
                <a:solidFill>
                  <a:srgbClr val="777775"/>
                </a:solidFill>
              </a:rPr>
              <a:t>These bars are made of high strength steel and run front to back in vehicle doors </a:t>
            </a:r>
          </a:p>
          <a:p>
            <a:pPr marL="804333" lvl="1" indent="-359833">
              <a:buBlip>
                <a:blip r:embed="rId2"/>
              </a:buBlip>
              <a:defRPr sz="1800">
                <a:solidFill>
                  <a:srgbClr val="000000"/>
                </a:solidFill>
              </a:defRPr>
            </a:pPr>
            <a:r>
              <a:rPr sz="3000">
                <a:solidFill>
                  <a:srgbClr val="777775"/>
                </a:solidFill>
              </a:rPr>
              <a:t>Placed so the bar will penetrate the post preventing the door from opening in the event of an accident </a:t>
            </a:r>
          </a:p>
          <a:p>
            <a:pPr marL="804333" lvl="1" indent="-359833">
              <a:buBlip>
                <a:blip r:embed="rId2"/>
              </a:buBlip>
              <a:defRPr sz="1800">
                <a:solidFill>
                  <a:srgbClr val="000000"/>
                </a:solidFill>
              </a:defRPr>
            </a:pPr>
            <a:r>
              <a:rPr sz="3000">
                <a:solidFill>
                  <a:srgbClr val="777775"/>
                </a:solidFill>
              </a:rPr>
              <a:t>Problem for rescuers is that the bar acts like a dead bolt and prevents conventional removal of the door</a:t>
            </a:r>
          </a:p>
        </p:txBody>
      </p:sp>
      <p:sp>
        <p:nvSpPr>
          <p:cNvPr id="168" name="Shape 16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15</a:t>
            </a:fld>
            <a:endParaRPr sz="1400">
              <a:solidFill>
                <a:srgbClr val="5C89A5"/>
              </a:solidFill>
            </a:endParaRPr>
          </a:p>
        </p:txBody>
      </p:sp>
      <p:pic>
        <p:nvPicPr>
          <p:cNvPr id="169" name="page9image12568.png"/>
          <p:cNvPicPr/>
          <p:nvPr/>
        </p:nvPicPr>
        <p:blipFill>
          <a:blip r:embed="rId3">
            <a:extLst/>
          </a:blip>
          <a:stretch>
            <a:fillRect/>
          </a:stretch>
        </p:blipFill>
        <p:spPr>
          <a:xfrm>
            <a:off x="7371534" y="1805125"/>
            <a:ext cx="2554332" cy="192695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72" name="Shape 17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Transverse Beam (Magnesium)</a:t>
            </a:r>
          </a:p>
          <a:p>
            <a:pPr marL="804333" lvl="1" indent="-359833">
              <a:buBlip>
                <a:blip r:embed="rId2"/>
              </a:buBlip>
              <a:defRPr sz="1800">
                <a:solidFill>
                  <a:srgbClr val="000000"/>
                </a:solidFill>
              </a:defRPr>
            </a:pPr>
            <a:r>
              <a:rPr sz="3000">
                <a:solidFill>
                  <a:srgbClr val="777775"/>
                </a:solidFill>
              </a:rPr>
              <a:t>Solid structure found inside the dash board designed to provide lateral (side-to-side) strength of the passenger compartment </a:t>
            </a:r>
          </a:p>
          <a:p>
            <a:pPr marL="804333" lvl="1" indent="-359833">
              <a:buBlip>
                <a:blip r:embed="rId2"/>
              </a:buBlip>
              <a:defRPr sz="1800">
                <a:solidFill>
                  <a:srgbClr val="000000"/>
                </a:solidFill>
              </a:defRPr>
            </a:pPr>
            <a:r>
              <a:rPr sz="3000">
                <a:solidFill>
                  <a:srgbClr val="777775"/>
                </a:solidFill>
              </a:rPr>
              <a:t>It is also where dashboard components are mounted </a:t>
            </a:r>
          </a:p>
          <a:p>
            <a:pPr marL="804333" lvl="1" indent="-359833">
              <a:buBlip>
                <a:blip r:embed="rId2"/>
              </a:buBlip>
              <a:defRPr sz="1800">
                <a:solidFill>
                  <a:srgbClr val="000000"/>
                </a:solidFill>
              </a:defRPr>
            </a:pPr>
            <a:r>
              <a:rPr sz="3000">
                <a:solidFill>
                  <a:srgbClr val="777775"/>
                </a:solidFill>
              </a:rPr>
              <a:t>Transverse beam is commonly made of magnesium and can present additional hazards if fire is involved</a:t>
            </a:r>
          </a:p>
        </p:txBody>
      </p:sp>
      <p:sp>
        <p:nvSpPr>
          <p:cNvPr id="173" name="Shape 17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16</a:t>
            </a:fld>
            <a:endParaRPr sz="1400">
              <a:solidFill>
                <a:srgbClr val="5C89A5"/>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76" name="Shape 176"/>
          <p:cNvSpPr>
            <a:spLocks noGrp="1"/>
          </p:cNvSpPr>
          <p:nvPr>
            <p:ph type="body" idx="1"/>
          </p:nvPr>
        </p:nvSpPr>
        <p:spPr>
          <a:xfrm>
            <a:off x="1041400" y="2463800"/>
            <a:ext cx="10922000" cy="70104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Batteries</a:t>
            </a:r>
          </a:p>
          <a:p>
            <a:pPr marL="780344" lvl="1" indent="-335844">
              <a:buBlip>
                <a:blip r:embed="rId2"/>
              </a:buBlip>
              <a:defRPr sz="1800">
                <a:solidFill>
                  <a:srgbClr val="000000"/>
                </a:solidFill>
              </a:defRPr>
            </a:pPr>
            <a:r>
              <a:rPr sz="2800">
                <a:solidFill>
                  <a:srgbClr val="777775"/>
                </a:solidFill>
              </a:rPr>
              <a:t>Major component of electrical system</a:t>
            </a:r>
          </a:p>
          <a:p>
            <a:pPr marL="780344" lvl="1" indent="-335844">
              <a:buBlip>
                <a:blip r:embed="rId2"/>
              </a:buBlip>
              <a:defRPr sz="1800">
                <a:solidFill>
                  <a:srgbClr val="000000"/>
                </a:solidFill>
              </a:defRPr>
            </a:pPr>
            <a:r>
              <a:rPr sz="2800">
                <a:solidFill>
                  <a:srgbClr val="777775"/>
                </a:solidFill>
              </a:rPr>
              <a:t>Must locate to de-energize vehicle prior to extrication</a:t>
            </a:r>
          </a:p>
          <a:p>
            <a:pPr marL="780344" lvl="1" indent="-335844">
              <a:buBlip>
                <a:blip r:embed="rId2"/>
              </a:buBlip>
              <a:defRPr sz="1800">
                <a:solidFill>
                  <a:srgbClr val="000000"/>
                </a:solidFill>
              </a:defRPr>
            </a:pPr>
            <a:r>
              <a:rPr sz="2800">
                <a:solidFill>
                  <a:srgbClr val="777775"/>
                </a:solidFill>
              </a:rPr>
              <a:t>Not always located under hood</a:t>
            </a:r>
          </a:p>
          <a:p>
            <a:pPr marL="780344" lvl="1" indent="-335844">
              <a:buBlip>
                <a:blip r:embed="rId2"/>
              </a:buBlip>
              <a:defRPr sz="1800">
                <a:solidFill>
                  <a:srgbClr val="000000"/>
                </a:solidFill>
              </a:defRPr>
            </a:pPr>
            <a:r>
              <a:rPr sz="2800">
                <a:solidFill>
                  <a:srgbClr val="777775"/>
                </a:solidFill>
              </a:rPr>
              <a:t>Other possible locations include</a:t>
            </a:r>
          </a:p>
          <a:p>
            <a:pPr marL="1224844" lvl="2" indent="-335844">
              <a:buBlip>
                <a:blip r:embed="rId2"/>
              </a:buBlip>
              <a:defRPr sz="1800">
                <a:solidFill>
                  <a:srgbClr val="000000"/>
                </a:solidFill>
              </a:defRPr>
            </a:pPr>
            <a:r>
              <a:rPr sz="2800">
                <a:solidFill>
                  <a:srgbClr val="777775"/>
                </a:solidFill>
              </a:rPr>
              <a:t>Engine compartment</a:t>
            </a:r>
          </a:p>
          <a:p>
            <a:pPr marL="1224844" lvl="2" indent="-335844">
              <a:buBlip>
                <a:blip r:embed="rId2"/>
              </a:buBlip>
              <a:defRPr sz="1800">
                <a:solidFill>
                  <a:srgbClr val="000000"/>
                </a:solidFill>
              </a:defRPr>
            </a:pPr>
            <a:endParaRPr sz="2800">
              <a:solidFill>
                <a:srgbClr val="777775"/>
              </a:solidFill>
            </a:endParaRPr>
          </a:p>
          <a:p>
            <a:pPr marL="1224844" lvl="2" indent="-335844">
              <a:buBlip>
                <a:blip r:embed="rId2"/>
              </a:buBlip>
              <a:defRPr sz="1800">
                <a:solidFill>
                  <a:srgbClr val="000000"/>
                </a:solidFill>
              </a:defRPr>
            </a:pPr>
            <a:r>
              <a:rPr sz="2800">
                <a:solidFill>
                  <a:srgbClr val="777775"/>
                </a:solidFill>
              </a:rPr>
              <a:t>Trunk</a:t>
            </a:r>
          </a:p>
          <a:p>
            <a:pPr marL="1224844" lvl="2" indent="-335844">
              <a:buBlip>
                <a:blip r:embed="rId2"/>
              </a:buBlip>
              <a:defRPr sz="1800">
                <a:solidFill>
                  <a:srgbClr val="000000"/>
                </a:solidFill>
              </a:defRPr>
            </a:pPr>
            <a:r>
              <a:rPr sz="2800">
                <a:solidFill>
                  <a:srgbClr val="777775"/>
                </a:solidFill>
              </a:rPr>
              <a:t>Any of the 4 wheel wells</a:t>
            </a:r>
          </a:p>
          <a:p>
            <a:pPr marL="1224844" lvl="2" indent="-335844">
              <a:buBlip>
                <a:blip r:embed="rId2"/>
              </a:buBlip>
              <a:defRPr sz="1800">
                <a:solidFill>
                  <a:srgbClr val="000000"/>
                </a:solidFill>
              </a:defRPr>
            </a:pPr>
            <a:r>
              <a:rPr sz="2800">
                <a:solidFill>
                  <a:srgbClr val="777775"/>
                </a:solidFill>
              </a:rPr>
              <a:t>Under any of the seats</a:t>
            </a:r>
          </a:p>
          <a:p>
            <a:pPr marL="1224844" lvl="2" indent="-335844">
              <a:buBlip>
                <a:blip r:embed="rId2"/>
              </a:buBlip>
              <a:defRPr sz="1800">
                <a:solidFill>
                  <a:srgbClr val="000000"/>
                </a:solidFill>
              </a:defRPr>
            </a:pPr>
            <a:endParaRPr sz="2800">
              <a:solidFill>
                <a:srgbClr val="777775"/>
              </a:solidFill>
            </a:endParaRPr>
          </a:p>
          <a:p>
            <a:pPr marL="1224844" lvl="2" indent="-335844">
              <a:buBlip>
                <a:blip r:embed="rId2"/>
              </a:buBlip>
              <a:defRPr sz="1800">
                <a:solidFill>
                  <a:srgbClr val="000000"/>
                </a:solidFill>
              </a:defRPr>
            </a:pPr>
            <a:endParaRPr sz="2800">
              <a:solidFill>
                <a:srgbClr val="777775"/>
              </a:solidFill>
            </a:endParaRPr>
          </a:p>
          <a:p>
            <a:pPr marL="1224844" lvl="2" indent="-335844">
              <a:buBlip>
                <a:blip r:embed="rId2"/>
              </a:buBlip>
              <a:defRPr sz="1800">
                <a:solidFill>
                  <a:srgbClr val="000000"/>
                </a:solidFill>
              </a:defRPr>
            </a:pPr>
            <a:r>
              <a:rPr sz="2800">
                <a:solidFill>
                  <a:srgbClr val="777775"/>
                </a:solidFill>
              </a:rPr>
              <a:t>Under any of the floor boards</a:t>
            </a:r>
          </a:p>
        </p:txBody>
      </p:sp>
      <p:sp>
        <p:nvSpPr>
          <p:cNvPr id="177" name="Shape 17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17</a:t>
            </a:fld>
            <a:endParaRPr sz="1400">
              <a:solidFill>
                <a:srgbClr val="5C89A5"/>
              </a:solidFill>
            </a:endParaRPr>
          </a:p>
        </p:txBody>
      </p:sp>
      <p:pic>
        <p:nvPicPr>
          <p:cNvPr id="178" name="page10image4168.png"/>
          <p:cNvPicPr/>
          <p:nvPr/>
        </p:nvPicPr>
        <p:blipFill>
          <a:blip r:embed="rId3">
            <a:extLst/>
          </a:blip>
          <a:stretch>
            <a:fillRect/>
          </a:stretch>
        </p:blipFill>
        <p:spPr>
          <a:xfrm>
            <a:off x="8763479" y="5476840"/>
            <a:ext cx="2049817" cy="187000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81" name="Shape 181"/>
          <p:cNvSpPr>
            <a:spLocks noGrp="1"/>
          </p:cNvSpPr>
          <p:nvPr>
            <p:ph type="body" idx="1"/>
          </p:nvPr>
        </p:nvSpPr>
        <p:spPr>
          <a:xfrm>
            <a:off x="1041400" y="2768600"/>
            <a:ext cx="5334000" cy="65278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Struts</a:t>
            </a:r>
          </a:p>
          <a:p>
            <a:pPr marL="804333" lvl="1" indent="-359833">
              <a:buBlip>
                <a:blip r:embed="rId2"/>
              </a:buBlip>
              <a:defRPr sz="1800">
                <a:solidFill>
                  <a:srgbClr val="000000"/>
                </a:solidFill>
              </a:defRPr>
            </a:pPr>
            <a:r>
              <a:rPr sz="3000">
                <a:solidFill>
                  <a:srgbClr val="777775"/>
                </a:solidFill>
              </a:rPr>
              <a:t>Designed to absorb shock, impact, and assist with lifting and stabilizing heavy components</a:t>
            </a:r>
          </a:p>
          <a:p>
            <a:pPr marL="804333" lvl="1" indent="-359833">
              <a:buBlip>
                <a:blip r:embed="rId2"/>
              </a:buBlip>
              <a:defRPr sz="1800">
                <a:solidFill>
                  <a:srgbClr val="000000"/>
                </a:solidFill>
              </a:defRPr>
            </a:pPr>
            <a:r>
              <a:rPr sz="3000">
                <a:solidFill>
                  <a:srgbClr val="777775"/>
                </a:solidFill>
              </a:rPr>
              <a:t>Typically filled with a compressed gas or liquid</a:t>
            </a:r>
          </a:p>
          <a:p>
            <a:pPr marL="804333" lvl="1" indent="-359833">
              <a:buBlip>
                <a:blip r:embed="rId2"/>
              </a:buBlip>
              <a:defRPr sz="1800">
                <a:solidFill>
                  <a:srgbClr val="000000"/>
                </a:solidFill>
              </a:defRPr>
            </a:pPr>
            <a:r>
              <a:rPr sz="3000">
                <a:solidFill>
                  <a:srgbClr val="777775"/>
                </a:solidFill>
              </a:rPr>
              <a:t>Most commonly found under the hood, trunk, bumpers, and on hatches or compartment doors</a:t>
            </a:r>
          </a:p>
        </p:txBody>
      </p:sp>
      <p:sp>
        <p:nvSpPr>
          <p:cNvPr id="182" name="Shape 18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18</a:t>
            </a:fld>
            <a:endParaRPr sz="1400">
              <a:solidFill>
                <a:srgbClr val="5C89A5"/>
              </a:solidFill>
            </a:endParaRPr>
          </a:p>
        </p:txBody>
      </p:sp>
      <p:pic>
        <p:nvPicPr>
          <p:cNvPr id="183" name="page10image3840.png"/>
          <p:cNvPicPr/>
          <p:nvPr/>
        </p:nvPicPr>
        <p:blipFill>
          <a:blip r:embed="rId3">
            <a:extLst/>
          </a:blip>
          <a:stretch>
            <a:fillRect/>
          </a:stretch>
        </p:blipFill>
        <p:spPr>
          <a:xfrm>
            <a:off x="7335159" y="2767909"/>
            <a:ext cx="3942636" cy="65278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86" name="Shape 186"/>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Struts - Safety concerns</a:t>
            </a:r>
          </a:p>
          <a:p>
            <a:pPr marL="804333" lvl="1" indent="-359833">
              <a:buBlip>
                <a:blip r:embed="rId2"/>
              </a:buBlip>
              <a:defRPr sz="1800">
                <a:solidFill>
                  <a:srgbClr val="000000"/>
                </a:solidFill>
              </a:defRPr>
            </a:pPr>
            <a:r>
              <a:rPr sz="3000">
                <a:solidFill>
                  <a:srgbClr val="777775"/>
                </a:solidFill>
              </a:rPr>
              <a:t>Under pressure by design</a:t>
            </a:r>
          </a:p>
          <a:p>
            <a:pPr marL="804333" lvl="1" indent="-359833">
              <a:buBlip>
                <a:blip r:embed="rId2"/>
              </a:buBlip>
              <a:defRPr sz="1800">
                <a:solidFill>
                  <a:srgbClr val="000000"/>
                </a:solidFill>
              </a:defRPr>
            </a:pPr>
            <a:r>
              <a:rPr sz="3000">
                <a:solidFill>
                  <a:srgbClr val="777775"/>
                </a:solidFill>
              </a:rPr>
              <a:t>Cutting one may cause a deadly projectile or explosion</a:t>
            </a:r>
          </a:p>
          <a:p>
            <a:pPr marL="804333" lvl="1" indent="-359833">
              <a:buBlip>
                <a:blip r:embed="rId2"/>
              </a:buBlip>
              <a:defRPr sz="1800">
                <a:solidFill>
                  <a:srgbClr val="000000"/>
                </a:solidFill>
              </a:defRPr>
            </a:pPr>
            <a:r>
              <a:rPr sz="3000">
                <a:solidFill>
                  <a:srgbClr val="777775"/>
                </a:solidFill>
              </a:rPr>
              <a:t>Can be under extreme pressure after a vehicle accident</a:t>
            </a:r>
          </a:p>
          <a:p>
            <a:pPr marL="804333" lvl="1" indent="-359833">
              <a:buBlip>
                <a:blip r:embed="rId2"/>
              </a:buBlip>
              <a:defRPr sz="1800">
                <a:solidFill>
                  <a:srgbClr val="000000"/>
                </a:solidFill>
              </a:defRPr>
            </a:pPr>
            <a:r>
              <a:rPr sz="3000">
                <a:solidFill>
                  <a:srgbClr val="777775"/>
                </a:solidFill>
              </a:rPr>
              <a:t>Impinged by fire, can heat up to the point where they can no longer contain the pressures inside, exploding or propelling themselves great distances</a:t>
            </a:r>
          </a:p>
        </p:txBody>
      </p:sp>
      <p:sp>
        <p:nvSpPr>
          <p:cNvPr id="187" name="Shape 18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19</a:t>
            </a:fld>
            <a:endParaRPr sz="1400">
              <a:solidFill>
                <a:srgbClr val="5C89A5"/>
              </a:solidFill>
            </a:endParaRPr>
          </a:p>
        </p:txBody>
      </p:sp>
      <p:pic>
        <p:nvPicPr>
          <p:cNvPr id="188" name="page10image22896.png"/>
          <p:cNvPicPr/>
          <p:nvPr/>
        </p:nvPicPr>
        <p:blipFill>
          <a:blip r:embed="rId3">
            <a:extLst/>
          </a:blip>
          <a:stretch>
            <a:fillRect/>
          </a:stretch>
        </p:blipFill>
        <p:spPr>
          <a:xfrm>
            <a:off x="7226300" y="2209800"/>
            <a:ext cx="3098800" cy="2311400"/>
          </a:xfrm>
          <a:prstGeom prst="rect">
            <a:avLst/>
          </a:prstGeom>
          <a:ln w="12700">
            <a:miter lim="400000"/>
          </a:ln>
        </p:spPr>
      </p:pic>
      <p:sp>
        <p:nvSpPr>
          <p:cNvPr id="189" name="Shape 189"/>
          <p:cNvSpPr/>
          <p:nvPr/>
        </p:nvSpPr>
        <p:spPr>
          <a:xfrm flipV="1">
            <a:off x="10001296" y="2878087"/>
            <a:ext cx="744592" cy="659066"/>
          </a:xfrm>
          <a:prstGeom prst="line">
            <a:avLst/>
          </a:prstGeom>
          <a:ln w="76200">
            <a:solidFill>
              <a:srgbClr val="FF26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90" name="Shape 190"/>
          <p:cNvSpPr/>
          <p:nvPr/>
        </p:nvSpPr>
        <p:spPr>
          <a:xfrm>
            <a:off x="10769600" y="2455011"/>
            <a:ext cx="1905000"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latin typeface="Helvetica Neue"/>
                <a:ea typeface="Helvetica Neue"/>
                <a:cs typeface="Helvetica Neue"/>
                <a:sym typeface="Helvetica Neue"/>
              </a:defRPr>
            </a:lvl1pPr>
          </a:lstStyle>
          <a:p>
            <a:pPr lvl="0">
              <a:defRPr sz="1800" cap="none">
                <a:solidFill>
                  <a:srgbClr val="000000"/>
                </a:solidFill>
              </a:defRPr>
            </a:pPr>
            <a:r>
              <a:rPr sz="2200" cap="all">
                <a:solidFill>
                  <a:srgbClr val="5C89A5"/>
                </a:solidFill>
              </a:rPr>
              <a:t>Projectile Strut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99" name="Shape 99"/>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Definition</a:t>
            </a:r>
          </a:p>
          <a:p>
            <a:pPr lvl="0">
              <a:buBlip>
                <a:blip r:embed="rId2"/>
              </a:buBlip>
              <a:defRPr sz="1800">
                <a:solidFill>
                  <a:srgbClr val="000000"/>
                </a:solidFill>
              </a:defRPr>
            </a:pPr>
            <a:r>
              <a:rPr sz="3600">
                <a:solidFill>
                  <a:srgbClr val="777775"/>
                </a:solidFill>
              </a:rPr>
              <a:t>Vehicle Anatomy</a:t>
            </a:r>
          </a:p>
          <a:p>
            <a:pPr lvl="1">
              <a:buBlip>
                <a:blip r:embed="rId2"/>
              </a:buBlip>
              <a:defRPr sz="1800">
                <a:solidFill>
                  <a:srgbClr val="000000"/>
                </a:solidFill>
              </a:defRPr>
            </a:pPr>
            <a:r>
              <a:rPr sz="3600">
                <a:solidFill>
                  <a:srgbClr val="777775"/>
                </a:solidFill>
              </a:rPr>
              <a:t>Basic Vehicle Components</a:t>
            </a:r>
          </a:p>
          <a:p>
            <a:pPr lvl="1">
              <a:buBlip>
                <a:blip r:embed="rId2"/>
              </a:buBlip>
              <a:defRPr sz="1800">
                <a:solidFill>
                  <a:srgbClr val="000000"/>
                </a:solidFill>
              </a:defRPr>
            </a:pPr>
            <a:r>
              <a:rPr sz="3600">
                <a:solidFill>
                  <a:srgbClr val="777775"/>
                </a:solidFill>
              </a:rPr>
              <a:t>Batteries</a:t>
            </a:r>
          </a:p>
          <a:p>
            <a:pPr lvl="1">
              <a:buBlip>
                <a:blip r:embed="rId2"/>
              </a:buBlip>
              <a:defRPr sz="1800">
                <a:solidFill>
                  <a:srgbClr val="000000"/>
                </a:solidFill>
              </a:defRPr>
            </a:pPr>
            <a:r>
              <a:rPr sz="3600">
                <a:solidFill>
                  <a:srgbClr val="777775"/>
                </a:solidFill>
              </a:rPr>
              <a:t>Struts</a:t>
            </a:r>
          </a:p>
          <a:p>
            <a:pPr lvl="1">
              <a:buBlip>
                <a:blip r:embed="rId2"/>
              </a:buBlip>
              <a:defRPr sz="1800">
                <a:solidFill>
                  <a:srgbClr val="000000"/>
                </a:solidFill>
              </a:defRPr>
            </a:pPr>
            <a:r>
              <a:rPr sz="3600">
                <a:solidFill>
                  <a:srgbClr val="777775"/>
                </a:solidFill>
              </a:rPr>
              <a:t>High Strength Steel</a:t>
            </a:r>
          </a:p>
        </p:txBody>
      </p:sp>
      <p:sp>
        <p:nvSpPr>
          <p:cNvPr id="100" name="Shape 10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a:t>
            </a:fld>
            <a:endParaRPr sz="1400">
              <a:solidFill>
                <a:srgbClr val="5C89A5"/>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93" name="Shape 193"/>
          <p:cNvSpPr>
            <a:spLocks noGrp="1"/>
          </p:cNvSpPr>
          <p:nvPr>
            <p:ph type="body" idx="1"/>
          </p:nvPr>
        </p:nvSpPr>
        <p:spPr>
          <a:xfrm>
            <a:off x="1041400" y="2768600"/>
            <a:ext cx="10922000" cy="61722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Struts</a:t>
            </a:r>
          </a:p>
          <a:p>
            <a:pPr marL="804333" lvl="1" indent="-359833">
              <a:buBlip>
                <a:blip r:embed="rId2"/>
              </a:buBlip>
              <a:defRPr sz="1800">
                <a:solidFill>
                  <a:srgbClr val="000000"/>
                </a:solidFill>
              </a:defRPr>
            </a:pPr>
            <a:r>
              <a:rPr sz="3000">
                <a:solidFill>
                  <a:srgbClr val="777775"/>
                </a:solidFill>
              </a:rPr>
              <a:t>Bumper Struts</a:t>
            </a:r>
          </a:p>
          <a:p>
            <a:pPr marL="1248833" lvl="2" indent="-359833">
              <a:buBlip>
                <a:blip r:embed="rId2"/>
              </a:buBlip>
              <a:defRPr sz="1800">
                <a:solidFill>
                  <a:srgbClr val="000000"/>
                </a:solidFill>
              </a:defRPr>
            </a:pPr>
            <a:r>
              <a:rPr sz="3000">
                <a:solidFill>
                  <a:srgbClr val="777775"/>
                </a:solidFill>
              </a:rPr>
              <a:t>Most vehicles manufactured after 1974 </a:t>
            </a:r>
          </a:p>
          <a:p>
            <a:pPr marL="1248833" lvl="2" indent="-359833">
              <a:buBlip>
                <a:blip r:embed="rId2"/>
              </a:buBlip>
              <a:defRPr sz="1800">
                <a:solidFill>
                  <a:srgbClr val="000000"/>
                </a:solidFill>
              </a:defRPr>
            </a:pPr>
            <a:r>
              <a:rPr sz="3000">
                <a:solidFill>
                  <a:srgbClr val="777775"/>
                </a:solidFill>
              </a:rPr>
              <a:t>Used to create energy absorbing bumpers</a:t>
            </a:r>
          </a:p>
          <a:p>
            <a:pPr marL="1248833" lvl="2" indent="-359833">
              <a:buBlip>
                <a:blip r:embed="rId2"/>
              </a:buBlip>
              <a:defRPr sz="1800">
                <a:solidFill>
                  <a:srgbClr val="000000"/>
                </a:solidFill>
              </a:defRPr>
            </a:pPr>
            <a:r>
              <a:rPr sz="3000">
                <a:solidFill>
                  <a:srgbClr val="777775"/>
                </a:solidFill>
              </a:rPr>
              <a:t>Similar design to those found in struts</a:t>
            </a:r>
          </a:p>
          <a:p>
            <a:pPr marL="1248833" lvl="2" indent="-359833">
              <a:buBlip>
                <a:blip r:embed="rId2"/>
              </a:buBlip>
              <a:defRPr sz="1800">
                <a:solidFill>
                  <a:srgbClr val="000000"/>
                </a:solidFill>
              </a:defRPr>
            </a:pPr>
            <a:r>
              <a:rPr sz="3000">
                <a:solidFill>
                  <a:srgbClr val="777775"/>
                </a:solidFill>
              </a:rPr>
              <a:t>When the energy absorbing pistons are heated or impinged by fire, they can unexpectedly explode or release, launching the bumper or the individual piston great distances</a:t>
            </a:r>
          </a:p>
        </p:txBody>
      </p:sp>
      <p:sp>
        <p:nvSpPr>
          <p:cNvPr id="194" name="Shape 19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20</a:t>
            </a:fld>
            <a:endParaRPr sz="1400">
              <a:solidFill>
                <a:srgbClr val="5C89A5"/>
              </a:solidFill>
            </a:endParaRPr>
          </a:p>
        </p:txBody>
      </p:sp>
      <p:pic>
        <p:nvPicPr>
          <p:cNvPr id="195" name="page10image22896.png"/>
          <p:cNvPicPr/>
          <p:nvPr/>
        </p:nvPicPr>
        <p:blipFill>
          <a:blip r:embed="rId3">
            <a:extLst/>
          </a:blip>
          <a:stretch>
            <a:fillRect/>
          </a:stretch>
        </p:blipFill>
        <p:spPr>
          <a:xfrm>
            <a:off x="7226300" y="2209800"/>
            <a:ext cx="3098800" cy="2311400"/>
          </a:xfrm>
          <a:prstGeom prst="rect">
            <a:avLst/>
          </a:prstGeom>
          <a:ln w="12700">
            <a:miter lim="400000"/>
          </a:ln>
        </p:spPr>
      </p:pic>
      <p:sp>
        <p:nvSpPr>
          <p:cNvPr id="196" name="Shape 196"/>
          <p:cNvSpPr/>
          <p:nvPr/>
        </p:nvSpPr>
        <p:spPr>
          <a:xfrm flipV="1">
            <a:off x="10001296" y="2878087"/>
            <a:ext cx="744592" cy="659066"/>
          </a:xfrm>
          <a:prstGeom prst="line">
            <a:avLst/>
          </a:prstGeom>
          <a:ln w="76200">
            <a:solidFill>
              <a:srgbClr val="FF2600"/>
            </a:solidFill>
            <a:miter lim="400000"/>
            <a:headEnd type="stealth"/>
          </a:ln>
        </p:spPr>
        <p:txBody>
          <a:bodyPr lIns="0" tIns="0" rIns="0" bIns="0" anchor="ctr"/>
          <a:lstStyle/>
          <a:p>
            <a:pPr lvl="0" algn="l" defTabSz="457200">
              <a:defRPr sz="1200" cap="none">
                <a:solidFill>
                  <a:srgbClr val="000000"/>
                </a:solidFill>
                <a:latin typeface="Helvetica"/>
                <a:ea typeface="Helvetica"/>
                <a:cs typeface="Helvetica"/>
                <a:sym typeface="Helvetica"/>
              </a:defRPr>
            </a:pPr>
            <a:endParaRPr/>
          </a:p>
        </p:txBody>
      </p:sp>
      <p:sp>
        <p:nvSpPr>
          <p:cNvPr id="197" name="Shape 197"/>
          <p:cNvSpPr/>
          <p:nvPr/>
        </p:nvSpPr>
        <p:spPr>
          <a:xfrm>
            <a:off x="10769600" y="2455011"/>
            <a:ext cx="1905000"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latin typeface="Helvetica Neue"/>
                <a:ea typeface="Helvetica Neue"/>
                <a:cs typeface="Helvetica Neue"/>
                <a:sym typeface="Helvetica Neue"/>
              </a:defRPr>
            </a:lvl1pPr>
          </a:lstStyle>
          <a:p>
            <a:pPr lvl="0">
              <a:defRPr sz="1800" cap="none">
                <a:solidFill>
                  <a:srgbClr val="000000"/>
                </a:solidFill>
              </a:defRPr>
            </a:pPr>
            <a:r>
              <a:rPr sz="2200" cap="all">
                <a:solidFill>
                  <a:srgbClr val="5C89A5"/>
                </a:solidFill>
              </a:rPr>
              <a:t>Projectile Strut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00" name="Shape 20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Struts</a:t>
            </a:r>
          </a:p>
          <a:p>
            <a:pPr marL="804333" lvl="1" indent="-359833">
              <a:buBlip>
                <a:blip r:embed="rId2"/>
              </a:buBlip>
              <a:defRPr sz="1800">
                <a:solidFill>
                  <a:srgbClr val="000000"/>
                </a:solidFill>
              </a:defRPr>
            </a:pPr>
            <a:r>
              <a:rPr sz="3000">
                <a:solidFill>
                  <a:srgbClr val="777775"/>
                </a:solidFill>
              </a:rPr>
              <a:t>Bumper Struts</a:t>
            </a:r>
          </a:p>
          <a:p>
            <a:pPr marL="1248833" lvl="2" indent="-359833">
              <a:buBlip>
                <a:blip r:embed="rId2"/>
              </a:buBlip>
              <a:defRPr sz="1800">
                <a:solidFill>
                  <a:srgbClr val="000000"/>
                </a:solidFill>
              </a:defRPr>
            </a:pPr>
            <a:r>
              <a:rPr sz="3000">
                <a:solidFill>
                  <a:srgbClr val="777775"/>
                </a:solidFill>
              </a:rPr>
              <a:t>Should always approach vehicles at a 45° to 90° degree angle from the front or back</a:t>
            </a:r>
          </a:p>
          <a:p>
            <a:pPr marL="1248833" lvl="2" indent="-359833">
              <a:buBlip>
                <a:blip r:embed="rId2"/>
              </a:buBlip>
              <a:defRPr sz="1800">
                <a:solidFill>
                  <a:srgbClr val="000000"/>
                </a:solidFill>
              </a:defRPr>
            </a:pPr>
            <a:r>
              <a:rPr sz="3000">
                <a:solidFill>
                  <a:srgbClr val="777775"/>
                </a:solidFill>
              </a:rPr>
              <a:t>Keep clear of a potential bumper release during vehicle fires or extrication</a:t>
            </a:r>
          </a:p>
        </p:txBody>
      </p:sp>
      <p:sp>
        <p:nvSpPr>
          <p:cNvPr id="201" name="Shape 20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21</a:t>
            </a:fld>
            <a:endParaRPr sz="1400">
              <a:solidFill>
                <a:srgbClr val="5C89A5"/>
              </a:solid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04" name="Shape 20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Vehicle Frames</a:t>
            </a:r>
          </a:p>
          <a:p>
            <a:pPr marL="804333" lvl="1" indent="-359833">
              <a:buBlip>
                <a:blip r:embed="rId2"/>
              </a:buBlip>
              <a:defRPr sz="1800">
                <a:solidFill>
                  <a:srgbClr val="000000"/>
                </a:solidFill>
              </a:defRPr>
            </a:pPr>
            <a:r>
              <a:rPr sz="3000">
                <a:solidFill>
                  <a:srgbClr val="777775"/>
                </a:solidFill>
              </a:rPr>
              <a:t>Two basic frame types</a:t>
            </a:r>
          </a:p>
          <a:p>
            <a:pPr marL="1248833" lvl="2" indent="-359833">
              <a:buBlip>
                <a:blip r:embed="rId2"/>
              </a:buBlip>
              <a:defRPr sz="1800">
                <a:solidFill>
                  <a:srgbClr val="000000"/>
                </a:solidFill>
              </a:defRPr>
            </a:pPr>
            <a:r>
              <a:rPr sz="3000">
                <a:solidFill>
                  <a:srgbClr val="777775"/>
                </a:solidFill>
              </a:rPr>
              <a:t>“Body Over Frame”</a:t>
            </a:r>
          </a:p>
          <a:p>
            <a:pPr marL="1248833" lvl="2" indent="-359833">
              <a:buBlip>
                <a:blip r:embed="rId2"/>
              </a:buBlip>
              <a:defRPr sz="1800">
                <a:solidFill>
                  <a:srgbClr val="000000"/>
                </a:solidFill>
              </a:defRPr>
            </a:pPr>
            <a:r>
              <a:rPr sz="3000">
                <a:solidFill>
                  <a:srgbClr val="777775"/>
                </a:solidFill>
              </a:rPr>
              <a:t>“Unibody”</a:t>
            </a:r>
          </a:p>
          <a:p>
            <a:pPr marL="804333" lvl="1" indent="-359833">
              <a:buBlip>
                <a:blip r:embed="rId2"/>
              </a:buBlip>
              <a:defRPr sz="1800">
                <a:solidFill>
                  <a:srgbClr val="000000"/>
                </a:solidFill>
              </a:defRPr>
            </a:pPr>
            <a:r>
              <a:rPr sz="3000">
                <a:solidFill>
                  <a:srgbClr val="777775"/>
                </a:solidFill>
              </a:rPr>
              <a:t>Both designs employ plastic components, including plastic skins</a:t>
            </a:r>
          </a:p>
          <a:p>
            <a:pPr marL="1248833" lvl="2" indent="-359833">
              <a:buBlip>
                <a:blip r:embed="rId2"/>
              </a:buBlip>
              <a:defRPr sz="1800">
                <a:solidFill>
                  <a:srgbClr val="000000"/>
                </a:solidFill>
              </a:defRPr>
            </a:pPr>
            <a:r>
              <a:rPr sz="3000">
                <a:solidFill>
                  <a:srgbClr val="777775"/>
                </a:solidFill>
              </a:rPr>
              <a:t>Makes it difficult to gain a purchase</a:t>
            </a:r>
          </a:p>
        </p:txBody>
      </p:sp>
      <p:sp>
        <p:nvSpPr>
          <p:cNvPr id="205" name="Shape 20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22</a:t>
            </a:fld>
            <a:endParaRPr sz="1400">
              <a:solidFill>
                <a:srgbClr val="5C89A5"/>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08" name="Shape 208"/>
          <p:cNvSpPr>
            <a:spLocks noGrp="1"/>
          </p:cNvSpPr>
          <p:nvPr>
            <p:ph type="body" idx="1"/>
          </p:nvPr>
        </p:nvSpPr>
        <p:spPr>
          <a:xfrm>
            <a:off x="1041400" y="2768600"/>
            <a:ext cx="10922000" cy="62738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“Body Over Frame”</a:t>
            </a:r>
          </a:p>
          <a:p>
            <a:pPr marL="804333" lvl="1" indent="-359833">
              <a:buBlip>
                <a:blip r:embed="rId2"/>
              </a:buBlip>
              <a:defRPr sz="1800">
                <a:solidFill>
                  <a:srgbClr val="000000"/>
                </a:solidFill>
              </a:defRPr>
            </a:pPr>
            <a:r>
              <a:rPr sz="3000">
                <a:solidFill>
                  <a:srgbClr val="777775"/>
                </a:solidFill>
              </a:rPr>
              <a:t>Consists of two steel beams or rails that run the length of vehicle</a:t>
            </a:r>
          </a:p>
          <a:p>
            <a:pPr marL="804333" lvl="1" indent="-359833">
              <a:buBlip>
                <a:blip r:embed="rId2"/>
              </a:buBlip>
              <a:defRPr sz="1800">
                <a:solidFill>
                  <a:srgbClr val="000000"/>
                </a:solidFill>
              </a:defRPr>
            </a:pPr>
            <a:r>
              <a:rPr sz="3000">
                <a:solidFill>
                  <a:srgbClr val="777775"/>
                </a:solidFill>
              </a:rPr>
              <a:t>Frame provides the attachment foundation for all other components of the vehicle, such as the engine, body, wheels, etc...</a:t>
            </a:r>
          </a:p>
          <a:p>
            <a:pPr marL="804333" lvl="1" indent="-359833">
              <a:buBlip>
                <a:blip r:embed="rId2"/>
              </a:buBlip>
              <a:defRPr sz="1800">
                <a:solidFill>
                  <a:srgbClr val="000000"/>
                </a:solidFill>
              </a:defRPr>
            </a:pPr>
            <a:r>
              <a:rPr sz="3000">
                <a:solidFill>
                  <a:srgbClr val="777775"/>
                </a:solidFill>
              </a:rPr>
              <a:t>Primarily used in trucks and larger sport utility vehicles</a:t>
            </a:r>
          </a:p>
          <a:p>
            <a:pPr marL="804333" lvl="1" indent="-359833">
              <a:buBlip>
                <a:blip r:embed="rId2"/>
              </a:buBlip>
              <a:defRPr sz="1800">
                <a:solidFill>
                  <a:srgbClr val="000000"/>
                </a:solidFill>
              </a:defRPr>
            </a:pPr>
            <a:r>
              <a:rPr sz="3000">
                <a:solidFill>
                  <a:srgbClr val="777775"/>
                </a:solidFill>
              </a:rPr>
              <a:t>May still be found in passenger vehicles constructed prior to the 1980’s</a:t>
            </a:r>
          </a:p>
        </p:txBody>
      </p:sp>
      <p:sp>
        <p:nvSpPr>
          <p:cNvPr id="209" name="Shape 20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23</a:t>
            </a:fld>
            <a:endParaRPr sz="1400">
              <a:solidFill>
                <a:srgbClr val="5C89A5"/>
              </a:solidFill>
            </a:endParaRPr>
          </a:p>
        </p:txBody>
      </p:sp>
      <p:pic>
        <p:nvPicPr>
          <p:cNvPr id="210" name="page11image14176.jpg"/>
          <p:cNvPicPr/>
          <p:nvPr/>
        </p:nvPicPr>
        <p:blipFill>
          <a:blip r:embed="rId3">
            <a:extLst/>
          </a:blip>
          <a:stretch>
            <a:fillRect/>
          </a:stretch>
        </p:blipFill>
        <p:spPr>
          <a:xfrm>
            <a:off x="8496300" y="673100"/>
            <a:ext cx="3810000" cy="29718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13" name="Shape 21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“Body Over Frame”</a:t>
            </a:r>
          </a:p>
          <a:p>
            <a:pPr marL="804333" lvl="1" indent="-359833">
              <a:buBlip>
                <a:blip r:embed="rId2"/>
              </a:buBlip>
              <a:defRPr sz="1800">
                <a:solidFill>
                  <a:srgbClr val="000000"/>
                </a:solidFill>
              </a:defRPr>
            </a:pPr>
            <a:r>
              <a:rPr sz="3000">
                <a:solidFill>
                  <a:srgbClr val="777775"/>
                </a:solidFill>
              </a:rPr>
              <a:t>Usually heavier</a:t>
            </a:r>
          </a:p>
          <a:p>
            <a:pPr marL="804333" lvl="1" indent="-359833">
              <a:buBlip>
                <a:blip r:embed="rId2"/>
              </a:buBlip>
              <a:defRPr sz="1800">
                <a:solidFill>
                  <a:srgbClr val="000000"/>
                </a:solidFill>
              </a:defRPr>
            </a:pPr>
            <a:r>
              <a:rPr sz="3000">
                <a:solidFill>
                  <a:srgbClr val="777775"/>
                </a:solidFill>
              </a:rPr>
              <a:t>Tend to hold up better in a collision </a:t>
            </a:r>
          </a:p>
        </p:txBody>
      </p:sp>
      <p:sp>
        <p:nvSpPr>
          <p:cNvPr id="214" name="Shape 21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24</a:t>
            </a:fld>
            <a:endParaRPr sz="1400">
              <a:solidFill>
                <a:srgbClr val="5C89A5"/>
              </a:solidFill>
            </a:endParaRPr>
          </a:p>
        </p:txBody>
      </p:sp>
      <p:pic>
        <p:nvPicPr>
          <p:cNvPr id="215" name="page11image14176.jpg"/>
          <p:cNvPicPr/>
          <p:nvPr/>
        </p:nvPicPr>
        <p:blipFill>
          <a:blip r:embed="rId3">
            <a:extLst/>
          </a:blip>
          <a:stretch>
            <a:fillRect/>
          </a:stretch>
        </p:blipFill>
        <p:spPr>
          <a:xfrm>
            <a:off x="8496300" y="673100"/>
            <a:ext cx="3810000" cy="297180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18" name="Shape 218"/>
          <p:cNvSpPr>
            <a:spLocks noGrp="1"/>
          </p:cNvSpPr>
          <p:nvPr>
            <p:ph type="body" idx="1"/>
          </p:nvPr>
        </p:nvSpPr>
        <p:spPr>
          <a:xfrm>
            <a:off x="1041400" y="2768600"/>
            <a:ext cx="10922000" cy="63119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“Unibody” </a:t>
            </a:r>
          </a:p>
          <a:p>
            <a:pPr marL="804333" lvl="1" indent="-359833">
              <a:buBlip>
                <a:blip r:embed="rId2"/>
              </a:buBlip>
              <a:defRPr sz="1800">
                <a:solidFill>
                  <a:srgbClr val="000000"/>
                </a:solidFill>
              </a:defRPr>
            </a:pPr>
            <a:r>
              <a:rPr sz="3000">
                <a:solidFill>
                  <a:srgbClr val="777775"/>
                </a:solidFill>
              </a:rPr>
              <a:t>Also known as “monocoque”</a:t>
            </a:r>
          </a:p>
          <a:p>
            <a:pPr marL="804333" lvl="1" indent="-359833">
              <a:buBlip>
                <a:blip r:embed="rId2"/>
              </a:buBlip>
              <a:defRPr sz="1800">
                <a:solidFill>
                  <a:srgbClr val="000000"/>
                </a:solidFill>
              </a:defRPr>
            </a:pPr>
            <a:r>
              <a:rPr sz="3000">
                <a:solidFill>
                  <a:srgbClr val="777775"/>
                </a:solidFill>
              </a:rPr>
              <a:t>Found on most passenger and small sport utility vehicles in production today</a:t>
            </a:r>
          </a:p>
          <a:p>
            <a:pPr marL="804333" lvl="1" indent="-359833">
              <a:buBlip>
                <a:blip r:embed="rId2"/>
              </a:buBlip>
              <a:defRPr sz="1800">
                <a:solidFill>
                  <a:srgbClr val="000000"/>
                </a:solidFill>
              </a:defRPr>
            </a:pPr>
            <a:r>
              <a:rPr sz="3000">
                <a:solidFill>
                  <a:srgbClr val="777775"/>
                </a:solidFill>
              </a:rPr>
              <a:t>Has no discernible frame rails</a:t>
            </a:r>
          </a:p>
          <a:p>
            <a:pPr marL="804333" lvl="1" indent="-359833">
              <a:buBlip>
                <a:blip r:embed="rId2"/>
              </a:buBlip>
              <a:defRPr sz="1800">
                <a:solidFill>
                  <a:srgbClr val="000000"/>
                </a:solidFill>
              </a:defRPr>
            </a:pPr>
            <a:r>
              <a:rPr sz="3000">
                <a:solidFill>
                  <a:srgbClr val="777775"/>
                </a:solidFill>
              </a:rPr>
              <a:t>Entire vehicle supports the weight of itself</a:t>
            </a:r>
          </a:p>
          <a:p>
            <a:pPr marL="804333" lvl="1" indent="-359833">
              <a:buBlip>
                <a:blip r:embed="rId2"/>
              </a:buBlip>
              <a:defRPr sz="1800">
                <a:solidFill>
                  <a:srgbClr val="000000"/>
                </a:solidFill>
              </a:defRPr>
            </a:pPr>
            <a:r>
              <a:rPr sz="3000">
                <a:solidFill>
                  <a:srgbClr val="777775"/>
                </a:solidFill>
              </a:rPr>
              <a:t>The posts, rocker panels, dashboards, roof rails, and sometimes the windows, all work together to provide an intact passenger compartment</a:t>
            </a:r>
          </a:p>
        </p:txBody>
      </p:sp>
      <p:sp>
        <p:nvSpPr>
          <p:cNvPr id="219" name="Shape 21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25</a:t>
            </a:fld>
            <a:endParaRPr sz="1400">
              <a:solidFill>
                <a:srgbClr val="5C89A5"/>
              </a:solidFill>
            </a:endParaRPr>
          </a:p>
        </p:txBody>
      </p:sp>
      <p:pic>
        <p:nvPicPr>
          <p:cNvPr id="220" name="page12image1304.png"/>
          <p:cNvPicPr/>
          <p:nvPr/>
        </p:nvPicPr>
        <p:blipFill>
          <a:blip r:embed="rId3">
            <a:extLst/>
          </a:blip>
          <a:stretch>
            <a:fillRect/>
          </a:stretch>
        </p:blipFill>
        <p:spPr>
          <a:xfrm>
            <a:off x="8407400" y="1197989"/>
            <a:ext cx="3898900" cy="247676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23" name="Shape 223"/>
          <p:cNvSpPr>
            <a:spLocks noGrp="1"/>
          </p:cNvSpPr>
          <p:nvPr>
            <p:ph type="body" idx="1"/>
          </p:nvPr>
        </p:nvSpPr>
        <p:spPr>
          <a:xfrm>
            <a:off x="1041400" y="2768600"/>
            <a:ext cx="10922000" cy="61722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“Unibody” </a:t>
            </a:r>
          </a:p>
          <a:p>
            <a:pPr marL="804333" lvl="1" indent="-359833">
              <a:buBlip>
                <a:blip r:embed="rId2"/>
              </a:buBlip>
              <a:defRPr sz="1800">
                <a:solidFill>
                  <a:srgbClr val="000000"/>
                </a:solidFill>
              </a:defRPr>
            </a:pPr>
            <a:r>
              <a:rPr sz="3000">
                <a:solidFill>
                  <a:srgbClr val="777775"/>
                </a:solidFill>
              </a:rPr>
              <a:t>Typically made through a process called hydro-forming</a:t>
            </a:r>
          </a:p>
          <a:p>
            <a:pPr marL="1248833" lvl="2" indent="-359833">
              <a:buBlip>
                <a:blip r:embed="rId2"/>
              </a:buBlip>
              <a:defRPr sz="1800">
                <a:solidFill>
                  <a:srgbClr val="000000"/>
                </a:solidFill>
              </a:defRPr>
            </a:pPr>
            <a:r>
              <a:rPr sz="3000">
                <a:solidFill>
                  <a:srgbClr val="777775"/>
                </a:solidFill>
              </a:rPr>
              <a:t>Fluid is pressurized in to a mold creating a formed product with no seams or welds</a:t>
            </a:r>
          </a:p>
          <a:p>
            <a:pPr marL="804333" lvl="1" indent="-359833">
              <a:buBlip>
                <a:blip r:embed="rId2"/>
              </a:buBlip>
              <a:defRPr sz="1800">
                <a:solidFill>
                  <a:srgbClr val="000000"/>
                </a:solidFill>
              </a:defRPr>
            </a:pPr>
            <a:r>
              <a:rPr sz="3000">
                <a:solidFill>
                  <a:srgbClr val="777775"/>
                </a:solidFill>
              </a:rPr>
              <a:t>For additional strength, a boron steel bar is placed into the open space of the posts and rails</a:t>
            </a:r>
          </a:p>
          <a:p>
            <a:pPr marL="804333" lvl="1" indent="-359833">
              <a:buBlip>
                <a:blip r:embed="rId2"/>
              </a:buBlip>
              <a:defRPr sz="1800">
                <a:solidFill>
                  <a:srgbClr val="000000"/>
                </a:solidFill>
              </a:defRPr>
            </a:pPr>
            <a:r>
              <a:rPr sz="3000">
                <a:solidFill>
                  <a:srgbClr val="777775"/>
                </a:solidFill>
              </a:rPr>
              <a:t>Strong under normal conditions</a:t>
            </a:r>
          </a:p>
          <a:p>
            <a:pPr marL="804333" lvl="1" indent="-359833">
              <a:buBlip>
                <a:blip r:embed="rId2"/>
              </a:buBlip>
              <a:defRPr sz="1800">
                <a:solidFill>
                  <a:srgbClr val="000000"/>
                </a:solidFill>
              </a:defRPr>
            </a:pPr>
            <a:r>
              <a:rPr sz="3000">
                <a:solidFill>
                  <a:srgbClr val="777775"/>
                </a:solidFill>
              </a:rPr>
              <a:t>When any part of the body is compromised, rapid failure of the entire vehicle may follow</a:t>
            </a:r>
          </a:p>
        </p:txBody>
      </p:sp>
      <p:sp>
        <p:nvSpPr>
          <p:cNvPr id="224" name="Shape 22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26</a:t>
            </a:fld>
            <a:endParaRPr sz="1400">
              <a:solidFill>
                <a:srgbClr val="5C89A5"/>
              </a:solidFill>
            </a:endParaRPr>
          </a:p>
        </p:txBody>
      </p:sp>
      <p:pic>
        <p:nvPicPr>
          <p:cNvPr id="225" name="page12image1304.png"/>
          <p:cNvPicPr/>
          <p:nvPr/>
        </p:nvPicPr>
        <p:blipFill>
          <a:blip r:embed="rId3">
            <a:extLst/>
          </a:blip>
          <a:stretch>
            <a:fillRect/>
          </a:stretch>
        </p:blipFill>
        <p:spPr>
          <a:xfrm>
            <a:off x="8407400" y="1197989"/>
            <a:ext cx="3898900" cy="247676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28" name="Shape 22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(HSS)High Strength Steel</a:t>
            </a:r>
          </a:p>
          <a:p>
            <a:pPr marL="804333" lvl="1" indent="-359833">
              <a:buBlip>
                <a:blip r:embed="rId2"/>
              </a:buBlip>
              <a:defRPr sz="1800">
                <a:solidFill>
                  <a:srgbClr val="000000"/>
                </a:solidFill>
              </a:defRPr>
            </a:pPr>
            <a:r>
              <a:rPr sz="3000">
                <a:solidFill>
                  <a:srgbClr val="777775"/>
                </a:solidFill>
              </a:rPr>
              <a:t>Used to decrease weight and increase strength</a:t>
            </a:r>
          </a:p>
          <a:p>
            <a:pPr marL="804333" lvl="1" indent="-359833">
              <a:buBlip>
                <a:blip r:embed="rId2"/>
              </a:buBlip>
              <a:defRPr sz="1800">
                <a:solidFill>
                  <a:srgbClr val="000000"/>
                </a:solidFill>
              </a:defRPr>
            </a:pPr>
            <a:r>
              <a:rPr sz="3000">
                <a:solidFill>
                  <a:srgbClr val="777775"/>
                </a:solidFill>
              </a:rPr>
              <a:t>Poses a challenge for rescuers because hydraulic tools may not be able to cut, bend or push some of these metals</a:t>
            </a:r>
          </a:p>
        </p:txBody>
      </p:sp>
      <p:sp>
        <p:nvSpPr>
          <p:cNvPr id="229" name="Shape 22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27</a:t>
            </a:fld>
            <a:endParaRPr sz="1400">
              <a:solidFill>
                <a:srgbClr val="5C89A5"/>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32" name="Shape 23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b="1" u="sng">
                <a:solidFill>
                  <a:srgbClr val="777775"/>
                </a:solidFill>
              </a:rPr>
              <a:t>(HSS)High Strength Steel - Types</a:t>
            </a:r>
          </a:p>
          <a:p>
            <a:pPr marL="804333" lvl="1" indent="-359833">
              <a:buBlip>
                <a:blip r:embed="rId2"/>
              </a:buBlip>
              <a:defRPr sz="1800">
                <a:solidFill>
                  <a:srgbClr val="000000"/>
                </a:solidFill>
              </a:defRPr>
            </a:pPr>
            <a:r>
              <a:rPr sz="3000" u="sng">
                <a:solidFill>
                  <a:srgbClr val="777775"/>
                </a:solidFill>
              </a:rPr>
              <a:t>Mild Steel, MS</a:t>
            </a:r>
          </a:p>
          <a:p>
            <a:pPr marL="1224844" lvl="2" indent="-335844">
              <a:buBlip>
                <a:blip r:embed="rId2"/>
              </a:buBlip>
              <a:defRPr sz="1800">
                <a:solidFill>
                  <a:srgbClr val="000000"/>
                </a:solidFill>
              </a:defRPr>
            </a:pPr>
            <a:r>
              <a:rPr sz="2800">
                <a:solidFill>
                  <a:srgbClr val="777775"/>
                </a:solidFill>
              </a:rPr>
              <a:t>(36,000 lbs of tensile strength) This material is within the limits of all our rescue tools and is normally found in fenders, floor panels, quarter panels and rocker panels</a:t>
            </a:r>
          </a:p>
          <a:p>
            <a:pPr marL="804333" lvl="1" indent="-359833">
              <a:buBlip>
                <a:blip r:embed="rId2"/>
              </a:buBlip>
              <a:defRPr sz="1800">
                <a:solidFill>
                  <a:srgbClr val="000000"/>
                </a:solidFill>
              </a:defRPr>
            </a:pPr>
            <a:r>
              <a:rPr sz="3000" u="sng">
                <a:solidFill>
                  <a:srgbClr val="777775"/>
                </a:solidFill>
              </a:rPr>
              <a:t>High Strength Steel, HSS</a:t>
            </a:r>
          </a:p>
          <a:p>
            <a:pPr marL="1224844" lvl="2" indent="-335844">
              <a:buBlip>
                <a:blip r:embed="rId2"/>
              </a:buBlip>
              <a:defRPr sz="1800">
                <a:solidFill>
                  <a:srgbClr val="000000"/>
                </a:solidFill>
              </a:defRPr>
            </a:pPr>
            <a:r>
              <a:rPr sz="2800">
                <a:solidFill>
                  <a:srgbClr val="777775"/>
                </a:solidFill>
              </a:rPr>
              <a:t>(50,000 lbs of tensile strength) Also within the limits of our tools and found in hoods, door skins and quarter panels</a:t>
            </a:r>
          </a:p>
        </p:txBody>
      </p:sp>
      <p:sp>
        <p:nvSpPr>
          <p:cNvPr id="233" name="Shape 23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28</a:t>
            </a:fld>
            <a:endParaRPr sz="1400">
              <a:solidFill>
                <a:srgbClr val="5C89A5"/>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36" name="Shape 236"/>
          <p:cNvSpPr>
            <a:spLocks noGrp="1"/>
          </p:cNvSpPr>
          <p:nvPr>
            <p:ph type="body" idx="1"/>
          </p:nvPr>
        </p:nvSpPr>
        <p:spPr>
          <a:xfrm>
            <a:off x="1041400" y="2768600"/>
            <a:ext cx="10922000" cy="61722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(HSS)High Strength Steel - Types</a:t>
            </a:r>
          </a:p>
          <a:p>
            <a:pPr marL="804333" lvl="1" indent="-359833">
              <a:buBlip>
                <a:blip r:embed="rId2"/>
              </a:buBlip>
              <a:defRPr sz="1800">
                <a:solidFill>
                  <a:srgbClr val="000000"/>
                </a:solidFill>
              </a:defRPr>
            </a:pPr>
            <a:r>
              <a:rPr sz="3000" u="sng">
                <a:solidFill>
                  <a:srgbClr val="777775"/>
                </a:solidFill>
              </a:rPr>
              <a:t>High Strength Low Alloy, HSLA</a:t>
            </a:r>
          </a:p>
          <a:p>
            <a:pPr marL="1224844" lvl="2" indent="-335844">
              <a:buBlip>
                <a:blip r:embed="rId2"/>
              </a:buBlip>
              <a:defRPr sz="1800">
                <a:solidFill>
                  <a:srgbClr val="000000"/>
                </a:solidFill>
              </a:defRPr>
            </a:pPr>
            <a:r>
              <a:rPr sz="2800">
                <a:solidFill>
                  <a:srgbClr val="777775"/>
                </a:solidFill>
              </a:rPr>
              <a:t>(87,000 lbs of tensile strength) Outside the max force provided by most hydraulic tools. Found in posts, side members, rail strut supports and crumple zones</a:t>
            </a:r>
          </a:p>
          <a:p>
            <a:pPr marL="804333" lvl="1" indent="-359833">
              <a:buBlip>
                <a:blip r:embed="rId2"/>
              </a:buBlip>
              <a:defRPr sz="1800">
                <a:solidFill>
                  <a:srgbClr val="000000"/>
                </a:solidFill>
              </a:defRPr>
            </a:pPr>
            <a:r>
              <a:rPr sz="3000" u="sng">
                <a:solidFill>
                  <a:srgbClr val="777775"/>
                </a:solidFill>
              </a:rPr>
              <a:t>Ultra High Strength Steel, UHSS</a:t>
            </a:r>
          </a:p>
          <a:p>
            <a:pPr marL="1224844" lvl="2" indent="-335844">
              <a:buBlip>
                <a:blip r:embed="rId2"/>
              </a:buBlip>
              <a:defRPr sz="1800">
                <a:solidFill>
                  <a:srgbClr val="000000"/>
                </a:solidFill>
              </a:defRPr>
            </a:pPr>
            <a:r>
              <a:rPr sz="2800">
                <a:solidFill>
                  <a:srgbClr val="777775"/>
                </a:solidFill>
              </a:rPr>
              <a:t>(116,000 lbs of tensile strength) This material is outside the working range of most of our tools. These materials are used for posts, reinforcement bars (found in doors) and dash boards of most new vehicles</a:t>
            </a:r>
          </a:p>
        </p:txBody>
      </p:sp>
      <p:sp>
        <p:nvSpPr>
          <p:cNvPr id="237" name="Shape 23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29</a:t>
            </a:fld>
            <a:endParaRPr sz="1400">
              <a:solidFill>
                <a:srgbClr val="5C89A5"/>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103" name="Shape 103"/>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Vehicle Supplemental Restraint Systems (SRS)</a:t>
            </a:r>
          </a:p>
          <a:p>
            <a:pPr lvl="1">
              <a:buBlip>
                <a:blip r:embed="rId2"/>
              </a:buBlip>
              <a:defRPr sz="1800">
                <a:solidFill>
                  <a:srgbClr val="000000"/>
                </a:solidFill>
              </a:defRPr>
            </a:pPr>
            <a:r>
              <a:rPr sz="3600">
                <a:solidFill>
                  <a:srgbClr val="777775"/>
                </a:solidFill>
              </a:rPr>
              <a:t>Airbag-Equipped Vehicles</a:t>
            </a:r>
          </a:p>
          <a:p>
            <a:pPr lvl="1">
              <a:buBlip>
                <a:blip r:embed="rId2"/>
              </a:buBlip>
              <a:defRPr sz="1800">
                <a:solidFill>
                  <a:srgbClr val="000000"/>
                </a:solidFill>
              </a:defRPr>
            </a:pPr>
            <a:r>
              <a:rPr sz="3600">
                <a:solidFill>
                  <a:srgbClr val="777775"/>
                </a:solidFill>
              </a:rPr>
              <a:t>Seat Belt Pretensioners </a:t>
            </a:r>
          </a:p>
          <a:p>
            <a:pPr lvl="1">
              <a:buBlip>
                <a:blip r:embed="rId2"/>
              </a:buBlip>
              <a:defRPr sz="1800">
                <a:solidFill>
                  <a:srgbClr val="000000"/>
                </a:solidFill>
              </a:defRPr>
            </a:pPr>
            <a:r>
              <a:rPr sz="3600">
                <a:solidFill>
                  <a:srgbClr val="777775"/>
                </a:solidFill>
              </a:rPr>
              <a:t>Passive Roll Bar Systems</a:t>
            </a:r>
          </a:p>
          <a:p>
            <a:pPr lvl="0">
              <a:buBlip>
                <a:blip r:embed="rId2"/>
              </a:buBlip>
              <a:defRPr sz="1800">
                <a:solidFill>
                  <a:srgbClr val="000000"/>
                </a:solidFill>
              </a:defRPr>
            </a:pPr>
            <a:r>
              <a:rPr sz="3600">
                <a:solidFill>
                  <a:srgbClr val="777775"/>
                </a:solidFill>
              </a:rPr>
              <a:t>Extrication Tools</a:t>
            </a:r>
          </a:p>
        </p:txBody>
      </p:sp>
      <p:sp>
        <p:nvSpPr>
          <p:cNvPr id="104" name="Shape 10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a:t>
            </a:fld>
            <a:endParaRPr sz="1400">
              <a:solidFill>
                <a:srgbClr val="5C89A5"/>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240" name="Shape 240"/>
          <p:cNvSpPr>
            <a:spLocks noGrp="1"/>
          </p:cNvSpPr>
          <p:nvPr>
            <p:ph type="body" idx="1"/>
          </p:nvPr>
        </p:nvSpPr>
        <p:spPr>
          <a:prstGeom prst="rect">
            <a:avLst/>
          </a:prstGeom>
        </p:spPr>
        <p:txBody>
          <a:bodyPr/>
          <a:lstStyle>
            <a:lvl1pPr marL="359833" indent="-359833">
              <a:buBlip>
                <a:blip r:embed="rId2"/>
              </a:buBlip>
              <a:defRPr sz="3000" b="1" u="sng"/>
            </a:lvl1pPr>
            <a:lvl2pPr marL="804333" indent="-359833">
              <a:buBlip>
                <a:blip r:embed="rId2"/>
              </a:buBlip>
              <a:defRPr sz="3000" u="sng"/>
            </a:lvl2pPr>
            <a:lvl3pPr marL="1224844" indent="-335844">
              <a:buBlip>
                <a:blip r:embed="rId2"/>
              </a:buBlip>
              <a:defRPr sz="2800"/>
            </a:lvl3pPr>
          </a:lstStyle>
          <a:p>
            <a:pPr lvl="0">
              <a:defRPr sz="1800" b="0" u="none">
                <a:solidFill>
                  <a:srgbClr val="000000"/>
                </a:solidFill>
              </a:defRPr>
            </a:pPr>
            <a:r>
              <a:rPr sz="3000" b="1" u="sng">
                <a:solidFill>
                  <a:srgbClr val="777775"/>
                </a:solidFill>
              </a:rPr>
              <a:t>(HSS)High Strength Steel - Types</a:t>
            </a:r>
          </a:p>
          <a:p>
            <a:pPr lvl="1">
              <a:defRPr sz="1800" u="none">
                <a:solidFill>
                  <a:srgbClr val="000000"/>
                </a:solidFill>
              </a:defRPr>
            </a:pPr>
            <a:r>
              <a:rPr sz="3000" u="sng">
                <a:solidFill>
                  <a:srgbClr val="777775"/>
                </a:solidFill>
              </a:rPr>
              <a:t>Advanced High Strength Steel, AHSS</a:t>
            </a:r>
          </a:p>
          <a:p>
            <a:pPr lvl="2">
              <a:defRPr sz="1800">
                <a:solidFill>
                  <a:srgbClr val="000000"/>
                </a:solidFill>
              </a:defRPr>
            </a:pPr>
            <a:r>
              <a:rPr sz="2800">
                <a:solidFill>
                  <a:srgbClr val="777775"/>
                </a:solidFill>
              </a:rPr>
              <a:t>(203,000 lbs of tensile strength) This material is outside the working strength of all our tools. Also known as Boron steel, it is very hard and brittle. An attempt at cutting this material will result in either the shattering of the material, the shattering of your tool, or no progress at all</a:t>
            </a:r>
          </a:p>
        </p:txBody>
      </p:sp>
      <p:sp>
        <p:nvSpPr>
          <p:cNvPr id="241" name="Shape 24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30</a:t>
            </a:fld>
            <a:endParaRPr sz="1400">
              <a:solidFill>
                <a:srgbClr val="5C89A5"/>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Extrication Tools</a:t>
            </a:r>
          </a:p>
        </p:txBody>
      </p:sp>
      <p:sp>
        <p:nvSpPr>
          <p:cNvPr id="244" name="Shape 244"/>
          <p:cNvSpPr>
            <a:spLocks noGrp="1"/>
          </p:cNvSpPr>
          <p:nvPr>
            <p:ph type="body" idx="1"/>
          </p:nvPr>
        </p:nvSpPr>
        <p:spPr>
          <a:xfrm>
            <a:off x="1041400" y="2781300"/>
            <a:ext cx="10922000" cy="5715000"/>
          </a:xfrm>
          <a:prstGeom prst="rect">
            <a:avLst/>
          </a:prstGeom>
        </p:spPr>
        <p:txBody>
          <a:bodyPr/>
          <a:lstStyle/>
          <a:p>
            <a:pPr marL="335844" lvl="0" indent="-335844">
              <a:buBlip>
                <a:blip r:embed="rId2"/>
              </a:buBlip>
              <a:defRPr sz="1800">
                <a:solidFill>
                  <a:srgbClr val="000000"/>
                </a:solidFill>
              </a:defRPr>
            </a:pPr>
            <a:r>
              <a:rPr sz="2800">
                <a:solidFill>
                  <a:srgbClr val="777775"/>
                </a:solidFill>
              </a:rPr>
              <a:t>Air Bags</a:t>
            </a:r>
          </a:p>
          <a:p>
            <a:pPr marL="335844" lvl="0" indent="-335844">
              <a:buBlip>
                <a:blip r:embed="rId2"/>
              </a:buBlip>
              <a:defRPr sz="1800">
                <a:solidFill>
                  <a:srgbClr val="000000"/>
                </a:solidFill>
              </a:defRPr>
            </a:pPr>
            <a:r>
              <a:rPr sz="2800">
                <a:solidFill>
                  <a:srgbClr val="777775"/>
                </a:solidFill>
              </a:rPr>
              <a:t>Air Chisel</a:t>
            </a:r>
          </a:p>
          <a:p>
            <a:pPr marL="335844" lvl="0" indent="-335844">
              <a:buBlip>
                <a:blip r:embed="rId2"/>
              </a:buBlip>
              <a:defRPr sz="1800">
                <a:solidFill>
                  <a:srgbClr val="000000"/>
                </a:solidFill>
              </a:defRPr>
            </a:pPr>
            <a:r>
              <a:rPr sz="2800">
                <a:solidFill>
                  <a:srgbClr val="777775"/>
                </a:solidFill>
              </a:rPr>
              <a:t>Bolt Cutters</a:t>
            </a:r>
          </a:p>
          <a:p>
            <a:pPr marL="335844" lvl="0" indent="-335844">
              <a:buBlip>
                <a:blip r:embed="rId2"/>
              </a:buBlip>
              <a:defRPr sz="1800">
                <a:solidFill>
                  <a:srgbClr val="000000"/>
                </a:solidFill>
              </a:defRPr>
            </a:pPr>
            <a:r>
              <a:rPr sz="2800">
                <a:solidFill>
                  <a:srgbClr val="777775"/>
                </a:solidFill>
              </a:rPr>
              <a:t>Cribbing</a:t>
            </a:r>
          </a:p>
          <a:p>
            <a:pPr marL="335844" lvl="0" indent="-335844">
              <a:buBlip>
                <a:blip r:embed="rId2"/>
              </a:buBlip>
              <a:defRPr sz="1800">
                <a:solidFill>
                  <a:srgbClr val="000000"/>
                </a:solidFill>
              </a:defRPr>
            </a:pPr>
            <a:r>
              <a:rPr sz="2800">
                <a:solidFill>
                  <a:srgbClr val="777775"/>
                </a:solidFill>
              </a:rPr>
              <a:t>Flat Headed Axe</a:t>
            </a:r>
          </a:p>
          <a:p>
            <a:pPr marL="335844" lvl="0" indent="-335844">
              <a:buBlip>
                <a:blip r:embed="rId2"/>
              </a:buBlip>
              <a:defRPr sz="1800">
                <a:solidFill>
                  <a:srgbClr val="000000"/>
                </a:solidFill>
              </a:defRPr>
            </a:pPr>
            <a:r>
              <a:rPr sz="2800">
                <a:solidFill>
                  <a:srgbClr val="777775"/>
                </a:solidFill>
              </a:rPr>
              <a:t>Floor Jack (US&amp;R)</a:t>
            </a:r>
          </a:p>
          <a:p>
            <a:pPr marL="335844" lvl="0" indent="-335844">
              <a:buBlip>
                <a:blip r:embed="rId2"/>
              </a:buBlip>
              <a:defRPr sz="1800">
                <a:solidFill>
                  <a:srgbClr val="000000"/>
                </a:solidFill>
              </a:defRPr>
            </a:pPr>
            <a:r>
              <a:rPr sz="2800">
                <a:solidFill>
                  <a:srgbClr val="777775"/>
                </a:solidFill>
              </a:rPr>
              <a:t>Hacksaw</a:t>
            </a:r>
          </a:p>
          <a:p>
            <a:pPr marL="335844" lvl="0" indent="-335844">
              <a:buBlip>
                <a:blip r:embed="rId2"/>
              </a:buBlip>
              <a:defRPr sz="1800">
                <a:solidFill>
                  <a:srgbClr val="000000"/>
                </a:solidFill>
              </a:defRPr>
            </a:pPr>
            <a:r>
              <a:rPr sz="2800">
                <a:solidFill>
                  <a:srgbClr val="777775"/>
                </a:solidFill>
              </a:rPr>
              <a:t>Halligan</a:t>
            </a:r>
          </a:p>
          <a:p>
            <a:pPr marL="335844" lvl="0" indent="-335844">
              <a:buBlip>
                <a:blip r:embed="rId2"/>
              </a:buBlip>
              <a:defRPr sz="1800">
                <a:solidFill>
                  <a:srgbClr val="000000"/>
                </a:solidFill>
              </a:defRPr>
            </a:pPr>
            <a:r>
              <a:rPr sz="2800">
                <a:solidFill>
                  <a:srgbClr val="777775"/>
                </a:solidFill>
              </a:rPr>
              <a:t>Hay Hook</a:t>
            </a:r>
          </a:p>
          <a:p>
            <a:pPr marL="335844" lvl="0" indent="-335844">
              <a:buBlip>
                <a:blip r:embed="rId2"/>
              </a:buBlip>
              <a:defRPr sz="1800">
                <a:solidFill>
                  <a:srgbClr val="000000"/>
                </a:solidFill>
              </a:defRPr>
            </a:pPr>
            <a:r>
              <a:rPr sz="2800">
                <a:solidFill>
                  <a:srgbClr val="777775"/>
                </a:solidFill>
              </a:rPr>
              <a:t>Hydraulic tools (Amkus)</a:t>
            </a:r>
          </a:p>
          <a:p>
            <a:pPr marL="335844" lvl="0" indent="-335844">
              <a:buBlip>
                <a:blip r:embed="rId2"/>
              </a:buBlip>
              <a:defRPr sz="1800">
                <a:solidFill>
                  <a:srgbClr val="000000"/>
                </a:solidFill>
              </a:defRPr>
            </a:pPr>
            <a:r>
              <a:rPr sz="2800">
                <a:solidFill>
                  <a:srgbClr val="777775"/>
                </a:solidFill>
              </a:rPr>
              <a:t>Pick Headed Axe</a:t>
            </a:r>
          </a:p>
          <a:p>
            <a:pPr marL="335844" lvl="0" indent="-335844">
              <a:buBlip>
                <a:blip r:embed="rId2"/>
              </a:buBlip>
              <a:defRPr sz="1800">
                <a:solidFill>
                  <a:srgbClr val="000000"/>
                </a:solidFill>
              </a:defRPr>
            </a:pPr>
            <a:r>
              <a:rPr sz="2800">
                <a:solidFill>
                  <a:srgbClr val="777775"/>
                </a:solidFill>
              </a:rPr>
              <a:t>Pry Bar</a:t>
            </a:r>
          </a:p>
          <a:p>
            <a:pPr marL="335844" lvl="0" indent="-335844">
              <a:buBlip>
                <a:blip r:embed="rId2"/>
              </a:buBlip>
              <a:defRPr sz="1800">
                <a:solidFill>
                  <a:srgbClr val="000000"/>
                </a:solidFill>
              </a:defRPr>
            </a:pPr>
            <a:r>
              <a:rPr sz="2800">
                <a:solidFill>
                  <a:srgbClr val="777775"/>
                </a:solidFill>
              </a:rPr>
              <a:t>Pry Axe</a:t>
            </a:r>
          </a:p>
          <a:p>
            <a:pPr marL="335844" lvl="0" indent="-335844">
              <a:buBlip>
                <a:blip r:embed="rId2"/>
              </a:buBlip>
              <a:defRPr sz="1800">
                <a:solidFill>
                  <a:srgbClr val="000000"/>
                </a:solidFill>
              </a:defRPr>
            </a:pPr>
            <a:r>
              <a:rPr sz="2800">
                <a:solidFill>
                  <a:srgbClr val="777775"/>
                </a:solidFill>
              </a:rPr>
              <a:t>Port-a-Power (Engines)</a:t>
            </a:r>
          </a:p>
        </p:txBody>
      </p:sp>
      <p:sp>
        <p:nvSpPr>
          <p:cNvPr id="245" name="Shape 24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31</a:t>
            </a:fld>
            <a:endParaRPr sz="1400">
              <a:solidFill>
                <a:srgbClr val="5C89A5"/>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Extrication Tools</a:t>
            </a:r>
          </a:p>
        </p:txBody>
      </p:sp>
      <p:sp>
        <p:nvSpPr>
          <p:cNvPr id="248" name="Shape 24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dirty="0">
                <a:solidFill>
                  <a:srgbClr val="777775"/>
                </a:solidFill>
              </a:rPr>
              <a:t>Reciprocating Saw or “Sawzall”</a:t>
            </a:r>
          </a:p>
          <a:p>
            <a:pPr marL="335844" lvl="0" indent="-335844">
              <a:buBlip>
                <a:blip r:embed="rId2"/>
              </a:buBlip>
              <a:defRPr sz="1800">
                <a:solidFill>
                  <a:srgbClr val="000000"/>
                </a:solidFill>
              </a:defRPr>
            </a:pPr>
            <a:r>
              <a:rPr sz="2800" dirty="0">
                <a:solidFill>
                  <a:srgbClr val="777775"/>
                </a:solidFill>
              </a:rPr>
              <a:t>Rescue Wrench</a:t>
            </a:r>
          </a:p>
          <a:p>
            <a:pPr marL="335844" lvl="0" indent="-335844">
              <a:buBlip>
                <a:blip r:embed="rId2"/>
              </a:buBlip>
              <a:defRPr sz="1800">
                <a:solidFill>
                  <a:srgbClr val="000000"/>
                </a:solidFill>
              </a:defRPr>
            </a:pPr>
            <a:r>
              <a:rPr sz="2800" dirty="0">
                <a:solidFill>
                  <a:srgbClr val="777775"/>
                </a:solidFill>
              </a:rPr>
              <a:t>Seat Belt Cutter</a:t>
            </a:r>
          </a:p>
          <a:p>
            <a:pPr marL="335844" lvl="0" indent="-335844">
              <a:buBlip>
                <a:blip r:embed="rId2"/>
              </a:buBlip>
              <a:defRPr sz="1800">
                <a:solidFill>
                  <a:srgbClr val="000000"/>
                </a:solidFill>
              </a:defRPr>
            </a:pPr>
            <a:r>
              <a:rPr sz="2800" dirty="0">
                <a:solidFill>
                  <a:srgbClr val="777775"/>
                </a:solidFill>
              </a:rPr>
              <a:t>Sledge Hammer</a:t>
            </a:r>
          </a:p>
          <a:p>
            <a:pPr marL="335844" lvl="0" indent="-335844">
              <a:buBlip>
                <a:blip r:embed="rId2"/>
              </a:buBlip>
              <a:defRPr sz="1800">
                <a:solidFill>
                  <a:srgbClr val="000000"/>
                </a:solidFill>
              </a:defRPr>
            </a:pPr>
            <a:r>
              <a:rPr sz="2800" dirty="0">
                <a:solidFill>
                  <a:srgbClr val="777775"/>
                </a:solidFill>
              </a:rPr>
              <a:t>Stabilization Jacks (US&amp;R 53)</a:t>
            </a:r>
          </a:p>
          <a:p>
            <a:pPr marL="335844" lvl="0" indent="-335844">
              <a:buBlip>
                <a:blip r:embed="rId2"/>
              </a:buBlip>
              <a:defRPr sz="1800">
                <a:solidFill>
                  <a:srgbClr val="000000"/>
                </a:solidFill>
              </a:defRPr>
            </a:pPr>
            <a:r>
              <a:rPr sz="2800" dirty="0">
                <a:solidFill>
                  <a:srgbClr val="777775"/>
                </a:solidFill>
              </a:rPr>
              <a:t>Step Chocks</a:t>
            </a:r>
          </a:p>
          <a:p>
            <a:pPr marL="335844" lvl="0" indent="-335844">
              <a:buBlip>
                <a:blip r:embed="rId2"/>
              </a:buBlip>
              <a:defRPr sz="1800">
                <a:solidFill>
                  <a:srgbClr val="000000"/>
                </a:solidFill>
              </a:defRPr>
            </a:pPr>
            <a:r>
              <a:rPr sz="2800" dirty="0">
                <a:solidFill>
                  <a:srgbClr val="777775"/>
                </a:solidFill>
              </a:rPr>
              <a:t>Utility Rope</a:t>
            </a:r>
          </a:p>
          <a:p>
            <a:pPr marL="335844" lvl="0" indent="-335844">
              <a:buBlip>
                <a:blip r:embed="rId2"/>
              </a:buBlip>
              <a:defRPr sz="1800">
                <a:solidFill>
                  <a:srgbClr val="000000"/>
                </a:solidFill>
              </a:defRPr>
            </a:pPr>
            <a:r>
              <a:rPr sz="2800" dirty="0">
                <a:solidFill>
                  <a:srgbClr val="777775"/>
                </a:solidFill>
              </a:rPr>
              <a:t>Window Punch</a:t>
            </a:r>
          </a:p>
          <a:p>
            <a:pPr marL="335844" lvl="0" indent="-335844">
              <a:buBlip>
                <a:blip r:embed="rId2"/>
              </a:buBlip>
              <a:defRPr sz="1800">
                <a:solidFill>
                  <a:srgbClr val="000000"/>
                </a:solidFill>
              </a:defRPr>
            </a:pPr>
            <a:r>
              <a:rPr sz="2800" dirty="0">
                <a:solidFill>
                  <a:srgbClr val="777775"/>
                </a:solidFill>
              </a:rPr>
              <a:t>Winch (</a:t>
            </a:r>
            <a:r>
              <a:rPr lang="en-US" sz="2800" dirty="0"/>
              <a:t>RESCUE 17</a:t>
            </a:r>
            <a:r>
              <a:rPr sz="2800" dirty="0">
                <a:solidFill>
                  <a:srgbClr val="777775"/>
                </a:solidFill>
              </a:rPr>
              <a:t>)</a:t>
            </a:r>
          </a:p>
        </p:txBody>
      </p:sp>
      <p:sp>
        <p:nvSpPr>
          <p:cNvPr id="249" name="Shape 24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32</a:t>
            </a:fld>
            <a:endParaRPr sz="1400">
              <a:solidFill>
                <a:srgbClr val="5C89A5"/>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Extrication Tools</a:t>
            </a:r>
          </a:p>
        </p:txBody>
      </p:sp>
      <p:sp>
        <p:nvSpPr>
          <p:cNvPr id="252" name="Shape 25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33</a:t>
            </a:fld>
            <a:endParaRPr sz="1400">
              <a:solidFill>
                <a:srgbClr val="5C89A5"/>
              </a:solidFill>
            </a:endParaRPr>
          </a:p>
        </p:txBody>
      </p:sp>
      <p:graphicFrame>
        <p:nvGraphicFramePr>
          <p:cNvPr id="253" name="Table 253"/>
          <p:cNvGraphicFramePr/>
          <p:nvPr/>
        </p:nvGraphicFramePr>
        <p:xfrm>
          <a:off x="1038225" y="3898899"/>
          <a:ext cx="11671299" cy="3033311"/>
        </p:xfrm>
        <a:graphic>
          <a:graphicData uri="http://schemas.openxmlformats.org/drawingml/2006/table">
            <a:tbl>
              <a:tblPr>
                <a:tableStyleId>{4C3C2611-4C71-4FC5-86AE-919BDF0F9419}</a:tableStyleId>
              </a:tblPr>
              <a:tblGrid>
                <a:gridCol w="2334016">
                  <a:extLst>
                    <a:ext uri="{9D8B030D-6E8A-4147-A177-3AD203B41FA5}">
                      <a16:colId xmlns:a16="http://schemas.microsoft.com/office/drawing/2014/main" val="20000"/>
                    </a:ext>
                  </a:extLst>
                </a:gridCol>
                <a:gridCol w="2334016">
                  <a:extLst>
                    <a:ext uri="{9D8B030D-6E8A-4147-A177-3AD203B41FA5}">
                      <a16:colId xmlns:a16="http://schemas.microsoft.com/office/drawing/2014/main" val="20001"/>
                    </a:ext>
                  </a:extLst>
                </a:gridCol>
                <a:gridCol w="2334016">
                  <a:extLst>
                    <a:ext uri="{9D8B030D-6E8A-4147-A177-3AD203B41FA5}">
                      <a16:colId xmlns:a16="http://schemas.microsoft.com/office/drawing/2014/main" val="20002"/>
                    </a:ext>
                  </a:extLst>
                </a:gridCol>
                <a:gridCol w="2334016">
                  <a:extLst>
                    <a:ext uri="{9D8B030D-6E8A-4147-A177-3AD203B41FA5}">
                      <a16:colId xmlns:a16="http://schemas.microsoft.com/office/drawing/2014/main" val="20003"/>
                    </a:ext>
                  </a:extLst>
                </a:gridCol>
                <a:gridCol w="2335235">
                  <a:extLst>
                    <a:ext uri="{9D8B030D-6E8A-4147-A177-3AD203B41FA5}">
                      <a16:colId xmlns:a16="http://schemas.microsoft.com/office/drawing/2014/main" val="20004"/>
                    </a:ext>
                  </a:extLst>
                </a:gridCol>
              </a:tblGrid>
              <a:tr h="556404">
                <a:tc>
                  <a:txBody>
                    <a:bodyPr/>
                    <a:lstStyle/>
                    <a:p>
                      <a:pPr lvl="0" algn="l" defTabSz="457200">
                        <a:defRPr sz="1800">
                          <a:solidFill>
                            <a:srgbClr val="000000"/>
                          </a:solidFill>
                        </a:defRPr>
                      </a:pPr>
                      <a:r>
                        <a:rPr sz="1400">
                          <a:latin typeface="Helvetica"/>
                          <a:ea typeface="Helvetica"/>
                          <a:cs typeface="Helvetica"/>
                          <a:sym typeface="Helvetica"/>
                        </a:rPr>
                        <a:t>NAME</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USE</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WEIGHT</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OPENING FORCE</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CLOSING FORCE</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0"/>
                  </a:ext>
                </a:extLst>
              </a:tr>
              <a:tr h="322553">
                <a:tc>
                  <a:txBody>
                    <a:bodyPr/>
                    <a:lstStyle/>
                    <a:p>
                      <a:pPr lvl="0" algn="l" defTabSz="457200">
                        <a:defRPr sz="1800">
                          <a:solidFill>
                            <a:srgbClr val="000000"/>
                          </a:solidFill>
                        </a:defRPr>
                      </a:pPr>
                      <a:r>
                        <a:rPr sz="1400">
                          <a:latin typeface="Helvetica"/>
                          <a:ea typeface="Helvetica"/>
                          <a:cs typeface="Helvetica"/>
                          <a:sym typeface="Helvetica"/>
                        </a:rPr>
                        <a:t>Power Unit</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Power Tools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100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N/A</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N/A</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1"/>
                  </a:ext>
                </a:extLst>
              </a:tr>
              <a:tr h="322553">
                <a:tc>
                  <a:txBody>
                    <a:bodyPr/>
                    <a:lstStyle/>
                    <a:p>
                      <a:pPr lvl="0" algn="l" defTabSz="457200">
                        <a:defRPr sz="1800">
                          <a:solidFill>
                            <a:srgbClr val="000000"/>
                          </a:solidFill>
                        </a:defRPr>
                      </a:pPr>
                      <a:r>
                        <a:rPr sz="1400">
                          <a:latin typeface="Helvetica"/>
                          <a:ea typeface="Helvetica"/>
                          <a:cs typeface="Helvetica"/>
                          <a:sym typeface="Helvetica"/>
                        </a:rPr>
                        <a:t>Cutters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Cutting</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30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N/A</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60,000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2"/>
                  </a:ext>
                </a:extLst>
              </a:tr>
              <a:tr h="335535">
                <a:tc>
                  <a:txBody>
                    <a:bodyPr/>
                    <a:lstStyle/>
                    <a:p>
                      <a:pPr lvl="0" algn="l" defTabSz="457200">
                        <a:defRPr sz="1800">
                          <a:solidFill>
                            <a:srgbClr val="000000"/>
                          </a:solidFill>
                        </a:defRPr>
                      </a:pPr>
                      <a:r>
                        <a:rPr sz="1400">
                          <a:latin typeface="Helvetica"/>
                          <a:ea typeface="Helvetica"/>
                          <a:cs typeface="Helvetica"/>
                          <a:sym typeface="Helvetica"/>
                        </a:rPr>
                        <a:t>Speedway Cutters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Cutting</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35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N/A</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60,000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3"/>
                  </a:ext>
                </a:extLst>
              </a:tr>
              <a:tr h="389582">
                <a:tc>
                  <a:txBody>
                    <a:bodyPr/>
                    <a:lstStyle/>
                    <a:p>
                      <a:pPr lvl="0" algn="l" defTabSz="457200">
                        <a:defRPr sz="1800">
                          <a:solidFill>
                            <a:srgbClr val="000000"/>
                          </a:solidFill>
                        </a:defRPr>
                      </a:pPr>
                      <a:r>
                        <a:rPr sz="1400">
                          <a:latin typeface="Helvetica"/>
                          <a:ea typeface="Helvetica"/>
                          <a:cs typeface="Helvetica"/>
                          <a:sym typeface="Helvetica"/>
                        </a:rPr>
                        <a:t>30” Ram</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Spreading</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27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30,650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14,400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4"/>
                  </a:ext>
                </a:extLst>
              </a:tr>
              <a:tr h="377378">
                <a:tc>
                  <a:txBody>
                    <a:bodyPr/>
                    <a:lstStyle/>
                    <a:p>
                      <a:pPr lvl="0" algn="l" defTabSz="457200">
                        <a:defRPr sz="1800">
                          <a:solidFill>
                            <a:srgbClr val="000000"/>
                          </a:solidFill>
                        </a:defRPr>
                      </a:pPr>
                      <a:r>
                        <a:rPr sz="1400">
                          <a:latin typeface="Helvetica"/>
                          <a:ea typeface="Helvetica"/>
                          <a:cs typeface="Helvetica"/>
                          <a:sym typeface="Helvetica"/>
                        </a:rPr>
                        <a:t>40” Ram</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Spreading</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33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30,650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14,400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5"/>
                  </a:ext>
                </a:extLst>
              </a:tr>
              <a:tr h="333424">
                <a:tc>
                  <a:txBody>
                    <a:bodyPr/>
                    <a:lstStyle/>
                    <a:p>
                      <a:pPr lvl="0" algn="l" defTabSz="457200">
                        <a:defRPr sz="1800">
                          <a:solidFill>
                            <a:srgbClr val="000000"/>
                          </a:solidFill>
                        </a:defRPr>
                      </a:pPr>
                      <a:r>
                        <a:rPr sz="1400">
                          <a:latin typeface="Helvetica"/>
                          <a:ea typeface="Helvetica"/>
                          <a:cs typeface="Helvetica"/>
                          <a:sym typeface="Helvetica"/>
                        </a:rPr>
                        <a:t>60” Ram</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Spreading</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43.5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30,650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14,400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6"/>
                  </a:ext>
                </a:extLst>
              </a:tr>
              <a:tr h="395882">
                <a:tc>
                  <a:txBody>
                    <a:bodyPr/>
                    <a:lstStyle/>
                    <a:p>
                      <a:pPr lvl="0" algn="l" defTabSz="457200">
                        <a:defRPr sz="1800">
                          <a:solidFill>
                            <a:srgbClr val="000000"/>
                          </a:solidFill>
                        </a:defRPr>
                      </a:pPr>
                      <a:r>
                        <a:rPr sz="1400">
                          <a:latin typeface="Helvetica"/>
                          <a:ea typeface="Helvetica"/>
                          <a:cs typeface="Helvetica"/>
                          <a:sym typeface="Helvetica"/>
                        </a:rPr>
                        <a:t>Spreaders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Spreading </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47.5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16,950 lbs</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tc>
                  <a:txBody>
                    <a:bodyPr/>
                    <a:lstStyle/>
                    <a:p>
                      <a:pPr lvl="0" algn="l" defTabSz="457200">
                        <a:defRPr sz="1800">
                          <a:solidFill>
                            <a:srgbClr val="000000"/>
                          </a:solidFill>
                        </a:defRPr>
                      </a:pPr>
                      <a:r>
                        <a:rPr sz="1400">
                          <a:latin typeface="Helvetica"/>
                          <a:ea typeface="Helvetica"/>
                          <a:cs typeface="Helvetica"/>
                          <a:sym typeface="Helvetica"/>
                        </a:rPr>
                        <a:t>N/A</a:t>
                      </a:r>
                    </a:p>
                  </a:txBody>
                  <a:tcPr marL="0" marR="0" marT="0" marB="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tcPr>
                </a:tc>
                <a:extLst>
                  <a:ext uri="{0D108BD9-81ED-4DB2-BD59-A6C34878D82A}">
                    <a16:rowId xmlns:a16="http://schemas.microsoft.com/office/drawing/2014/main" val="10007"/>
                  </a:ext>
                </a:extLst>
              </a:tr>
            </a:tbl>
          </a:graphicData>
        </a:graphic>
      </p:graphicFrame>
      <p:sp>
        <p:nvSpPr>
          <p:cNvPr id="254" name="Shape 254"/>
          <p:cNvSpPr/>
          <p:nvPr/>
        </p:nvSpPr>
        <p:spPr>
          <a:xfrm>
            <a:off x="1041400" y="3169583"/>
            <a:ext cx="6438900"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u="sng">
                <a:latin typeface="Helvetica Neue"/>
                <a:ea typeface="Helvetica Neue"/>
                <a:cs typeface="Helvetica Neue"/>
                <a:sym typeface="Helvetica Neue"/>
              </a:defRPr>
            </a:lvl1pPr>
          </a:lstStyle>
          <a:p>
            <a:pPr lvl="0">
              <a:defRPr sz="1800" u="none" cap="none">
                <a:solidFill>
                  <a:srgbClr val="000000"/>
                </a:solidFill>
              </a:defRPr>
            </a:pPr>
            <a:r>
              <a:rPr lang="en-US" sz="3200" u="sng" cap="all" dirty="0">
                <a:solidFill>
                  <a:srgbClr val="5C89A5"/>
                </a:solidFill>
              </a:rPr>
              <a:t>HURST </a:t>
            </a:r>
            <a:r>
              <a:rPr sz="3200" u="sng" cap="all" dirty="0">
                <a:solidFill>
                  <a:srgbClr val="5C89A5"/>
                </a:solidFill>
              </a:rPr>
              <a:t>Hydraulic tools</a:t>
            </a:r>
          </a:p>
        </p:txBody>
      </p:sp>
      <p:pic>
        <p:nvPicPr>
          <p:cNvPr id="2" name="Picture 1">
            <a:extLst>
              <a:ext uri="{FF2B5EF4-FFF2-40B4-BE49-F238E27FC236}">
                <a16:creationId xmlns:a16="http://schemas.microsoft.com/office/drawing/2014/main" id="{F605DF4D-F6C1-4DE7-A9B8-94B820FFFB0A}"/>
              </a:ext>
            </a:extLst>
          </p:cNvPr>
          <p:cNvPicPr>
            <a:picLocks noChangeAspect="1"/>
          </p:cNvPicPr>
          <p:nvPr/>
        </p:nvPicPr>
        <p:blipFill>
          <a:blip r:embed="rId2"/>
          <a:stretch>
            <a:fillRect/>
          </a:stretch>
        </p:blipFill>
        <p:spPr>
          <a:xfrm>
            <a:off x="3886200" y="6995709"/>
            <a:ext cx="4526280" cy="228600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p:txBody>
      </p:sp>
      <p:sp>
        <p:nvSpPr>
          <p:cNvPr id="263" name="Shape 26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Adds safety to occupants </a:t>
            </a:r>
          </a:p>
          <a:p>
            <a:pPr marL="359833" lvl="0" indent="-359833">
              <a:buBlip>
                <a:blip r:embed="rId2"/>
              </a:buBlip>
              <a:defRPr sz="1800">
                <a:solidFill>
                  <a:srgbClr val="000000"/>
                </a:solidFill>
              </a:defRPr>
            </a:pPr>
            <a:r>
              <a:rPr sz="3000">
                <a:solidFill>
                  <a:srgbClr val="777775"/>
                </a:solidFill>
              </a:rPr>
              <a:t>Adds potential danger to rescuers</a:t>
            </a:r>
          </a:p>
          <a:p>
            <a:pPr marL="359833" lvl="0" indent="-359833">
              <a:buBlip>
                <a:blip r:embed="rId2"/>
              </a:buBlip>
              <a:defRPr sz="1800">
                <a:solidFill>
                  <a:srgbClr val="000000"/>
                </a:solidFill>
              </a:defRPr>
            </a:pPr>
            <a:r>
              <a:rPr sz="3000">
                <a:solidFill>
                  <a:srgbClr val="777775"/>
                </a:solidFill>
              </a:rPr>
              <a:t>1988 1st driver side air bags appeared in passenger cars</a:t>
            </a:r>
          </a:p>
          <a:p>
            <a:pPr marL="359833" lvl="0" indent="-359833">
              <a:buBlip>
                <a:blip r:embed="rId2"/>
              </a:buBlip>
              <a:defRPr sz="1800">
                <a:solidFill>
                  <a:srgbClr val="000000"/>
                </a:solidFill>
              </a:defRPr>
            </a:pPr>
            <a:r>
              <a:rPr sz="3000">
                <a:solidFill>
                  <a:srgbClr val="777775"/>
                </a:solidFill>
              </a:rPr>
              <a:t>2011 some vehicles boast up to 16 airbags</a:t>
            </a:r>
          </a:p>
        </p:txBody>
      </p:sp>
      <p:sp>
        <p:nvSpPr>
          <p:cNvPr id="264" name="Shape 26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34</a:t>
            </a:fld>
            <a:endParaRPr sz="1400">
              <a:solidFill>
                <a:srgbClr val="5C89A5"/>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p:txBody>
      </p:sp>
      <p:sp>
        <p:nvSpPr>
          <p:cNvPr id="267" name="Shape 26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35</a:t>
            </a:fld>
            <a:endParaRPr sz="1400">
              <a:solidFill>
                <a:srgbClr val="5C89A5"/>
              </a:solidFill>
            </a:endParaRPr>
          </a:p>
        </p:txBody>
      </p:sp>
      <p:pic>
        <p:nvPicPr>
          <p:cNvPr id="268" name="imgres.jpg"/>
          <p:cNvPicPr/>
          <p:nvPr/>
        </p:nvPicPr>
        <p:blipFill>
          <a:blip r:embed="rId2">
            <a:extLst/>
          </a:blip>
          <a:stretch>
            <a:fillRect/>
          </a:stretch>
        </p:blipFill>
        <p:spPr>
          <a:xfrm>
            <a:off x="361950" y="3568700"/>
            <a:ext cx="6426200" cy="2719494"/>
          </a:xfrm>
          <a:prstGeom prst="rect">
            <a:avLst/>
          </a:prstGeom>
          <a:ln w="12700">
            <a:miter lim="400000"/>
          </a:ln>
        </p:spPr>
      </p:pic>
      <p:pic>
        <p:nvPicPr>
          <p:cNvPr id="269" name="url.jpg"/>
          <p:cNvPicPr/>
          <p:nvPr/>
        </p:nvPicPr>
        <p:blipFill>
          <a:blip r:embed="rId3">
            <a:extLst/>
          </a:blip>
          <a:stretch>
            <a:fillRect/>
          </a:stretch>
        </p:blipFill>
        <p:spPr>
          <a:xfrm>
            <a:off x="6667500" y="3568700"/>
            <a:ext cx="5943600" cy="2721055"/>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p:txBody>
      </p:sp>
      <p:sp>
        <p:nvSpPr>
          <p:cNvPr id="272" name="Shape 27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36</a:t>
            </a:fld>
            <a:endParaRPr sz="1400">
              <a:solidFill>
                <a:srgbClr val="5C89A5"/>
              </a:solidFill>
            </a:endParaRPr>
          </a:p>
        </p:txBody>
      </p:sp>
      <p:sp>
        <p:nvSpPr>
          <p:cNvPr id="273" name="Shape 273"/>
          <p:cNvSpPr>
            <a:spLocks noGrp="1"/>
          </p:cNvSpPr>
          <p:nvPr>
            <p:ph type="body" idx="1"/>
          </p:nvPr>
        </p:nvSpPr>
        <p:spPr>
          <a:xfrm>
            <a:off x="1041400" y="2768600"/>
            <a:ext cx="10922000" cy="6451600"/>
          </a:xfrm>
          <a:prstGeom prst="rect">
            <a:avLst/>
          </a:prstGeom>
        </p:spPr>
        <p:txBody>
          <a:bodyPr/>
          <a:lstStyle/>
          <a:p>
            <a:pPr marL="359833" lvl="0" indent="-359833">
              <a:buBlip>
                <a:blip r:embed="rId2"/>
              </a:buBlip>
              <a:defRPr sz="1800">
                <a:solidFill>
                  <a:srgbClr val="000000"/>
                </a:solidFill>
              </a:defRPr>
            </a:pPr>
            <a:r>
              <a:rPr sz="3000">
                <a:solidFill>
                  <a:srgbClr val="777775"/>
                </a:solidFill>
              </a:rPr>
              <a:t>Driver’s Airbag</a:t>
            </a:r>
          </a:p>
          <a:p>
            <a:pPr marL="359833" lvl="0" indent="-359833">
              <a:buBlip>
                <a:blip r:embed="rId2"/>
              </a:buBlip>
              <a:defRPr sz="1800">
                <a:solidFill>
                  <a:srgbClr val="000000"/>
                </a:solidFill>
              </a:defRPr>
            </a:pPr>
            <a:r>
              <a:rPr sz="3000">
                <a:solidFill>
                  <a:srgbClr val="777775"/>
                </a:solidFill>
              </a:rPr>
              <a:t>Passenger Airbag</a:t>
            </a:r>
          </a:p>
          <a:p>
            <a:pPr marL="359833" lvl="0" indent="-359833">
              <a:buBlip>
                <a:blip r:embed="rId2"/>
              </a:buBlip>
              <a:defRPr sz="1800">
                <a:solidFill>
                  <a:srgbClr val="000000"/>
                </a:solidFill>
              </a:defRPr>
            </a:pPr>
            <a:r>
              <a:rPr sz="3000">
                <a:solidFill>
                  <a:srgbClr val="777775"/>
                </a:solidFill>
              </a:rPr>
              <a:t>Rear passenger airbags stored in the back of the front seats</a:t>
            </a:r>
          </a:p>
          <a:p>
            <a:pPr marL="359833" lvl="0" indent="-359833">
              <a:buBlip>
                <a:blip r:embed="rId2"/>
              </a:buBlip>
              <a:defRPr sz="1800">
                <a:solidFill>
                  <a:srgbClr val="000000"/>
                </a:solidFill>
              </a:defRPr>
            </a:pPr>
            <a:r>
              <a:rPr sz="3000">
                <a:solidFill>
                  <a:srgbClr val="777775"/>
                </a:solidFill>
              </a:rPr>
              <a:t>Side Airbag (Front and Rear)</a:t>
            </a:r>
          </a:p>
          <a:p>
            <a:pPr marL="359833" lvl="0" indent="-359833">
              <a:buBlip>
                <a:blip r:embed="rId2"/>
              </a:buBlip>
              <a:defRPr sz="1800">
                <a:solidFill>
                  <a:srgbClr val="000000"/>
                </a:solidFill>
              </a:defRPr>
            </a:pPr>
            <a:endParaRPr sz="3000">
              <a:solidFill>
                <a:srgbClr val="777775"/>
              </a:solidFill>
            </a:endParaRPr>
          </a:p>
          <a:p>
            <a:pPr marL="359833" lvl="0" indent="-359833">
              <a:buBlip>
                <a:blip r:embed="rId2"/>
              </a:buBlip>
              <a:defRPr sz="1800">
                <a:solidFill>
                  <a:srgbClr val="000000"/>
                </a:solidFill>
              </a:defRPr>
            </a:pPr>
            <a:r>
              <a:rPr sz="3000">
                <a:solidFill>
                  <a:srgbClr val="777775"/>
                </a:solidFill>
              </a:rPr>
              <a:t>Impact Curtain, Inflatable Tubular Structure</a:t>
            </a:r>
          </a:p>
          <a:p>
            <a:pPr marL="359833" lvl="0" indent="-359833">
              <a:buBlip>
                <a:blip r:embed="rId2"/>
              </a:buBlip>
              <a:defRPr sz="1800">
                <a:solidFill>
                  <a:srgbClr val="000000"/>
                </a:solidFill>
              </a:defRPr>
            </a:pPr>
            <a:r>
              <a:rPr sz="3000">
                <a:solidFill>
                  <a:srgbClr val="777775"/>
                </a:solidFill>
              </a:rPr>
              <a:t>Knee Airbag</a:t>
            </a:r>
          </a:p>
          <a:p>
            <a:pPr marL="359833" lvl="0" indent="-359833">
              <a:buBlip>
                <a:blip r:embed="rId2"/>
              </a:buBlip>
              <a:defRPr sz="1800">
                <a:solidFill>
                  <a:srgbClr val="000000"/>
                </a:solidFill>
              </a:defRPr>
            </a:pPr>
            <a:r>
              <a:rPr sz="3000">
                <a:solidFill>
                  <a:srgbClr val="777775"/>
                </a:solidFill>
              </a:rPr>
              <a:t>Seat Belt Pre-tensioners</a:t>
            </a:r>
          </a:p>
          <a:p>
            <a:pPr marL="359833" lvl="0" indent="-359833">
              <a:buBlip>
                <a:blip r:embed="rId2"/>
              </a:buBlip>
              <a:defRPr sz="1800">
                <a:solidFill>
                  <a:srgbClr val="000000"/>
                </a:solidFill>
              </a:defRPr>
            </a:pPr>
            <a:r>
              <a:rPr sz="3000">
                <a:solidFill>
                  <a:srgbClr val="777775"/>
                </a:solidFill>
              </a:rPr>
              <a:t>Automatic Roll Bars</a:t>
            </a:r>
          </a:p>
        </p:txBody>
      </p:sp>
      <p:pic>
        <p:nvPicPr>
          <p:cNvPr id="274" name="page16image1336.png"/>
          <p:cNvPicPr/>
          <p:nvPr/>
        </p:nvPicPr>
        <p:blipFill>
          <a:blip r:embed="rId3">
            <a:extLst/>
          </a:blip>
          <a:stretch>
            <a:fillRect/>
          </a:stretch>
        </p:blipFill>
        <p:spPr>
          <a:xfrm>
            <a:off x="7080417" y="6459458"/>
            <a:ext cx="3619501" cy="3019584"/>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277" name="Shape 27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Identifiable by: </a:t>
            </a:r>
          </a:p>
          <a:p>
            <a:pPr marL="804333" lvl="1" indent="-359833">
              <a:buBlip>
                <a:blip r:embed="rId2"/>
              </a:buBlip>
              <a:defRPr sz="1800">
                <a:solidFill>
                  <a:srgbClr val="000000"/>
                </a:solidFill>
              </a:defRPr>
            </a:pPr>
            <a:r>
              <a:rPr sz="3000">
                <a:solidFill>
                  <a:srgbClr val="777775"/>
                </a:solidFill>
              </a:rPr>
              <a:t>Steering wheel hub</a:t>
            </a:r>
          </a:p>
          <a:p>
            <a:pPr marL="804333" lvl="1" indent="-359833">
              <a:buBlip>
                <a:blip r:embed="rId2"/>
              </a:buBlip>
              <a:defRPr sz="1800">
                <a:solidFill>
                  <a:srgbClr val="000000"/>
                </a:solidFill>
              </a:defRPr>
            </a:pPr>
            <a:r>
              <a:rPr sz="3000">
                <a:solidFill>
                  <a:srgbClr val="777775"/>
                </a:solidFill>
              </a:rPr>
              <a:t>Verbage:</a:t>
            </a:r>
          </a:p>
          <a:p>
            <a:pPr marL="1248833" lvl="2" indent="-359833">
              <a:buBlip>
                <a:blip r:embed="rId2"/>
              </a:buBlip>
              <a:defRPr sz="1800">
                <a:solidFill>
                  <a:srgbClr val="000000"/>
                </a:solidFill>
              </a:defRPr>
            </a:pPr>
            <a:r>
              <a:rPr sz="3000">
                <a:solidFill>
                  <a:srgbClr val="777775"/>
                </a:solidFill>
              </a:rPr>
              <a:t>“Supplemental Inflatable Restraint”</a:t>
            </a:r>
          </a:p>
          <a:p>
            <a:pPr marL="1248833" lvl="2" indent="-359833">
              <a:buBlip>
                <a:blip r:embed="rId2"/>
              </a:buBlip>
              <a:defRPr sz="1800">
                <a:solidFill>
                  <a:srgbClr val="000000"/>
                </a:solidFill>
              </a:defRPr>
            </a:pPr>
            <a:r>
              <a:rPr sz="3000">
                <a:solidFill>
                  <a:srgbClr val="777775"/>
                </a:solidFill>
              </a:rPr>
              <a:t>“SIR”</a:t>
            </a:r>
          </a:p>
          <a:p>
            <a:pPr marL="1248833" lvl="2" indent="-359833">
              <a:buBlip>
                <a:blip r:embed="rId2"/>
              </a:buBlip>
              <a:defRPr sz="1800">
                <a:solidFill>
                  <a:srgbClr val="000000"/>
                </a:solidFill>
              </a:defRPr>
            </a:pPr>
            <a:r>
              <a:rPr sz="3000">
                <a:solidFill>
                  <a:srgbClr val="777775"/>
                </a:solidFill>
              </a:rPr>
              <a:t>“Air Bag”</a:t>
            </a:r>
          </a:p>
          <a:p>
            <a:pPr marL="1248833" lvl="2" indent="-359833">
              <a:buBlip>
                <a:blip r:embed="rId2"/>
              </a:buBlip>
              <a:defRPr sz="1800">
                <a:solidFill>
                  <a:srgbClr val="000000"/>
                </a:solidFill>
              </a:defRPr>
            </a:pPr>
            <a:r>
              <a:rPr sz="3000">
                <a:solidFill>
                  <a:srgbClr val="777775"/>
                </a:solidFill>
              </a:rPr>
              <a:t>“SRS”</a:t>
            </a:r>
          </a:p>
          <a:p>
            <a:pPr marL="804333" lvl="1" indent="-359833">
              <a:buBlip>
                <a:blip r:embed="rId2"/>
              </a:buBlip>
              <a:defRPr sz="1800">
                <a:solidFill>
                  <a:srgbClr val="000000"/>
                </a:solidFill>
              </a:defRPr>
            </a:pPr>
            <a:r>
              <a:rPr sz="3000">
                <a:solidFill>
                  <a:srgbClr val="777775"/>
                </a:solidFill>
              </a:rPr>
              <a:t>Vehicle identification number (VIN)</a:t>
            </a:r>
          </a:p>
          <a:p>
            <a:pPr marL="804333" lvl="1" indent="-359833">
              <a:buBlip>
                <a:blip r:embed="rId2"/>
              </a:buBlip>
              <a:defRPr sz="1800">
                <a:solidFill>
                  <a:srgbClr val="000000"/>
                </a:solidFill>
              </a:defRPr>
            </a:pPr>
            <a:r>
              <a:rPr sz="3000">
                <a:solidFill>
                  <a:srgbClr val="777775"/>
                </a:solidFill>
              </a:rPr>
              <a:t>Placards under hood or on driver’s side windshield pillar</a:t>
            </a:r>
          </a:p>
          <a:p>
            <a:pPr marL="804333" lvl="1" indent="-359833">
              <a:buBlip>
                <a:blip r:embed="rId2"/>
              </a:buBlip>
              <a:defRPr sz="1800">
                <a:solidFill>
                  <a:srgbClr val="000000"/>
                </a:solidFill>
              </a:defRPr>
            </a:pPr>
            <a:r>
              <a:rPr sz="3000">
                <a:solidFill>
                  <a:srgbClr val="777775"/>
                </a:solidFill>
              </a:rPr>
              <a:t>If unable to determine, always err on the side of safety.</a:t>
            </a:r>
          </a:p>
        </p:txBody>
      </p:sp>
      <p:sp>
        <p:nvSpPr>
          <p:cNvPr id="278" name="Shape 27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37</a:t>
            </a:fld>
            <a:endParaRPr sz="1400">
              <a:solidFill>
                <a:srgbClr val="5C89A5"/>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281" name="Shape 28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Undeployed Air-bag</a:t>
            </a:r>
          </a:p>
          <a:p>
            <a:pPr marL="804333" lvl="1" indent="-359833">
              <a:buBlip>
                <a:blip r:embed="rId2"/>
              </a:buBlip>
              <a:defRPr sz="1800">
                <a:solidFill>
                  <a:srgbClr val="000000"/>
                </a:solidFill>
              </a:defRPr>
            </a:pPr>
            <a:r>
              <a:rPr sz="3000">
                <a:solidFill>
                  <a:srgbClr val="777775"/>
                </a:solidFill>
              </a:rPr>
              <a:t>Unlikely to deploy after a crash on its own</a:t>
            </a:r>
          </a:p>
          <a:p>
            <a:pPr marL="804333" lvl="1" indent="-359833">
              <a:buBlip>
                <a:blip r:embed="rId2"/>
              </a:buBlip>
              <a:defRPr sz="1800">
                <a:solidFill>
                  <a:srgbClr val="000000"/>
                </a:solidFill>
              </a:defRPr>
            </a:pPr>
            <a:r>
              <a:rPr sz="3000">
                <a:solidFill>
                  <a:srgbClr val="777775"/>
                </a:solidFill>
              </a:rPr>
              <a:t>Three things must happen for airbags to deploy</a:t>
            </a:r>
          </a:p>
          <a:p>
            <a:pPr marL="1248833" lvl="2" indent="-359833">
              <a:buBlip>
                <a:blip r:embed="rId2"/>
              </a:buBlip>
              <a:defRPr sz="1800">
                <a:solidFill>
                  <a:srgbClr val="000000"/>
                </a:solidFill>
              </a:defRPr>
            </a:pPr>
            <a:r>
              <a:rPr sz="3000">
                <a:solidFill>
                  <a:srgbClr val="777775"/>
                </a:solidFill>
              </a:rPr>
              <a:t>The vehicle must have speed or be moving. They will not deploy if vehicle is stopped</a:t>
            </a:r>
          </a:p>
          <a:p>
            <a:pPr marL="1248833" lvl="2" indent="-359833">
              <a:buBlip>
                <a:blip r:embed="rId2"/>
              </a:buBlip>
              <a:defRPr sz="1800">
                <a:solidFill>
                  <a:srgbClr val="000000"/>
                </a:solidFill>
              </a:defRPr>
            </a:pPr>
            <a:r>
              <a:rPr sz="3000">
                <a:solidFill>
                  <a:srgbClr val="777775"/>
                </a:solidFill>
              </a:rPr>
              <a:t>There must be an impact on the airbag sensors</a:t>
            </a:r>
          </a:p>
          <a:p>
            <a:pPr marL="1248833" lvl="2" indent="-359833">
              <a:buBlip>
                <a:blip r:embed="rId2"/>
              </a:buBlip>
              <a:defRPr sz="1800">
                <a:solidFill>
                  <a:srgbClr val="000000"/>
                </a:solidFill>
              </a:defRPr>
            </a:pPr>
            <a:r>
              <a:rPr sz="3000">
                <a:solidFill>
                  <a:srgbClr val="777775"/>
                </a:solidFill>
              </a:rPr>
              <a:t>The airbag sensors must detect rapid vehicle deceleration</a:t>
            </a:r>
          </a:p>
        </p:txBody>
      </p:sp>
      <p:sp>
        <p:nvSpPr>
          <p:cNvPr id="282" name="Shape 28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38</a:t>
            </a:fld>
            <a:endParaRPr sz="1400">
              <a:solidFill>
                <a:srgbClr val="5C89A5"/>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285" name="Shape 285"/>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Undeployed Air-bag</a:t>
            </a:r>
          </a:p>
          <a:p>
            <a:pPr marL="804333" lvl="1" indent="-359833">
              <a:buBlip>
                <a:blip r:embed="rId2"/>
              </a:buBlip>
              <a:defRPr sz="1800">
                <a:solidFill>
                  <a:srgbClr val="000000"/>
                </a:solidFill>
              </a:defRPr>
            </a:pPr>
            <a:r>
              <a:rPr sz="3000">
                <a:solidFill>
                  <a:srgbClr val="777775"/>
                </a:solidFill>
              </a:rPr>
              <a:t>Even with the aforementioned prerequisites for the activation of air bags, there have been rare cases of inadvertent airbag deployment.</a:t>
            </a:r>
          </a:p>
          <a:p>
            <a:pPr marL="804333" lvl="1" indent="-359833">
              <a:buBlip>
                <a:blip r:embed="rId2"/>
              </a:buBlip>
              <a:defRPr sz="1800">
                <a:solidFill>
                  <a:srgbClr val="000000"/>
                </a:solidFill>
              </a:defRPr>
            </a:pPr>
            <a:r>
              <a:rPr sz="3000">
                <a:solidFill>
                  <a:srgbClr val="777775"/>
                </a:solidFill>
              </a:rPr>
              <a:t>Can cause severe injury or death</a:t>
            </a:r>
          </a:p>
          <a:p>
            <a:pPr marL="804333" lvl="1" indent="-359833">
              <a:buBlip>
                <a:blip r:embed="rId2"/>
              </a:buBlip>
              <a:defRPr sz="1800">
                <a:solidFill>
                  <a:srgbClr val="000000"/>
                </a:solidFill>
              </a:defRPr>
            </a:pPr>
            <a:r>
              <a:rPr sz="3000">
                <a:solidFill>
                  <a:srgbClr val="777775"/>
                </a:solidFill>
              </a:rPr>
              <a:t>Employ the “</a:t>
            </a:r>
            <a:r>
              <a:rPr sz="3000" u="sng">
                <a:solidFill>
                  <a:srgbClr val="777775"/>
                </a:solidFill>
              </a:rPr>
              <a:t>5-10-20</a:t>
            </a:r>
            <a:r>
              <a:rPr sz="3000">
                <a:solidFill>
                  <a:srgbClr val="777775"/>
                </a:solidFill>
              </a:rPr>
              <a:t>” rule</a:t>
            </a:r>
          </a:p>
        </p:txBody>
      </p:sp>
      <p:sp>
        <p:nvSpPr>
          <p:cNvPr id="286" name="Shape 28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39</a:t>
            </a:fld>
            <a:endParaRPr sz="1400">
              <a:solidFill>
                <a:srgbClr val="5C89A5"/>
              </a:solidFill>
            </a:endParaRPr>
          </a:p>
        </p:txBody>
      </p:sp>
      <p:pic>
        <p:nvPicPr>
          <p:cNvPr id="287" name="url?sa=i&amp;rct=j&amp;q=&amp;esrc=s&amp;source=images&amp;cd=&amp;cad=rja&amp;docid=TwFumGKt7GSuUM&amp;tbnid=xn15xWDWMhbseM-&amp;ved=0CAUQjRw&amp;url=http%3A%2F%2Fwww.chemistrydaily.com%2Fchemistry%2FSkull_and_cross_bones&amp;ei=X5mEUZvmGurhig.png"/>
          <p:cNvPicPr/>
          <p:nvPr/>
        </p:nvPicPr>
        <p:blipFill>
          <a:blip r:embed="rId3">
            <a:extLst/>
          </a:blip>
          <a:stretch>
            <a:fillRect/>
          </a:stretch>
        </p:blipFill>
        <p:spPr>
          <a:xfrm>
            <a:off x="7691132" y="5630510"/>
            <a:ext cx="1584937" cy="152788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107" name="Shape 107"/>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Vehicle Stabilization</a:t>
            </a:r>
          </a:p>
          <a:p>
            <a:pPr lvl="0">
              <a:buBlip>
                <a:blip r:embed="rId2"/>
              </a:buBlip>
              <a:defRPr sz="1800">
                <a:solidFill>
                  <a:srgbClr val="000000"/>
                </a:solidFill>
              </a:defRPr>
            </a:pPr>
            <a:r>
              <a:rPr sz="3600">
                <a:solidFill>
                  <a:srgbClr val="777775"/>
                </a:solidFill>
              </a:rPr>
              <a:t>Vehicle Extrication</a:t>
            </a:r>
          </a:p>
          <a:p>
            <a:pPr lvl="0">
              <a:buBlip>
                <a:blip r:embed="rId2"/>
              </a:buBlip>
              <a:defRPr sz="1800">
                <a:solidFill>
                  <a:srgbClr val="000000"/>
                </a:solidFill>
              </a:defRPr>
            </a:pPr>
            <a:r>
              <a:rPr sz="3600">
                <a:solidFill>
                  <a:srgbClr val="777775"/>
                </a:solidFill>
              </a:rPr>
              <a:t>Alternative Fuel Vehicles </a:t>
            </a:r>
          </a:p>
        </p:txBody>
      </p:sp>
      <p:sp>
        <p:nvSpPr>
          <p:cNvPr id="108" name="Shape 10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a:t>
            </a:fld>
            <a:endParaRPr sz="1400">
              <a:solidFill>
                <a:srgbClr val="5C89A5"/>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290" name="Shape 29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Undeployed Air-bag</a:t>
            </a:r>
          </a:p>
          <a:p>
            <a:pPr marL="359833" lvl="0" indent="-359833">
              <a:buBlip>
                <a:blip r:embed="rId2"/>
              </a:buBlip>
              <a:defRPr sz="1800">
                <a:solidFill>
                  <a:srgbClr val="000000"/>
                </a:solidFill>
              </a:defRPr>
            </a:pPr>
            <a:r>
              <a:rPr sz="3000" b="1" u="sng">
                <a:solidFill>
                  <a:srgbClr val="777775"/>
                </a:solidFill>
              </a:rPr>
              <a:t>“5-10-20” Rule</a:t>
            </a:r>
          </a:p>
          <a:p>
            <a:pPr marL="804333" lvl="1" indent="-359833">
              <a:buBlip>
                <a:blip r:embed="rId2"/>
              </a:buBlip>
              <a:defRPr sz="1800">
                <a:solidFill>
                  <a:srgbClr val="000000"/>
                </a:solidFill>
              </a:defRPr>
            </a:pPr>
            <a:r>
              <a:rPr sz="3000">
                <a:solidFill>
                  <a:srgbClr val="777775"/>
                </a:solidFill>
              </a:rPr>
              <a:t>Keep all personnel and equipment</a:t>
            </a:r>
          </a:p>
          <a:p>
            <a:pPr marL="1248833" lvl="2" indent="-359833">
              <a:buBlip>
                <a:blip r:embed="rId2"/>
              </a:buBlip>
              <a:defRPr sz="1800">
                <a:solidFill>
                  <a:srgbClr val="000000"/>
                </a:solidFill>
              </a:defRPr>
            </a:pPr>
            <a:r>
              <a:rPr sz="3000">
                <a:solidFill>
                  <a:srgbClr val="777775"/>
                </a:solidFill>
              </a:rPr>
              <a:t>5 inches from the door</a:t>
            </a:r>
          </a:p>
          <a:p>
            <a:pPr marL="1248833" lvl="2" indent="-359833">
              <a:buBlip>
                <a:blip r:embed="rId2"/>
              </a:buBlip>
              <a:defRPr sz="1800">
                <a:solidFill>
                  <a:srgbClr val="000000"/>
                </a:solidFill>
              </a:defRPr>
            </a:pPr>
            <a:r>
              <a:rPr sz="3000">
                <a:solidFill>
                  <a:srgbClr val="777775"/>
                </a:solidFill>
              </a:rPr>
              <a:t>10 inches from the steering wheel</a:t>
            </a:r>
          </a:p>
          <a:p>
            <a:pPr marL="1248833" lvl="2" indent="-359833">
              <a:buBlip>
                <a:blip r:embed="rId2"/>
              </a:buBlip>
              <a:defRPr sz="1800">
                <a:solidFill>
                  <a:srgbClr val="000000"/>
                </a:solidFill>
              </a:defRPr>
            </a:pPr>
            <a:r>
              <a:rPr sz="3000">
                <a:solidFill>
                  <a:srgbClr val="777775"/>
                </a:solidFill>
              </a:rPr>
              <a:t>20 inches from the passenger side dash board</a:t>
            </a:r>
          </a:p>
        </p:txBody>
      </p:sp>
      <p:sp>
        <p:nvSpPr>
          <p:cNvPr id="291" name="Shape 29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40</a:t>
            </a:fld>
            <a:endParaRPr sz="1400">
              <a:solidFill>
                <a:srgbClr val="5C89A5"/>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294" name="Shape 294"/>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Rescue with Undeployed Air-bag</a:t>
            </a:r>
          </a:p>
          <a:p>
            <a:pPr lvl="1">
              <a:buBlip>
                <a:blip r:embed="rId2"/>
              </a:buBlip>
              <a:defRPr sz="1800">
                <a:solidFill>
                  <a:srgbClr val="000000"/>
                </a:solidFill>
              </a:defRPr>
            </a:pPr>
            <a:r>
              <a:rPr sz="3600">
                <a:solidFill>
                  <a:srgbClr val="777775"/>
                </a:solidFill>
              </a:rPr>
              <a:t>STABILIZE</a:t>
            </a:r>
          </a:p>
          <a:p>
            <a:pPr lvl="1">
              <a:buBlip>
                <a:blip r:embed="rId2"/>
              </a:buBlip>
              <a:defRPr sz="1800">
                <a:solidFill>
                  <a:srgbClr val="000000"/>
                </a:solidFill>
              </a:defRPr>
            </a:pPr>
            <a:r>
              <a:rPr sz="3600">
                <a:solidFill>
                  <a:srgbClr val="777775"/>
                </a:solidFill>
              </a:rPr>
              <a:t>DE-ENERGIZE</a:t>
            </a:r>
          </a:p>
          <a:p>
            <a:pPr lvl="1">
              <a:buBlip>
                <a:blip r:embed="rId2"/>
              </a:buBlip>
              <a:defRPr sz="1800">
                <a:solidFill>
                  <a:srgbClr val="000000"/>
                </a:solidFill>
              </a:defRPr>
            </a:pPr>
            <a:r>
              <a:rPr sz="3600">
                <a:solidFill>
                  <a:srgbClr val="777775"/>
                </a:solidFill>
              </a:rPr>
              <a:t>EXTRICATE</a:t>
            </a:r>
          </a:p>
        </p:txBody>
      </p:sp>
      <p:sp>
        <p:nvSpPr>
          <p:cNvPr id="295" name="Shape 29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41</a:t>
            </a:fld>
            <a:endParaRPr sz="1400">
              <a:solidFill>
                <a:srgbClr val="5C89A5"/>
              </a:solidFill>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298" name="Shape 29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Undeployed Air-bag</a:t>
            </a:r>
          </a:p>
          <a:p>
            <a:pPr marL="804333" lvl="1" indent="-359833">
              <a:buBlip>
                <a:blip r:embed="rId2"/>
              </a:buBlip>
              <a:defRPr sz="1800">
                <a:solidFill>
                  <a:srgbClr val="000000"/>
                </a:solidFill>
              </a:defRPr>
            </a:pPr>
            <a:r>
              <a:rPr sz="3000">
                <a:solidFill>
                  <a:srgbClr val="777775"/>
                </a:solidFill>
              </a:rPr>
              <a:t>Stabilize vehicle</a:t>
            </a:r>
          </a:p>
          <a:p>
            <a:pPr marL="804333" lvl="1" indent="-359833">
              <a:buBlip>
                <a:blip r:embed="rId2"/>
              </a:buBlip>
              <a:defRPr sz="1800">
                <a:solidFill>
                  <a:srgbClr val="000000"/>
                </a:solidFill>
              </a:defRPr>
            </a:pPr>
            <a:r>
              <a:rPr sz="3000">
                <a:solidFill>
                  <a:srgbClr val="777775"/>
                </a:solidFill>
              </a:rPr>
              <a:t>De-energize vehicle</a:t>
            </a:r>
          </a:p>
          <a:p>
            <a:pPr marL="1248833" lvl="2" indent="-359833">
              <a:buBlip>
                <a:blip r:embed="rId2"/>
              </a:buBlip>
              <a:defRPr sz="1800">
                <a:solidFill>
                  <a:srgbClr val="000000"/>
                </a:solidFill>
              </a:defRPr>
            </a:pPr>
            <a:r>
              <a:rPr sz="3000">
                <a:solidFill>
                  <a:srgbClr val="777775"/>
                </a:solidFill>
              </a:rPr>
              <a:t>Disconnect battery cables, negative first</a:t>
            </a:r>
          </a:p>
          <a:p>
            <a:pPr marL="1248833" lvl="2" indent="-359833">
              <a:buBlip>
                <a:blip r:embed="rId2"/>
              </a:buBlip>
              <a:defRPr sz="1800">
                <a:solidFill>
                  <a:srgbClr val="000000"/>
                </a:solidFill>
              </a:defRPr>
            </a:pPr>
            <a:r>
              <a:rPr sz="3000">
                <a:solidFill>
                  <a:srgbClr val="777775"/>
                </a:solidFill>
              </a:rPr>
              <a:t>Cut battery cables, negative first</a:t>
            </a:r>
          </a:p>
          <a:p>
            <a:pPr marL="1693333" lvl="3" indent="-359833">
              <a:buBlip>
                <a:blip r:embed="rId2"/>
              </a:buBlip>
              <a:defRPr sz="1800">
                <a:solidFill>
                  <a:srgbClr val="000000"/>
                </a:solidFill>
              </a:defRPr>
            </a:pPr>
            <a:r>
              <a:rPr sz="3000">
                <a:solidFill>
                  <a:srgbClr val="777775"/>
                </a:solidFill>
              </a:rPr>
              <a:t>Remove about an inch or more</a:t>
            </a:r>
          </a:p>
          <a:p>
            <a:pPr marL="804333" lvl="1" indent="-359833">
              <a:buBlip>
                <a:blip r:embed="rId2"/>
              </a:buBlip>
              <a:defRPr sz="1800">
                <a:solidFill>
                  <a:srgbClr val="000000"/>
                </a:solidFill>
              </a:defRPr>
            </a:pPr>
            <a:r>
              <a:rPr sz="3000">
                <a:solidFill>
                  <a:srgbClr val="777775"/>
                </a:solidFill>
              </a:rPr>
              <a:t>Extricate</a:t>
            </a:r>
          </a:p>
        </p:txBody>
      </p:sp>
      <p:sp>
        <p:nvSpPr>
          <p:cNvPr id="299" name="Shape 29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42</a:t>
            </a:fld>
            <a:endParaRPr sz="1400">
              <a:solidFill>
                <a:srgbClr val="5C89A5"/>
              </a:solidFill>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302" name="Shape 30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Undeployed Air-bag</a:t>
            </a:r>
          </a:p>
          <a:p>
            <a:pPr marL="804333" lvl="1" indent="-359833">
              <a:buBlip>
                <a:blip r:embed="rId2"/>
              </a:buBlip>
              <a:defRPr sz="1800">
                <a:solidFill>
                  <a:srgbClr val="000000"/>
                </a:solidFill>
              </a:defRPr>
            </a:pPr>
            <a:r>
              <a:rPr sz="3000">
                <a:solidFill>
                  <a:srgbClr val="777775"/>
                </a:solidFill>
              </a:rPr>
              <a:t>De-energizing</a:t>
            </a:r>
          </a:p>
          <a:p>
            <a:pPr marL="1248833" lvl="2" indent="-359833">
              <a:buBlip>
                <a:blip r:embed="rId2"/>
              </a:buBlip>
              <a:defRPr sz="1800">
                <a:solidFill>
                  <a:srgbClr val="000000"/>
                </a:solidFill>
              </a:defRPr>
            </a:pPr>
            <a:r>
              <a:rPr sz="3000">
                <a:solidFill>
                  <a:srgbClr val="777775"/>
                </a:solidFill>
              </a:rPr>
              <a:t>Roll down windows, move seat back, unlock doors, etc. before de-energizing vehicle</a:t>
            </a:r>
          </a:p>
          <a:p>
            <a:pPr marL="1248833" lvl="2" indent="-359833">
              <a:buBlip>
                <a:blip r:embed="rId2"/>
              </a:buBlip>
              <a:defRPr sz="1800">
                <a:solidFill>
                  <a:srgbClr val="000000"/>
                </a:solidFill>
              </a:defRPr>
            </a:pPr>
            <a:r>
              <a:rPr sz="3000">
                <a:solidFill>
                  <a:srgbClr val="777775"/>
                </a:solidFill>
              </a:rPr>
              <a:t>Turn on 4-ways</a:t>
            </a:r>
          </a:p>
          <a:p>
            <a:pPr marL="1248833" lvl="2" indent="-359833">
              <a:buBlip>
                <a:blip r:embed="rId2"/>
              </a:buBlip>
              <a:defRPr sz="1800">
                <a:solidFill>
                  <a:srgbClr val="000000"/>
                </a:solidFill>
              </a:defRPr>
            </a:pPr>
            <a:r>
              <a:rPr sz="3000">
                <a:solidFill>
                  <a:srgbClr val="777775"/>
                </a:solidFill>
              </a:rPr>
              <a:t>When 4-ways go out, battery is disconnected</a:t>
            </a:r>
          </a:p>
          <a:p>
            <a:pPr marL="1248833" lvl="2" indent="-359833">
              <a:buBlip>
                <a:blip r:embed="rId2"/>
              </a:buBlip>
              <a:defRPr sz="1800">
                <a:solidFill>
                  <a:srgbClr val="000000"/>
                </a:solidFill>
              </a:defRPr>
            </a:pPr>
            <a:r>
              <a:rPr sz="3000">
                <a:solidFill>
                  <a:srgbClr val="777775"/>
                </a:solidFill>
              </a:rPr>
              <a:t>Some capacitors will continue to hold a charge </a:t>
            </a:r>
          </a:p>
        </p:txBody>
      </p:sp>
      <p:sp>
        <p:nvSpPr>
          <p:cNvPr id="303" name="Shape 30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43</a:t>
            </a:fld>
            <a:endParaRPr sz="1400">
              <a:solidFill>
                <a:srgbClr val="5C89A5"/>
              </a:solidFill>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306" name="Shape 306"/>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Undeployed Air-bag</a:t>
            </a:r>
          </a:p>
          <a:p>
            <a:pPr marL="804333" lvl="1" indent="-359833">
              <a:buBlip>
                <a:blip r:embed="rId2"/>
              </a:buBlip>
              <a:defRPr sz="1800">
                <a:solidFill>
                  <a:srgbClr val="000000"/>
                </a:solidFill>
              </a:defRPr>
            </a:pPr>
            <a:r>
              <a:rPr sz="3000">
                <a:solidFill>
                  <a:srgbClr val="777775"/>
                </a:solidFill>
              </a:rPr>
              <a:t>Peel and peek</a:t>
            </a:r>
          </a:p>
          <a:p>
            <a:pPr marL="1248833" lvl="2" indent="-359833">
              <a:buBlip>
                <a:blip r:embed="rId2"/>
              </a:buBlip>
              <a:defRPr sz="1800">
                <a:solidFill>
                  <a:srgbClr val="000000"/>
                </a:solidFill>
              </a:defRPr>
            </a:pPr>
            <a:r>
              <a:rPr sz="3000">
                <a:solidFill>
                  <a:srgbClr val="777775"/>
                </a:solidFill>
              </a:rPr>
              <a:t>Airbags, compressed gas cylinders, or other SRS components may be dispersed in various locations</a:t>
            </a:r>
          </a:p>
          <a:p>
            <a:pPr marL="1248833" lvl="2" indent="-359833">
              <a:buBlip>
                <a:blip r:embed="rId2"/>
              </a:buBlip>
              <a:defRPr sz="1800">
                <a:solidFill>
                  <a:srgbClr val="000000"/>
                </a:solidFill>
              </a:defRPr>
            </a:pPr>
            <a:r>
              <a:rPr sz="3000">
                <a:solidFill>
                  <a:srgbClr val="777775"/>
                </a:solidFill>
              </a:rPr>
              <a:t>No standard for placement of SRS components</a:t>
            </a:r>
          </a:p>
          <a:p>
            <a:pPr marL="804333" lvl="1" indent="-359833">
              <a:buBlip>
                <a:blip r:embed="rId2"/>
              </a:buBlip>
              <a:defRPr sz="1800">
                <a:solidFill>
                  <a:srgbClr val="000000"/>
                </a:solidFill>
              </a:defRPr>
            </a:pPr>
            <a:r>
              <a:rPr sz="3000">
                <a:solidFill>
                  <a:srgbClr val="777775"/>
                </a:solidFill>
              </a:rPr>
              <a:t>Peel back plastic and fabric to expose metal frame of vehicle</a:t>
            </a:r>
          </a:p>
        </p:txBody>
      </p:sp>
      <p:sp>
        <p:nvSpPr>
          <p:cNvPr id="307" name="Shape 30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44</a:t>
            </a:fld>
            <a:endParaRPr sz="1400">
              <a:solidFill>
                <a:srgbClr val="5C89A5"/>
              </a:solidFill>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310" name="Shape 31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Rescue with Deployed Airbags</a:t>
            </a:r>
          </a:p>
          <a:p>
            <a:pPr marL="804333" lvl="1" indent="-359833">
              <a:buBlip>
                <a:blip r:embed="rId2"/>
              </a:buBlip>
              <a:defRPr sz="1800">
                <a:solidFill>
                  <a:srgbClr val="000000"/>
                </a:solidFill>
              </a:defRPr>
            </a:pPr>
            <a:r>
              <a:rPr sz="3000">
                <a:solidFill>
                  <a:srgbClr val="777775"/>
                </a:solidFill>
              </a:rPr>
              <a:t>Approached as if undeployed airbags until proven otherwise</a:t>
            </a:r>
          </a:p>
          <a:p>
            <a:pPr marL="804333" lvl="1" indent="-359833">
              <a:buBlip>
                <a:blip r:embed="rId2"/>
              </a:buBlip>
              <a:defRPr sz="1800">
                <a:solidFill>
                  <a:srgbClr val="000000"/>
                </a:solidFill>
              </a:defRPr>
            </a:pPr>
            <a:r>
              <a:rPr sz="3000">
                <a:solidFill>
                  <a:srgbClr val="777775"/>
                </a:solidFill>
              </a:rPr>
              <a:t>STABILIZE, DE-ENERGIZE, EXTRICATE</a:t>
            </a:r>
          </a:p>
          <a:p>
            <a:pPr marL="804333" lvl="1" indent="-359833">
              <a:buBlip>
                <a:blip r:embed="rId2"/>
              </a:buBlip>
              <a:defRPr sz="1800">
                <a:solidFill>
                  <a:srgbClr val="000000"/>
                </a:solidFill>
              </a:defRPr>
            </a:pPr>
            <a:r>
              <a:rPr sz="3000">
                <a:solidFill>
                  <a:srgbClr val="777775"/>
                </a:solidFill>
              </a:rPr>
              <a:t>“5-10-20” rule</a:t>
            </a:r>
          </a:p>
          <a:p>
            <a:pPr marL="804333" lvl="1" indent="-359833">
              <a:buBlip>
                <a:blip r:embed="rId2"/>
              </a:buBlip>
              <a:defRPr sz="1800">
                <a:solidFill>
                  <a:srgbClr val="000000"/>
                </a:solidFill>
              </a:defRPr>
            </a:pPr>
            <a:r>
              <a:rPr sz="3000">
                <a:solidFill>
                  <a:srgbClr val="777775"/>
                </a:solidFill>
              </a:rPr>
              <a:t>Victim may have burns on face from airbag deployment</a:t>
            </a:r>
          </a:p>
        </p:txBody>
      </p:sp>
      <p:sp>
        <p:nvSpPr>
          <p:cNvPr id="311" name="Shape 31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45</a:t>
            </a:fld>
            <a:endParaRPr sz="1400">
              <a:solidFill>
                <a:srgbClr val="5C89A5"/>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314" name="Shape 31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Seat Belt Pretensioners</a:t>
            </a:r>
          </a:p>
          <a:p>
            <a:pPr marL="804333" lvl="1" indent="-359833">
              <a:buBlip>
                <a:blip r:embed="rId2"/>
              </a:buBlip>
              <a:defRPr sz="1800">
                <a:solidFill>
                  <a:srgbClr val="000000"/>
                </a:solidFill>
              </a:defRPr>
            </a:pPr>
            <a:r>
              <a:rPr sz="3000">
                <a:solidFill>
                  <a:srgbClr val="777775"/>
                </a:solidFill>
              </a:rPr>
              <a:t>Used to prevent occupants from leaving their seats during a vehicle accident</a:t>
            </a:r>
          </a:p>
          <a:p>
            <a:pPr marL="804333" lvl="1" indent="-359833">
              <a:buBlip>
                <a:blip r:embed="rId2"/>
              </a:buBlip>
              <a:defRPr sz="1800">
                <a:solidFill>
                  <a:srgbClr val="000000"/>
                </a:solidFill>
              </a:defRPr>
            </a:pPr>
            <a:r>
              <a:rPr sz="3000">
                <a:solidFill>
                  <a:srgbClr val="777775"/>
                </a:solidFill>
              </a:rPr>
              <a:t>Occupants pulled back into their seats so as not to impact the airbag with such a great force</a:t>
            </a:r>
          </a:p>
          <a:p>
            <a:pPr marL="804333" lvl="1" indent="-359833">
              <a:buBlip>
                <a:blip r:embed="rId2"/>
              </a:buBlip>
              <a:defRPr sz="1800">
                <a:solidFill>
                  <a:srgbClr val="000000"/>
                </a:solidFill>
              </a:defRPr>
            </a:pPr>
            <a:r>
              <a:rPr sz="3000">
                <a:solidFill>
                  <a:srgbClr val="777775"/>
                </a:solidFill>
              </a:rPr>
              <a:t>Concerned with accidental discharge of pyrotechnic component</a:t>
            </a:r>
          </a:p>
          <a:p>
            <a:pPr marL="804333" lvl="1" indent="-359833">
              <a:buBlip>
                <a:blip r:embed="rId2"/>
              </a:buBlip>
              <a:defRPr sz="1800">
                <a:solidFill>
                  <a:srgbClr val="000000"/>
                </a:solidFill>
              </a:defRPr>
            </a:pPr>
            <a:r>
              <a:rPr sz="3000">
                <a:solidFill>
                  <a:srgbClr val="777775"/>
                </a:solidFill>
              </a:rPr>
              <a:t>Found at the base of either front seat or in the “B” post</a:t>
            </a:r>
          </a:p>
        </p:txBody>
      </p:sp>
      <p:sp>
        <p:nvSpPr>
          <p:cNvPr id="315" name="Shape 31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46</a:t>
            </a:fld>
            <a:endParaRPr sz="1400">
              <a:solidFill>
                <a:srgbClr val="5C89A5"/>
              </a:solidFill>
            </a:endParaRPr>
          </a:p>
        </p:txBody>
      </p:sp>
      <p:pic>
        <p:nvPicPr>
          <p:cNvPr id="316" name="url.jpg"/>
          <p:cNvPicPr/>
          <p:nvPr/>
        </p:nvPicPr>
        <p:blipFill>
          <a:blip r:embed="rId3">
            <a:extLst/>
          </a:blip>
          <a:stretch>
            <a:fillRect/>
          </a:stretch>
        </p:blipFill>
        <p:spPr>
          <a:xfrm>
            <a:off x="7106425" y="2235472"/>
            <a:ext cx="2449551" cy="1531787"/>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319" name="Shape 319"/>
          <p:cNvSpPr>
            <a:spLocks noGrp="1"/>
          </p:cNvSpPr>
          <p:nvPr>
            <p:ph type="body" idx="1"/>
          </p:nvPr>
        </p:nvSpPr>
        <p:spPr>
          <a:xfrm>
            <a:off x="1041400" y="2768600"/>
            <a:ext cx="10922000" cy="558800"/>
          </a:xfrm>
          <a:prstGeom prst="rect">
            <a:avLst/>
          </a:prstGeom>
        </p:spPr>
        <p:txBody>
          <a:bodyPr/>
          <a:lstStyle>
            <a:lvl1pPr marL="359833" indent="-359833">
              <a:buBlip>
                <a:blip r:embed="rId2"/>
              </a:buBlip>
              <a:defRPr sz="3000"/>
            </a:lvl1pPr>
          </a:lstStyle>
          <a:p>
            <a:pPr lvl="0">
              <a:defRPr sz="1800">
                <a:solidFill>
                  <a:srgbClr val="000000"/>
                </a:solidFill>
              </a:defRPr>
            </a:pPr>
            <a:r>
              <a:rPr sz="3000">
                <a:solidFill>
                  <a:srgbClr val="777775"/>
                </a:solidFill>
              </a:rPr>
              <a:t>Seat Belt Pretensioners</a:t>
            </a:r>
          </a:p>
        </p:txBody>
      </p:sp>
      <p:sp>
        <p:nvSpPr>
          <p:cNvPr id="320" name="Shape 32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47</a:t>
            </a:fld>
            <a:endParaRPr sz="1400">
              <a:solidFill>
                <a:srgbClr val="5C89A5"/>
              </a:solidFill>
            </a:endParaRPr>
          </a:p>
        </p:txBody>
      </p:sp>
      <p:pic>
        <p:nvPicPr>
          <p:cNvPr id="321" name="url.jpg"/>
          <p:cNvPicPr/>
          <p:nvPr/>
        </p:nvPicPr>
        <p:blipFill>
          <a:blip r:embed="rId3">
            <a:extLst/>
          </a:blip>
          <a:stretch>
            <a:fillRect/>
          </a:stretch>
        </p:blipFill>
        <p:spPr>
          <a:xfrm>
            <a:off x="1035050" y="3403600"/>
            <a:ext cx="4000500" cy="3086100"/>
          </a:xfrm>
          <a:prstGeom prst="rect">
            <a:avLst/>
          </a:prstGeom>
          <a:ln w="12700">
            <a:miter lim="400000"/>
          </a:ln>
        </p:spPr>
      </p:pic>
      <p:pic>
        <p:nvPicPr>
          <p:cNvPr id="322" name="url.jpg"/>
          <p:cNvPicPr/>
          <p:nvPr/>
        </p:nvPicPr>
        <p:blipFill>
          <a:blip r:embed="rId4">
            <a:extLst/>
          </a:blip>
          <a:stretch>
            <a:fillRect/>
          </a:stretch>
        </p:blipFill>
        <p:spPr>
          <a:xfrm>
            <a:off x="8284098" y="3403600"/>
            <a:ext cx="4120104" cy="3086100"/>
          </a:xfrm>
          <a:prstGeom prst="rect">
            <a:avLst/>
          </a:prstGeom>
          <a:ln w="12700">
            <a:miter lim="400000"/>
          </a:ln>
        </p:spPr>
      </p:pic>
      <p:pic>
        <p:nvPicPr>
          <p:cNvPr id="323" name="url.jpg"/>
          <p:cNvPicPr/>
          <p:nvPr/>
        </p:nvPicPr>
        <p:blipFill>
          <a:blip r:embed="rId5">
            <a:extLst/>
          </a:blip>
          <a:stretch>
            <a:fillRect/>
          </a:stretch>
        </p:blipFill>
        <p:spPr>
          <a:xfrm>
            <a:off x="1041400" y="6858000"/>
            <a:ext cx="5943600" cy="2615184"/>
          </a:xfrm>
          <a:prstGeom prst="rect">
            <a:avLst/>
          </a:prstGeom>
          <a:ln w="12700">
            <a:miter lim="400000"/>
          </a:ln>
        </p:spPr>
      </p:pic>
      <p:pic>
        <p:nvPicPr>
          <p:cNvPr id="324" name="url.jpg"/>
          <p:cNvPicPr/>
          <p:nvPr/>
        </p:nvPicPr>
        <p:blipFill>
          <a:blip r:embed="rId6">
            <a:extLst/>
          </a:blip>
          <a:stretch>
            <a:fillRect/>
          </a:stretch>
        </p:blipFill>
        <p:spPr>
          <a:xfrm>
            <a:off x="5497512" y="3418361"/>
            <a:ext cx="2314576" cy="3086101"/>
          </a:xfrm>
          <a:prstGeom prst="rect">
            <a:avLst/>
          </a:prstGeom>
          <a:ln w="12700">
            <a:miter lim="400000"/>
          </a:ln>
        </p:spPr>
      </p:pic>
      <p:pic>
        <p:nvPicPr>
          <p:cNvPr id="325" name="url.jpg"/>
          <p:cNvPicPr/>
          <p:nvPr/>
        </p:nvPicPr>
        <p:blipFill>
          <a:blip r:embed="rId7">
            <a:extLst/>
          </a:blip>
          <a:stretch>
            <a:fillRect/>
          </a:stretch>
        </p:blipFill>
        <p:spPr>
          <a:xfrm>
            <a:off x="8216900" y="6855206"/>
            <a:ext cx="4191000" cy="2620772"/>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a:p>
            <a:pPr lvl="0">
              <a:defRPr sz="1800">
                <a:solidFill>
                  <a:srgbClr val="000000"/>
                </a:solidFill>
              </a:defRPr>
            </a:pPr>
            <a:r>
              <a:rPr sz="3600">
                <a:solidFill>
                  <a:srgbClr val="5C89A5"/>
                </a:solidFill>
              </a:rPr>
              <a:t>Airbag-Equipped Vehicles</a:t>
            </a:r>
          </a:p>
        </p:txBody>
      </p:sp>
      <p:sp>
        <p:nvSpPr>
          <p:cNvPr id="328" name="Shape 32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Seat Belt Pretensioners</a:t>
            </a:r>
          </a:p>
          <a:p>
            <a:pPr marL="804333" lvl="1" indent="-359833">
              <a:buBlip>
                <a:blip r:embed="rId2"/>
              </a:buBlip>
              <a:defRPr sz="1800">
                <a:solidFill>
                  <a:srgbClr val="000000"/>
                </a:solidFill>
              </a:defRPr>
            </a:pPr>
            <a:r>
              <a:rPr sz="3000">
                <a:solidFill>
                  <a:srgbClr val="777775"/>
                </a:solidFill>
              </a:rPr>
              <a:t>Found using “peel and peek”</a:t>
            </a:r>
          </a:p>
          <a:p>
            <a:pPr marL="804333" lvl="1" indent="-359833">
              <a:buBlip>
                <a:blip r:embed="rId2"/>
              </a:buBlip>
              <a:defRPr sz="1800">
                <a:solidFill>
                  <a:srgbClr val="000000"/>
                </a:solidFill>
              </a:defRPr>
            </a:pPr>
            <a:r>
              <a:rPr sz="3000">
                <a:solidFill>
                  <a:srgbClr val="777775"/>
                </a:solidFill>
              </a:rPr>
              <a:t>Do not cut into or apply pressure to these devices</a:t>
            </a:r>
          </a:p>
          <a:p>
            <a:pPr marL="804333" lvl="1" indent="-359833">
              <a:buBlip>
                <a:blip r:embed="rId2"/>
              </a:buBlip>
              <a:defRPr sz="1800">
                <a:solidFill>
                  <a:srgbClr val="000000"/>
                </a:solidFill>
              </a:defRPr>
            </a:pPr>
            <a:r>
              <a:rPr sz="3000">
                <a:solidFill>
                  <a:srgbClr val="777775"/>
                </a:solidFill>
              </a:rPr>
              <a:t>Remove the victim’s seat belt as soon as practical and safe</a:t>
            </a:r>
          </a:p>
        </p:txBody>
      </p:sp>
      <p:sp>
        <p:nvSpPr>
          <p:cNvPr id="329" name="Shape 32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48</a:t>
            </a:fld>
            <a:endParaRPr sz="1400">
              <a:solidFill>
                <a:srgbClr val="5C89A5"/>
              </a:solidFill>
            </a:endParaRPr>
          </a:p>
        </p:txBody>
      </p:sp>
      <p:pic>
        <p:nvPicPr>
          <p:cNvPr id="330" name="url.jpg"/>
          <p:cNvPicPr/>
          <p:nvPr/>
        </p:nvPicPr>
        <p:blipFill>
          <a:blip r:embed="rId3">
            <a:extLst/>
          </a:blip>
          <a:stretch>
            <a:fillRect/>
          </a:stretch>
        </p:blipFill>
        <p:spPr>
          <a:xfrm>
            <a:off x="7826683" y="2218678"/>
            <a:ext cx="2482233" cy="3309644"/>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Supplemental Restraint Systems (SRS)</a:t>
            </a:r>
          </a:p>
        </p:txBody>
      </p:sp>
      <p:sp>
        <p:nvSpPr>
          <p:cNvPr id="333" name="Shape 33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Passive Roll Bar Systems</a:t>
            </a:r>
          </a:p>
          <a:p>
            <a:pPr marL="804333" lvl="1" indent="-359833">
              <a:buBlip>
                <a:blip r:embed="rId2"/>
              </a:buBlip>
              <a:defRPr sz="1800">
                <a:solidFill>
                  <a:srgbClr val="000000"/>
                </a:solidFill>
              </a:defRPr>
            </a:pPr>
            <a:r>
              <a:rPr sz="3000">
                <a:solidFill>
                  <a:srgbClr val="777775"/>
                </a:solidFill>
              </a:rPr>
              <a:t>Some convertible vehicles have been designed with hidden roll bars</a:t>
            </a:r>
          </a:p>
          <a:p>
            <a:pPr marL="804333" lvl="1" indent="-359833">
              <a:buBlip>
                <a:blip r:embed="rId2"/>
              </a:buBlip>
              <a:defRPr sz="1800">
                <a:solidFill>
                  <a:srgbClr val="000000"/>
                </a:solidFill>
              </a:defRPr>
            </a:pPr>
            <a:r>
              <a:rPr sz="3000">
                <a:solidFill>
                  <a:srgbClr val="777775"/>
                </a:solidFill>
              </a:rPr>
              <a:t>Will deploy in a fraction of a second when the vehicle senses a roll past 51° degrees from horizontal</a:t>
            </a:r>
          </a:p>
          <a:p>
            <a:pPr marL="804333" lvl="1" indent="-359833">
              <a:buBlip>
                <a:blip r:embed="rId2"/>
              </a:buBlip>
              <a:defRPr sz="1800">
                <a:solidFill>
                  <a:srgbClr val="000000"/>
                </a:solidFill>
              </a:defRPr>
            </a:pPr>
            <a:r>
              <a:rPr sz="3000">
                <a:solidFill>
                  <a:srgbClr val="777775"/>
                </a:solidFill>
              </a:rPr>
              <a:t>Most bars will either shoot straight out or hinge up</a:t>
            </a:r>
          </a:p>
          <a:p>
            <a:pPr marL="804333" lvl="1" indent="-359833">
              <a:buBlip>
                <a:blip r:embed="rId2"/>
              </a:buBlip>
              <a:defRPr sz="1800">
                <a:solidFill>
                  <a:srgbClr val="000000"/>
                </a:solidFill>
              </a:defRPr>
            </a:pPr>
            <a:r>
              <a:rPr sz="3000">
                <a:solidFill>
                  <a:srgbClr val="777775"/>
                </a:solidFill>
              </a:rPr>
              <a:t>Peel and peek, look for markings, may reveal the presence of a passive roll bar system</a:t>
            </a:r>
          </a:p>
        </p:txBody>
      </p:sp>
      <p:sp>
        <p:nvSpPr>
          <p:cNvPr id="334" name="Shape 33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49</a:t>
            </a:fld>
            <a:endParaRPr sz="1400">
              <a:solidFill>
                <a:srgbClr val="5C89A5"/>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111" name="Shape 111"/>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Process of removing accident victims trapped in the wreckage of their vehicles.</a:t>
            </a:r>
          </a:p>
          <a:p>
            <a:pPr lvl="0">
              <a:buBlip>
                <a:blip r:embed="rId2"/>
              </a:buBlip>
              <a:defRPr sz="1800">
                <a:solidFill>
                  <a:srgbClr val="000000"/>
                </a:solidFill>
              </a:defRPr>
            </a:pPr>
            <a:r>
              <a:rPr sz="3600">
                <a:solidFill>
                  <a:srgbClr val="777775"/>
                </a:solidFill>
              </a:rPr>
              <a:t>Also referred to as vehicle disentanglement</a:t>
            </a:r>
          </a:p>
        </p:txBody>
      </p:sp>
      <p:pic>
        <p:nvPicPr>
          <p:cNvPr id="112" name="url.jpg"/>
          <p:cNvPicPr/>
          <p:nvPr/>
        </p:nvPicPr>
        <p:blipFill>
          <a:blip r:embed="rId3">
            <a:extLst/>
          </a:blip>
          <a:stretch>
            <a:fillRect/>
          </a:stretch>
        </p:blipFill>
        <p:spPr>
          <a:xfrm>
            <a:off x="6502400" y="3831314"/>
            <a:ext cx="5334000" cy="3571461"/>
          </a:xfrm>
          <a:prstGeom prst="rect">
            <a:avLst/>
          </a:prstGeom>
          <a:ln w="12700">
            <a:miter lim="400000"/>
          </a:ln>
        </p:spPr>
      </p:pic>
      <p:sp>
        <p:nvSpPr>
          <p:cNvPr id="113" name="Shape 11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a:t>
            </a:fld>
            <a:endParaRPr sz="1400">
              <a:solidFill>
                <a:srgbClr val="5C89A5"/>
              </a:solidFill>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Arrival at Scene</a:t>
            </a:r>
          </a:p>
        </p:txBody>
      </p:sp>
      <p:sp>
        <p:nvSpPr>
          <p:cNvPr id="337" name="Shape 33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Common considerations </a:t>
            </a:r>
          </a:p>
          <a:p>
            <a:pPr marL="804333" lvl="1" indent="-359833">
              <a:buBlip>
                <a:blip r:embed="rId2"/>
              </a:buBlip>
              <a:defRPr sz="1800">
                <a:solidFill>
                  <a:srgbClr val="000000"/>
                </a:solidFill>
              </a:defRPr>
            </a:pPr>
            <a:r>
              <a:rPr sz="3000">
                <a:solidFill>
                  <a:srgbClr val="777775"/>
                </a:solidFill>
              </a:rPr>
              <a:t>Stabilize</a:t>
            </a:r>
          </a:p>
          <a:p>
            <a:pPr marL="804333" lvl="1" indent="-359833">
              <a:buBlip>
                <a:blip r:embed="rId2"/>
              </a:buBlip>
              <a:defRPr sz="1800">
                <a:solidFill>
                  <a:srgbClr val="000000"/>
                </a:solidFill>
              </a:defRPr>
            </a:pPr>
            <a:r>
              <a:rPr sz="3000">
                <a:solidFill>
                  <a:srgbClr val="777775"/>
                </a:solidFill>
              </a:rPr>
              <a:t>Utilize vehicle power</a:t>
            </a:r>
          </a:p>
          <a:p>
            <a:pPr marL="804333" lvl="1" indent="-359833">
              <a:buBlip>
                <a:blip r:embed="rId2"/>
              </a:buBlip>
              <a:defRPr sz="1800">
                <a:solidFill>
                  <a:srgbClr val="000000"/>
                </a:solidFill>
              </a:defRPr>
            </a:pPr>
            <a:r>
              <a:rPr sz="3000">
                <a:solidFill>
                  <a:srgbClr val="777775"/>
                </a:solidFill>
              </a:rPr>
              <a:t>De-energize</a:t>
            </a:r>
          </a:p>
          <a:p>
            <a:pPr marL="804333" lvl="1" indent="-359833">
              <a:buBlip>
                <a:blip r:embed="rId2"/>
              </a:buBlip>
              <a:defRPr sz="1800">
                <a:solidFill>
                  <a:srgbClr val="000000"/>
                </a:solidFill>
              </a:defRPr>
            </a:pPr>
            <a:r>
              <a:rPr sz="3000">
                <a:solidFill>
                  <a:srgbClr val="777775"/>
                </a:solidFill>
              </a:rPr>
              <a:t>Patient Care</a:t>
            </a:r>
          </a:p>
          <a:p>
            <a:pPr marL="804333" lvl="1" indent="-359833">
              <a:buBlip>
                <a:blip r:embed="rId2"/>
              </a:buBlip>
              <a:defRPr sz="1800">
                <a:solidFill>
                  <a:srgbClr val="000000"/>
                </a:solidFill>
              </a:defRPr>
            </a:pPr>
            <a:r>
              <a:rPr sz="3000">
                <a:solidFill>
                  <a:srgbClr val="777775"/>
                </a:solidFill>
              </a:rPr>
              <a:t>Peel and Peek</a:t>
            </a:r>
          </a:p>
          <a:p>
            <a:pPr marL="804333" lvl="1" indent="-359833">
              <a:buBlip>
                <a:blip r:embed="rId2"/>
              </a:buBlip>
              <a:defRPr sz="1800">
                <a:solidFill>
                  <a:srgbClr val="000000"/>
                </a:solidFill>
              </a:defRPr>
            </a:pPr>
            <a:r>
              <a:rPr sz="3000">
                <a:solidFill>
                  <a:srgbClr val="777775"/>
                </a:solidFill>
              </a:rPr>
              <a:t>Extricate</a:t>
            </a:r>
          </a:p>
        </p:txBody>
      </p:sp>
      <p:sp>
        <p:nvSpPr>
          <p:cNvPr id="338" name="Shape 33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50</a:t>
            </a:fld>
            <a:endParaRPr sz="1400">
              <a:solidFill>
                <a:srgbClr val="5C89A5"/>
              </a:solidFill>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Arrival at Scene</a:t>
            </a:r>
          </a:p>
        </p:txBody>
      </p:sp>
      <p:sp>
        <p:nvSpPr>
          <p:cNvPr id="341" name="Shape 34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51</a:t>
            </a:fld>
            <a:endParaRPr sz="1400">
              <a:solidFill>
                <a:srgbClr val="5C89A5"/>
              </a:solidFill>
            </a:endParaRPr>
          </a:p>
        </p:txBody>
      </p:sp>
      <p:pic>
        <p:nvPicPr>
          <p:cNvPr id="342" name="page21image24728.png"/>
          <p:cNvPicPr/>
          <p:nvPr/>
        </p:nvPicPr>
        <p:blipFill>
          <a:blip r:embed="rId2">
            <a:extLst/>
          </a:blip>
          <a:stretch>
            <a:fillRect/>
          </a:stretch>
        </p:blipFill>
        <p:spPr>
          <a:xfrm>
            <a:off x="812800" y="2698137"/>
            <a:ext cx="4114800" cy="2757126"/>
          </a:xfrm>
          <a:prstGeom prst="rect">
            <a:avLst/>
          </a:prstGeom>
          <a:ln w="12700">
            <a:miter lim="400000"/>
          </a:ln>
        </p:spPr>
      </p:pic>
      <p:pic>
        <p:nvPicPr>
          <p:cNvPr id="343" name="page22image1304.png"/>
          <p:cNvPicPr/>
          <p:nvPr/>
        </p:nvPicPr>
        <p:blipFill>
          <a:blip r:embed="rId3">
            <a:extLst/>
          </a:blip>
          <a:stretch>
            <a:fillRect/>
          </a:stretch>
        </p:blipFill>
        <p:spPr>
          <a:xfrm>
            <a:off x="7581900" y="2691565"/>
            <a:ext cx="4889500" cy="2846470"/>
          </a:xfrm>
          <a:prstGeom prst="rect">
            <a:avLst/>
          </a:prstGeom>
          <a:ln w="12700">
            <a:miter lim="400000"/>
          </a:ln>
        </p:spPr>
      </p:pic>
      <p:pic>
        <p:nvPicPr>
          <p:cNvPr id="344" name="page43image10320.png"/>
          <p:cNvPicPr/>
          <p:nvPr/>
        </p:nvPicPr>
        <p:blipFill>
          <a:blip r:embed="rId4">
            <a:extLst/>
          </a:blip>
          <a:stretch>
            <a:fillRect/>
          </a:stretch>
        </p:blipFill>
        <p:spPr>
          <a:xfrm>
            <a:off x="812396" y="5621757"/>
            <a:ext cx="5816601" cy="3797367"/>
          </a:xfrm>
          <a:prstGeom prst="rect">
            <a:avLst/>
          </a:prstGeom>
          <a:ln w="12700">
            <a:miter lim="400000"/>
          </a:ln>
        </p:spPr>
      </p:pic>
      <p:pic>
        <p:nvPicPr>
          <p:cNvPr id="345" name="url.jpg"/>
          <p:cNvPicPr/>
          <p:nvPr/>
        </p:nvPicPr>
        <p:blipFill>
          <a:blip r:embed="rId5">
            <a:extLst/>
          </a:blip>
          <a:stretch>
            <a:fillRect/>
          </a:stretch>
        </p:blipFill>
        <p:spPr>
          <a:xfrm>
            <a:off x="7010400" y="5619750"/>
            <a:ext cx="5465811" cy="3797300"/>
          </a:xfrm>
          <a:prstGeom prst="rect">
            <a:avLst/>
          </a:prstGeom>
          <a:ln w="12700">
            <a:miter lim="400000"/>
          </a:ln>
        </p:spPr>
      </p:pic>
      <p:sp>
        <p:nvSpPr>
          <p:cNvPr id="346" name="Shape 346"/>
          <p:cNvSpPr/>
          <p:nvPr/>
        </p:nvSpPr>
        <p:spPr>
          <a:xfrm>
            <a:off x="5092700" y="2774289"/>
            <a:ext cx="2400300" cy="20206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a:latin typeface="Helvetica Neue"/>
                <a:ea typeface="Helvetica Neue"/>
                <a:cs typeface="Helvetica Neue"/>
                <a:sym typeface="Helvetica Neue"/>
              </a:defRPr>
            </a:lvl1pPr>
          </a:lstStyle>
          <a:p>
            <a:pPr lvl="0">
              <a:defRPr sz="1800" cap="none">
                <a:solidFill>
                  <a:srgbClr val="000000"/>
                </a:solidFill>
              </a:defRPr>
            </a:pPr>
            <a:r>
              <a:rPr sz="3200" cap="all">
                <a:solidFill>
                  <a:srgbClr val="5C89A5"/>
                </a:solidFill>
              </a:rPr>
              <a:t>What is wrong with this picture?</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Size-up</a:t>
            </a:r>
          </a:p>
        </p:txBody>
      </p:sp>
      <p:sp>
        <p:nvSpPr>
          <p:cNvPr id="349" name="Shape 34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Should include:</a:t>
            </a:r>
          </a:p>
          <a:p>
            <a:pPr marL="804333" lvl="1" indent="-359833">
              <a:buBlip>
                <a:blip r:embed="rId2"/>
              </a:buBlip>
              <a:defRPr sz="1800">
                <a:solidFill>
                  <a:srgbClr val="000000"/>
                </a:solidFill>
              </a:defRPr>
            </a:pPr>
            <a:r>
              <a:rPr sz="3000">
                <a:solidFill>
                  <a:srgbClr val="777775"/>
                </a:solidFill>
              </a:rPr>
              <a:t>Report on conditions</a:t>
            </a:r>
          </a:p>
          <a:p>
            <a:pPr marL="804333" lvl="1" indent="-359833">
              <a:buBlip>
                <a:blip r:embed="rId2"/>
              </a:buBlip>
              <a:defRPr sz="1800">
                <a:solidFill>
                  <a:srgbClr val="000000"/>
                </a:solidFill>
              </a:defRPr>
            </a:pPr>
            <a:r>
              <a:rPr sz="3000">
                <a:solidFill>
                  <a:srgbClr val="777775"/>
                </a:solidFill>
              </a:rPr>
              <a:t>Traffic Control</a:t>
            </a:r>
          </a:p>
          <a:p>
            <a:pPr marL="804333" lvl="1" indent="-359833">
              <a:buBlip>
                <a:blip r:embed="rId2"/>
              </a:buBlip>
              <a:defRPr sz="1800">
                <a:solidFill>
                  <a:srgbClr val="000000"/>
                </a:solidFill>
              </a:defRPr>
            </a:pPr>
            <a:r>
              <a:rPr sz="3000">
                <a:solidFill>
                  <a:srgbClr val="777775"/>
                </a:solidFill>
              </a:rPr>
              <a:t>Identify Hazards</a:t>
            </a:r>
          </a:p>
          <a:p>
            <a:pPr marL="1248833" lvl="2" indent="-359833">
              <a:buBlip>
                <a:blip r:embed="rId2"/>
              </a:buBlip>
              <a:defRPr sz="1800">
                <a:solidFill>
                  <a:srgbClr val="000000"/>
                </a:solidFill>
              </a:defRPr>
            </a:pPr>
            <a:r>
              <a:rPr sz="3000">
                <a:solidFill>
                  <a:srgbClr val="777775"/>
                </a:solidFill>
              </a:rPr>
              <a:t>Electrical issues</a:t>
            </a:r>
          </a:p>
          <a:p>
            <a:pPr marL="1248833" lvl="2" indent="-359833">
              <a:buBlip>
                <a:blip r:embed="rId2"/>
              </a:buBlip>
              <a:defRPr sz="1800">
                <a:solidFill>
                  <a:srgbClr val="000000"/>
                </a:solidFill>
              </a:defRPr>
            </a:pPr>
            <a:r>
              <a:rPr sz="3000">
                <a:solidFill>
                  <a:srgbClr val="777775"/>
                </a:solidFill>
              </a:rPr>
              <a:t>Fire or fuel spill</a:t>
            </a:r>
          </a:p>
          <a:p>
            <a:pPr marL="1248833" lvl="2" indent="-359833">
              <a:buBlip>
                <a:blip r:embed="rId2"/>
              </a:buBlip>
              <a:defRPr sz="1800">
                <a:solidFill>
                  <a:srgbClr val="000000"/>
                </a:solidFill>
              </a:defRPr>
            </a:pPr>
            <a:r>
              <a:rPr sz="3000">
                <a:solidFill>
                  <a:srgbClr val="777775"/>
                </a:solidFill>
              </a:rPr>
              <a:t>Unstable vehicle</a:t>
            </a:r>
          </a:p>
          <a:p>
            <a:pPr marL="1248833" lvl="2" indent="-359833">
              <a:buBlip>
                <a:blip r:embed="rId2"/>
              </a:buBlip>
              <a:defRPr sz="1800">
                <a:solidFill>
                  <a:srgbClr val="000000"/>
                </a:solidFill>
              </a:defRPr>
            </a:pPr>
            <a:r>
              <a:rPr sz="3000">
                <a:solidFill>
                  <a:srgbClr val="777775"/>
                </a:solidFill>
              </a:rPr>
              <a:t>Hazardous materials or cargo</a:t>
            </a:r>
          </a:p>
          <a:p>
            <a:pPr marL="804333" lvl="1" indent="-359833">
              <a:buBlip>
                <a:blip r:embed="rId2"/>
              </a:buBlip>
              <a:defRPr sz="1800">
                <a:solidFill>
                  <a:srgbClr val="000000"/>
                </a:solidFill>
              </a:defRPr>
            </a:pPr>
            <a:r>
              <a:rPr sz="3000">
                <a:solidFill>
                  <a:srgbClr val="777775"/>
                </a:solidFill>
              </a:rPr>
              <a:t>Number of patients</a:t>
            </a:r>
          </a:p>
          <a:p>
            <a:pPr marL="804333" lvl="1" indent="-359833">
              <a:buBlip>
                <a:blip r:embed="rId2"/>
              </a:buBlip>
              <a:defRPr sz="1800">
                <a:solidFill>
                  <a:srgbClr val="000000"/>
                </a:solidFill>
              </a:defRPr>
            </a:pPr>
            <a:r>
              <a:rPr sz="3000">
                <a:solidFill>
                  <a:srgbClr val="777775"/>
                </a:solidFill>
              </a:rPr>
              <a:t>Needs/Resources</a:t>
            </a:r>
          </a:p>
          <a:p>
            <a:pPr marL="804333" lvl="1" indent="-359833">
              <a:buBlip>
                <a:blip r:embed="rId2"/>
              </a:buBlip>
              <a:defRPr sz="1800">
                <a:solidFill>
                  <a:srgbClr val="000000"/>
                </a:solidFill>
              </a:defRPr>
            </a:pPr>
            <a:r>
              <a:rPr sz="3000">
                <a:solidFill>
                  <a:srgbClr val="777775"/>
                </a:solidFill>
              </a:rPr>
              <a:t>Plan</a:t>
            </a:r>
          </a:p>
        </p:txBody>
      </p:sp>
      <p:sp>
        <p:nvSpPr>
          <p:cNvPr id="350" name="Shape 35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52</a:t>
            </a:fld>
            <a:endParaRPr sz="1400">
              <a:solidFill>
                <a:srgbClr val="5C89A5"/>
              </a:solidFill>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Special Considerations</a:t>
            </a:r>
          </a:p>
        </p:txBody>
      </p:sp>
      <p:sp>
        <p:nvSpPr>
          <p:cNvPr id="353" name="Shape 35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At Night</a:t>
            </a:r>
          </a:p>
          <a:p>
            <a:pPr marL="804333" lvl="1" indent="-359833">
              <a:buBlip>
                <a:blip r:embed="rId2"/>
              </a:buBlip>
              <a:defRPr sz="1800">
                <a:solidFill>
                  <a:srgbClr val="000000"/>
                </a:solidFill>
              </a:defRPr>
            </a:pPr>
            <a:r>
              <a:rPr sz="3000">
                <a:solidFill>
                  <a:srgbClr val="777775"/>
                </a:solidFill>
              </a:rPr>
              <a:t>Illumination is paramount</a:t>
            </a:r>
          </a:p>
          <a:p>
            <a:pPr marL="804333" lvl="1" indent="-359833">
              <a:buBlip>
                <a:blip r:embed="rId2"/>
              </a:buBlip>
              <a:defRPr sz="1800">
                <a:solidFill>
                  <a:srgbClr val="000000"/>
                </a:solidFill>
              </a:defRPr>
            </a:pPr>
            <a:r>
              <a:rPr sz="3000">
                <a:solidFill>
                  <a:srgbClr val="777775"/>
                </a:solidFill>
              </a:rPr>
              <a:t>Common for unrestrained accident victims to be ejected </a:t>
            </a:r>
          </a:p>
          <a:p>
            <a:pPr marL="1248833" lvl="2" indent="-359833">
              <a:buBlip>
                <a:blip r:embed="rId2"/>
              </a:buBlip>
              <a:defRPr sz="1800">
                <a:solidFill>
                  <a:srgbClr val="000000"/>
                </a:solidFill>
              </a:defRPr>
            </a:pPr>
            <a:r>
              <a:rPr sz="3000">
                <a:solidFill>
                  <a:srgbClr val="777775"/>
                </a:solidFill>
              </a:rPr>
              <a:t>Can be thrown considerable distances</a:t>
            </a:r>
          </a:p>
          <a:p>
            <a:pPr marL="804333" lvl="1" indent="-359833">
              <a:buBlip>
                <a:blip r:embed="rId2"/>
              </a:buBlip>
              <a:defRPr sz="1800">
                <a:solidFill>
                  <a:srgbClr val="000000"/>
                </a:solidFill>
              </a:defRPr>
            </a:pPr>
            <a:r>
              <a:rPr sz="3000">
                <a:solidFill>
                  <a:srgbClr val="777775"/>
                </a:solidFill>
              </a:rPr>
              <a:t>Search area thoroughly</a:t>
            </a:r>
          </a:p>
          <a:p>
            <a:pPr marL="804333" lvl="1" indent="-359833">
              <a:buBlip>
                <a:blip r:embed="rId2"/>
              </a:buBlip>
              <a:defRPr sz="1800">
                <a:solidFill>
                  <a:srgbClr val="000000"/>
                </a:solidFill>
              </a:defRPr>
            </a:pPr>
            <a:r>
              <a:rPr sz="3000">
                <a:solidFill>
                  <a:srgbClr val="777775"/>
                </a:solidFill>
              </a:rPr>
              <a:t>Consider using a TIC</a:t>
            </a:r>
          </a:p>
          <a:p>
            <a:pPr marL="804333" lvl="1" indent="-359833">
              <a:buBlip>
                <a:blip r:embed="rId2"/>
              </a:buBlip>
              <a:defRPr sz="1800">
                <a:solidFill>
                  <a:srgbClr val="000000"/>
                </a:solidFill>
              </a:defRPr>
            </a:pPr>
            <a:r>
              <a:rPr sz="3000">
                <a:solidFill>
                  <a:srgbClr val="777775"/>
                </a:solidFill>
              </a:rPr>
              <a:t>Account for occupants</a:t>
            </a:r>
          </a:p>
        </p:txBody>
      </p:sp>
      <p:sp>
        <p:nvSpPr>
          <p:cNvPr id="354" name="Shape 35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53</a:t>
            </a:fld>
            <a:endParaRPr sz="1400">
              <a:solidFill>
                <a:srgbClr val="5C89A5"/>
              </a:solidFill>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Special Considerations</a:t>
            </a:r>
          </a:p>
        </p:txBody>
      </p:sp>
      <p:sp>
        <p:nvSpPr>
          <p:cNvPr id="357" name="Shape 357"/>
          <p:cNvSpPr>
            <a:spLocks noGrp="1"/>
          </p:cNvSpPr>
          <p:nvPr>
            <p:ph type="body" idx="1"/>
          </p:nvPr>
        </p:nvSpPr>
        <p:spPr>
          <a:xfrm>
            <a:off x="1041400" y="2768600"/>
            <a:ext cx="10922000" cy="6705600"/>
          </a:xfrm>
          <a:prstGeom prst="rect">
            <a:avLst/>
          </a:prstGeom>
        </p:spPr>
        <p:txBody>
          <a:bodyPr/>
          <a:lstStyle/>
          <a:p>
            <a:pPr marL="359833" lvl="0" indent="-359833">
              <a:buBlip>
                <a:blip r:embed="rId2"/>
              </a:buBlip>
              <a:defRPr sz="1800">
                <a:solidFill>
                  <a:srgbClr val="000000"/>
                </a:solidFill>
              </a:defRPr>
            </a:pPr>
            <a:r>
              <a:rPr sz="3000">
                <a:solidFill>
                  <a:srgbClr val="777775"/>
                </a:solidFill>
              </a:rPr>
              <a:t>Scene Protection</a:t>
            </a:r>
          </a:p>
          <a:p>
            <a:pPr marL="804333" lvl="1" indent="-359833">
              <a:buBlip>
                <a:blip r:embed="rId2"/>
              </a:buBlip>
              <a:defRPr sz="1800">
                <a:solidFill>
                  <a:srgbClr val="000000"/>
                </a:solidFill>
              </a:defRPr>
            </a:pPr>
            <a:r>
              <a:rPr sz="3000">
                <a:solidFill>
                  <a:srgbClr val="777775"/>
                </a:solidFill>
              </a:rPr>
              <a:t>Attempt to exit apparatus on the non-traffic side</a:t>
            </a:r>
          </a:p>
          <a:p>
            <a:pPr marL="804333" lvl="1" indent="-359833">
              <a:buBlip>
                <a:blip r:embed="rId2"/>
              </a:buBlip>
              <a:defRPr sz="1800">
                <a:solidFill>
                  <a:srgbClr val="000000"/>
                </a:solidFill>
              </a:defRPr>
            </a:pPr>
            <a:r>
              <a:rPr sz="3000">
                <a:solidFill>
                  <a:srgbClr val="777775"/>
                </a:solidFill>
              </a:rPr>
              <a:t>Never turn your back to traffic</a:t>
            </a:r>
          </a:p>
          <a:p>
            <a:pPr marL="804333" lvl="1" indent="-359833">
              <a:buBlip>
                <a:blip r:embed="rId2"/>
              </a:buBlip>
              <a:defRPr sz="1800">
                <a:solidFill>
                  <a:srgbClr val="000000"/>
                </a:solidFill>
              </a:defRPr>
            </a:pPr>
            <a:r>
              <a:rPr sz="3000">
                <a:solidFill>
                  <a:srgbClr val="777775"/>
                </a:solidFill>
              </a:rPr>
              <a:t>Look-outs or Safety officers are helpful if you can’t keep an eye on traffic</a:t>
            </a:r>
          </a:p>
          <a:p>
            <a:pPr marL="804333" lvl="1" indent="-359833">
              <a:buBlip>
                <a:blip r:embed="rId2"/>
              </a:buBlip>
              <a:defRPr sz="1800">
                <a:solidFill>
                  <a:srgbClr val="000000"/>
                </a:solidFill>
              </a:defRPr>
            </a:pPr>
            <a:r>
              <a:rPr sz="3000">
                <a:solidFill>
                  <a:srgbClr val="777775"/>
                </a:solidFill>
              </a:rPr>
              <a:t>Use caution when using flares</a:t>
            </a:r>
          </a:p>
          <a:p>
            <a:pPr marL="804333" lvl="1" indent="-359833">
              <a:buBlip>
                <a:blip r:embed="rId2"/>
              </a:buBlip>
              <a:defRPr sz="1800">
                <a:solidFill>
                  <a:srgbClr val="000000"/>
                </a:solidFill>
              </a:defRPr>
            </a:pPr>
            <a:r>
              <a:rPr sz="3000">
                <a:solidFill>
                  <a:srgbClr val="777775"/>
                </a:solidFill>
              </a:rPr>
              <a:t>25 foot Hot Zone (Exclusion Zone) around the vehicle should be maintained</a:t>
            </a:r>
          </a:p>
          <a:p>
            <a:pPr marL="1248833" lvl="2" indent="-359833">
              <a:buBlip>
                <a:blip r:embed="rId2"/>
              </a:buBlip>
              <a:defRPr sz="1800">
                <a:solidFill>
                  <a:srgbClr val="000000"/>
                </a:solidFill>
              </a:defRPr>
            </a:pPr>
            <a:r>
              <a:rPr sz="3000">
                <a:solidFill>
                  <a:srgbClr val="777775"/>
                </a:solidFill>
              </a:rPr>
              <a:t>Only necessary personnel in full PPE</a:t>
            </a:r>
          </a:p>
        </p:txBody>
      </p:sp>
      <p:sp>
        <p:nvSpPr>
          <p:cNvPr id="358" name="Shape 35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54</a:t>
            </a:fld>
            <a:endParaRPr sz="1400">
              <a:solidFill>
                <a:srgbClr val="5C89A5"/>
              </a:solidFill>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Special Considerations</a:t>
            </a:r>
          </a:p>
        </p:txBody>
      </p:sp>
      <p:sp>
        <p:nvSpPr>
          <p:cNvPr id="361" name="Shape 36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Flammable Liquid Control</a:t>
            </a:r>
          </a:p>
          <a:p>
            <a:pPr marL="804333" lvl="1" indent="-359833">
              <a:buBlip>
                <a:blip r:embed="rId2"/>
              </a:buBlip>
              <a:defRPr sz="1800">
                <a:solidFill>
                  <a:srgbClr val="000000"/>
                </a:solidFill>
              </a:defRPr>
            </a:pPr>
            <a:r>
              <a:rPr sz="3000">
                <a:solidFill>
                  <a:srgbClr val="777775"/>
                </a:solidFill>
              </a:rPr>
              <a:t>Attempt to stop or control any leaking flammable liquids</a:t>
            </a:r>
          </a:p>
          <a:p>
            <a:pPr marL="804333" lvl="1" indent="-359833">
              <a:buBlip>
                <a:blip r:embed="rId2"/>
              </a:buBlip>
              <a:defRPr sz="1800">
                <a:solidFill>
                  <a:srgbClr val="000000"/>
                </a:solidFill>
              </a:defRPr>
            </a:pPr>
            <a:r>
              <a:rPr sz="3000">
                <a:solidFill>
                  <a:srgbClr val="777775"/>
                </a:solidFill>
              </a:rPr>
              <a:t>Warn personnel about sparks and fire danger prior to beginning extrication</a:t>
            </a:r>
          </a:p>
          <a:p>
            <a:pPr marL="804333" lvl="1" indent="-359833">
              <a:buBlip>
                <a:blip r:embed="rId2"/>
              </a:buBlip>
              <a:defRPr sz="1800">
                <a:solidFill>
                  <a:srgbClr val="000000"/>
                </a:solidFill>
              </a:defRPr>
            </a:pPr>
            <a:r>
              <a:rPr sz="3000">
                <a:solidFill>
                  <a:srgbClr val="777775"/>
                </a:solidFill>
              </a:rPr>
              <a:t>Have Dry Chemical Extinguisher at the ready</a:t>
            </a:r>
          </a:p>
          <a:p>
            <a:pPr marL="804333" lvl="1" indent="-359833">
              <a:buBlip>
                <a:blip r:embed="rId2"/>
              </a:buBlip>
              <a:defRPr sz="1800">
                <a:solidFill>
                  <a:srgbClr val="000000"/>
                </a:solidFill>
              </a:defRPr>
            </a:pPr>
            <a:r>
              <a:rPr sz="3000">
                <a:solidFill>
                  <a:srgbClr val="777775"/>
                </a:solidFill>
              </a:rPr>
              <a:t>If it is a large spill request Haz Mat</a:t>
            </a:r>
          </a:p>
          <a:p>
            <a:pPr marL="804333" lvl="1" indent="-359833">
              <a:buBlip>
                <a:blip r:embed="rId2"/>
              </a:buBlip>
              <a:defRPr sz="1800">
                <a:solidFill>
                  <a:srgbClr val="000000"/>
                </a:solidFill>
              </a:defRPr>
            </a:pPr>
            <a:r>
              <a:rPr sz="3000">
                <a:solidFill>
                  <a:srgbClr val="777775"/>
                </a:solidFill>
              </a:rPr>
              <a:t>“Hot Zone” must be increased to 100 feet when flammable liquids are a factor</a:t>
            </a:r>
          </a:p>
        </p:txBody>
      </p:sp>
      <p:sp>
        <p:nvSpPr>
          <p:cNvPr id="362" name="Shape 36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55</a:t>
            </a:fld>
            <a:endParaRPr sz="1400">
              <a:solidFill>
                <a:srgbClr val="5C89A5"/>
              </a:solidFill>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Special Considerations</a:t>
            </a:r>
          </a:p>
        </p:txBody>
      </p:sp>
      <p:sp>
        <p:nvSpPr>
          <p:cNvPr id="365" name="Shape 365"/>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Electrical Hazards</a:t>
            </a:r>
          </a:p>
          <a:p>
            <a:pPr marL="804333" lvl="1" indent="-359833">
              <a:buBlip>
                <a:blip r:embed="rId2"/>
              </a:buBlip>
              <a:defRPr sz="1800">
                <a:solidFill>
                  <a:srgbClr val="000000"/>
                </a:solidFill>
              </a:defRPr>
            </a:pPr>
            <a:r>
              <a:rPr sz="3000">
                <a:solidFill>
                  <a:srgbClr val="777775"/>
                </a:solidFill>
              </a:rPr>
              <a:t>Always be assumed to be energized or “hot” when electrical boxes and downed wires are involved.</a:t>
            </a:r>
          </a:p>
          <a:p>
            <a:pPr marL="804333" lvl="1" indent="-359833">
              <a:buBlip>
                <a:blip r:embed="rId2"/>
              </a:buBlip>
              <a:defRPr sz="1800">
                <a:solidFill>
                  <a:srgbClr val="000000"/>
                </a:solidFill>
              </a:defRPr>
            </a:pPr>
            <a:r>
              <a:rPr sz="3000">
                <a:solidFill>
                  <a:srgbClr val="777775"/>
                </a:solidFill>
              </a:rPr>
              <a:t>Do not attempt to make any extrication attempts, or move any downed power lines</a:t>
            </a:r>
          </a:p>
          <a:p>
            <a:pPr marL="804333" lvl="1" indent="-359833">
              <a:buBlip>
                <a:blip r:embed="rId2"/>
              </a:buBlip>
              <a:defRPr sz="1800">
                <a:solidFill>
                  <a:srgbClr val="000000"/>
                </a:solidFill>
              </a:defRPr>
            </a:pPr>
            <a:r>
              <a:rPr sz="3000">
                <a:solidFill>
                  <a:srgbClr val="777775"/>
                </a:solidFill>
              </a:rPr>
              <a:t>Wait until confirmation that power is shut down</a:t>
            </a:r>
          </a:p>
          <a:p>
            <a:pPr marL="804333" lvl="1" indent="-359833">
              <a:buBlip>
                <a:blip r:embed="rId2"/>
              </a:buBlip>
              <a:defRPr sz="1800">
                <a:solidFill>
                  <a:srgbClr val="000000"/>
                </a:solidFill>
              </a:defRPr>
            </a:pPr>
            <a:r>
              <a:rPr sz="3000">
                <a:solidFill>
                  <a:srgbClr val="777775"/>
                </a:solidFill>
              </a:rPr>
              <a:t>Focus on calming the patient and giving them instructions to stay in the vehicle until deemed safe by SDGE or the IC</a:t>
            </a:r>
          </a:p>
        </p:txBody>
      </p:sp>
      <p:sp>
        <p:nvSpPr>
          <p:cNvPr id="366" name="Shape 36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56</a:t>
            </a:fld>
            <a:endParaRPr sz="1400">
              <a:solidFill>
                <a:srgbClr val="5C89A5"/>
              </a:solidFill>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Scene Management </a:t>
            </a:r>
          </a:p>
          <a:p>
            <a:pPr lvl="0">
              <a:defRPr sz="1800">
                <a:solidFill>
                  <a:srgbClr val="000000"/>
                </a:solidFill>
              </a:defRPr>
            </a:pPr>
            <a:r>
              <a:rPr sz="3600">
                <a:solidFill>
                  <a:srgbClr val="5C89A5"/>
                </a:solidFill>
              </a:rPr>
              <a:t>Special Considerations</a:t>
            </a:r>
          </a:p>
        </p:txBody>
      </p:sp>
      <p:sp>
        <p:nvSpPr>
          <p:cNvPr id="369" name="Shape 36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Electrical Hazards</a:t>
            </a:r>
          </a:p>
          <a:p>
            <a:pPr marL="804333" lvl="1" indent="-359833">
              <a:buBlip>
                <a:blip r:embed="rId2"/>
              </a:buBlip>
              <a:defRPr sz="1800">
                <a:solidFill>
                  <a:srgbClr val="000000"/>
                </a:solidFill>
              </a:defRPr>
            </a:pPr>
            <a:r>
              <a:rPr sz="3000">
                <a:solidFill>
                  <a:srgbClr val="777775"/>
                </a:solidFill>
              </a:rPr>
              <a:t>Vehicle itself can be an electrical hazard</a:t>
            </a:r>
          </a:p>
          <a:p>
            <a:pPr marL="804333" lvl="1" indent="-359833">
              <a:buBlip>
                <a:blip r:embed="rId2"/>
              </a:buBlip>
              <a:defRPr sz="1800">
                <a:solidFill>
                  <a:srgbClr val="000000"/>
                </a:solidFill>
              </a:defRPr>
            </a:pPr>
            <a:r>
              <a:rPr sz="3000">
                <a:solidFill>
                  <a:srgbClr val="777775"/>
                </a:solidFill>
              </a:rPr>
              <a:t>Part of the initial actions (STABILIZE, </a:t>
            </a:r>
            <a:r>
              <a:rPr sz="3000" u="sng">
                <a:solidFill>
                  <a:srgbClr val="777775"/>
                </a:solidFill>
              </a:rPr>
              <a:t>DE-ENERGIZE</a:t>
            </a:r>
            <a:r>
              <a:rPr sz="3000">
                <a:solidFill>
                  <a:srgbClr val="777775"/>
                </a:solidFill>
              </a:rPr>
              <a:t>, EXTRICATE) </a:t>
            </a:r>
          </a:p>
          <a:p>
            <a:pPr marL="1248833" lvl="2" indent="-359833">
              <a:buBlip>
                <a:blip r:embed="rId2"/>
              </a:buBlip>
              <a:defRPr sz="1800">
                <a:solidFill>
                  <a:srgbClr val="000000"/>
                </a:solidFill>
              </a:defRPr>
            </a:pPr>
            <a:r>
              <a:rPr sz="3000">
                <a:solidFill>
                  <a:srgbClr val="777775"/>
                </a:solidFill>
              </a:rPr>
              <a:t>Use vehicle power for necessary functions before... </a:t>
            </a:r>
          </a:p>
          <a:p>
            <a:pPr marL="1248833" lvl="2" indent="-359833">
              <a:buBlip>
                <a:blip r:embed="rId2"/>
              </a:buBlip>
              <a:defRPr sz="1800">
                <a:solidFill>
                  <a:srgbClr val="000000"/>
                </a:solidFill>
              </a:defRPr>
            </a:pPr>
            <a:r>
              <a:rPr sz="3000">
                <a:solidFill>
                  <a:srgbClr val="777775"/>
                </a:solidFill>
              </a:rPr>
              <a:t>Vehicle ignition should be turned off</a:t>
            </a:r>
          </a:p>
          <a:p>
            <a:pPr marL="1248833" lvl="2" indent="-359833">
              <a:buBlip>
                <a:blip r:embed="rId2"/>
              </a:buBlip>
              <a:defRPr sz="1800">
                <a:solidFill>
                  <a:srgbClr val="000000"/>
                </a:solidFill>
              </a:defRPr>
            </a:pPr>
            <a:r>
              <a:rPr sz="3000">
                <a:solidFill>
                  <a:srgbClr val="777775"/>
                </a:solidFill>
              </a:rPr>
              <a:t>Batteries disconnected starting with the negative terminal (black)</a:t>
            </a:r>
          </a:p>
        </p:txBody>
      </p:sp>
      <p:sp>
        <p:nvSpPr>
          <p:cNvPr id="370" name="Shape 37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57</a:t>
            </a:fld>
            <a:endParaRPr sz="1400">
              <a:solidFill>
                <a:srgbClr val="5C89A5"/>
              </a:solidFill>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p:cNvSpPr>
          <p:nvPr>
            <p:ph type="title"/>
          </p:nvPr>
        </p:nvSpPr>
        <p:spPr>
          <a:prstGeom prst="rect">
            <a:avLst/>
          </a:prstGeom>
        </p:spPr>
        <p:txBody>
          <a:bodyPr/>
          <a:lstStyle/>
          <a:p>
            <a:pPr lvl="0">
              <a:defRPr sz="1800">
                <a:solidFill>
                  <a:srgbClr val="000000"/>
                </a:solidFill>
              </a:defRPr>
            </a:pPr>
            <a:r>
              <a:rPr sz="7600">
                <a:solidFill>
                  <a:srgbClr val="DEDDDE"/>
                </a:solidFill>
              </a:rPr>
              <a:t>Auto Extrication</a:t>
            </a:r>
          </a:p>
        </p:txBody>
      </p:sp>
      <p:sp>
        <p:nvSpPr>
          <p:cNvPr id="373" name="Shape 373"/>
          <p:cNvSpPr>
            <a:spLocks noGrp="1"/>
          </p:cNvSpPr>
          <p:nvPr>
            <p:ph type="sldNum" sz="quarter" idx="2"/>
          </p:nvPr>
        </p:nvSpPr>
        <p:spPr>
          <a:xfrm>
            <a:off x="6350000"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58</a:t>
            </a:fld>
            <a:endParaRPr sz="1400">
              <a:solidFill>
                <a:srgbClr val="5C89A5"/>
              </a:solidFill>
            </a:endParaRPr>
          </a:p>
        </p:txBody>
      </p:sp>
      <p:sp>
        <p:nvSpPr>
          <p:cNvPr id="374" name="Shape 374"/>
          <p:cNvSpPr>
            <a:spLocks noGrp="1"/>
          </p:cNvSpPr>
          <p:nvPr>
            <p:ph type="body" idx="1"/>
          </p:nvPr>
        </p:nvSpPr>
        <p:spPr>
          <a:prstGeom prst="rect">
            <a:avLst/>
          </a:prstGeom>
        </p:spPr>
        <p:txBody>
          <a:bodyPr/>
          <a:lstStyle/>
          <a:p>
            <a:pPr lvl="0">
              <a:defRPr sz="1800">
                <a:solidFill>
                  <a:srgbClr val="000000"/>
                </a:solidFill>
              </a:defRPr>
            </a:pPr>
            <a:r>
              <a:rPr sz="4600">
                <a:solidFill>
                  <a:srgbClr val="6696B6"/>
                </a:solidFill>
              </a:rPr>
              <a:t>Operations</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377" name="Shape 377"/>
          <p:cNvSpPr>
            <a:spLocks noGrp="1"/>
          </p:cNvSpPr>
          <p:nvPr>
            <p:ph type="body" idx="1"/>
          </p:nvPr>
        </p:nvSpPr>
        <p:spPr>
          <a:xfrm>
            <a:off x="1041400" y="2768600"/>
            <a:ext cx="10922000" cy="5854700"/>
          </a:xfrm>
          <a:prstGeom prst="rect">
            <a:avLst/>
          </a:prstGeom>
        </p:spPr>
        <p:txBody>
          <a:bodyPr/>
          <a:lstStyle/>
          <a:p>
            <a:pPr marL="359833" lvl="0" indent="-359833">
              <a:buBlip>
                <a:blip r:embed="rId2"/>
              </a:buBlip>
              <a:defRPr sz="1800">
                <a:solidFill>
                  <a:srgbClr val="000000"/>
                </a:solidFill>
              </a:defRPr>
            </a:pPr>
            <a:r>
              <a:rPr sz="3000">
                <a:solidFill>
                  <a:srgbClr val="777775"/>
                </a:solidFill>
              </a:rPr>
              <a:t> Second only to scene size-up</a:t>
            </a:r>
          </a:p>
          <a:p>
            <a:pPr marL="359833" lvl="0" indent="-359833">
              <a:buBlip>
                <a:blip r:embed="rId2"/>
              </a:buBlip>
              <a:defRPr sz="1800">
                <a:solidFill>
                  <a:srgbClr val="000000"/>
                </a:solidFill>
              </a:defRPr>
            </a:pPr>
            <a:r>
              <a:rPr sz="3000">
                <a:solidFill>
                  <a:srgbClr val="777775"/>
                </a:solidFill>
              </a:rPr>
              <a:t>Two reasons for Stabilization</a:t>
            </a:r>
          </a:p>
          <a:p>
            <a:pPr marL="804333" lvl="1" indent="-359833">
              <a:buBlip>
                <a:blip r:embed="rId2"/>
              </a:buBlip>
              <a:defRPr sz="1800">
                <a:solidFill>
                  <a:srgbClr val="000000"/>
                </a:solidFill>
              </a:defRPr>
            </a:pPr>
            <a:r>
              <a:rPr sz="3000">
                <a:solidFill>
                  <a:srgbClr val="777775"/>
                </a:solidFill>
              </a:rPr>
              <a:t>Keep vehicle from moving and further injuring patients or rescuers</a:t>
            </a:r>
          </a:p>
          <a:p>
            <a:pPr marL="804333" lvl="1" indent="-359833">
              <a:buBlip>
                <a:blip r:embed="rId2"/>
              </a:buBlip>
              <a:defRPr sz="1800">
                <a:solidFill>
                  <a:srgbClr val="000000"/>
                </a:solidFill>
              </a:defRPr>
            </a:pPr>
            <a:r>
              <a:rPr sz="3000">
                <a:solidFill>
                  <a:srgbClr val="777775"/>
                </a:solidFill>
              </a:rPr>
              <a:t>Creates solid platform to perform rescue and extrication operations</a:t>
            </a:r>
          </a:p>
          <a:p>
            <a:pPr marL="359833" lvl="0" indent="-359833">
              <a:buBlip>
                <a:blip r:embed="rId2"/>
              </a:buBlip>
              <a:defRPr sz="1800">
                <a:solidFill>
                  <a:srgbClr val="000000"/>
                </a:solidFill>
              </a:defRPr>
            </a:pPr>
            <a:r>
              <a:rPr sz="3000">
                <a:solidFill>
                  <a:srgbClr val="777775"/>
                </a:solidFill>
              </a:rPr>
              <a:t>Brick vs. Beachball</a:t>
            </a:r>
          </a:p>
          <a:p>
            <a:pPr marL="359833" lvl="0" indent="-359833">
              <a:buBlip>
                <a:blip r:embed="rId2"/>
              </a:buBlip>
              <a:defRPr sz="1800">
                <a:solidFill>
                  <a:srgbClr val="000000"/>
                </a:solidFill>
              </a:defRPr>
            </a:pPr>
            <a:r>
              <a:rPr sz="3000">
                <a:solidFill>
                  <a:srgbClr val="777775"/>
                </a:solidFill>
              </a:rPr>
              <a:t>Bring vehicle off of Suspension by letting air out of tires</a:t>
            </a:r>
          </a:p>
        </p:txBody>
      </p:sp>
      <p:sp>
        <p:nvSpPr>
          <p:cNvPr id="378" name="Shape 37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59</a:t>
            </a:fld>
            <a:endParaRPr sz="1400">
              <a:solidFill>
                <a:srgbClr val="5C89A5"/>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116" name="Shape 116"/>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“Golden Hour”</a:t>
            </a:r>
          </a:p>
          <a:p>
            <a:pPr lvl="0">
              <a:buBlip>
                <a:blip r:embed="rId2"/>
              </a:buBlip>
              <a:defRPr sz="1800">
                <a:solidFill>
                  <a:srgbClr val="000000"/>
                </a:solidFill>
              </a:defRPr>
            </a:pPr>
            <a:r>
              <a:rPr sz="3600">
                <a:solidFill>
                  <a:srgbClr val="777775"/>
                </a:solidFill>
              </a:rPr>
              <a:t>Extrication of victim within 15 minutes is ideal </a:t>
            </a:r>
          </a:p>
          <a:p>
            <a:pPr lvl="0">
              <a:buBlip>
                <a:blip r:embed="rId2"/>
              </a:buBlip>
              <a:defRPr sz="1800">
                <a:solidFill>
                  <a:srgbClr val="000000"/>
                </a:solidFill>
              </a:defRPr>
            </a:pPr>
            <a:r>
              <a:rPr sz="3600">
                <a:solidFill>
                  <a:srgbClr val="777775"/>
                </a:solidFill>
              </a:rPr>
              <a:t>Sole responsibility of Fire service to extricate trauma patients from their vehicles in a </a:t>
            </a:r>
            <a:r>
              <a:rPr sz="3600" u="sng">
                <a:solidFill>
                  <a:srgbClr val="777775"/>
                </a:solidFill>
              </a:rPr>
              <a:t>timely</a:t>
            </a:r>
            <a:r>
              <a:rPr sz="3600">
                <a:solidFill>
                  <a:srgbClr val="777775"/>
                </a:solidFill>
              </a:rPr>
              <a:t> and </a:t>
            </a:r>
            <a:r>
              <a:rPr sz="3600" u="sng">
                <a:solidFill>
                  <a:srgbClr val="777775"/>
                </a:solidFill>
              </a:rPr>
              <a:t>safe</a:t>
            </a:r>
            <a:r>
              <a:rPr sz="3600">
                <a:solidFill>
                  <a:srgbClr val="777775"/>
                </a:solidFill>
              </a:rPr>
              <a:t> manner</a:t>
            </a:r>
          </a:p>
          <a:p>
            <a:pPr lvl="0">
              <a:buBlip>
                <a:blip r:embed="rId2"/>
              </a:buBlip>
              <a:defRPr sz="1800">
                <a:solidFill>
                  <a:srgbClr val="000000"/>
                </a:solidFill>
              </a:defRPr>
            </a:pPr>
            <a:r>
              <a:rPr sz="3600">
                <a:solidFill>
                  <a:srgbClr val="777775"/>
                </a:solidFill>
              </a:rPr>
              <a:t>Cause no further harm</a:t>
            </a:r>
          </a:p>
        </p:txBody>
      </p:sp>
      <p:sp>
        <p:nvSpPr>
          <p:cNvPr id="117" name="Shape 11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a:t>
            </a:fld>
            <a:endParaRPr sz="1400">
              <a:solidFill>
                <a:srgbClr val="5C89A5"/>
              </a:solidFill>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381" name="Shape 38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Older vehicles more resemble a “brick”</a:t>
            </a:r>
          </a:p>
          <a:p>
            <a:pPr marL="359833" lvl="0" indent="-359833">
              <a:buBlip>
                <a:blip r:embed="rId2"/>
              </a:buBlip>
              <a:defRPr sz="1800">
                <a:solidFill>
                  <a:srgbClr val="000000"/>
                </a:solidFill>
              </a:defRPr>
            </a:pPr>
            <a:endParaRPr sz="3000">
              <a:solidFill>
                <a:srgbClr val="777775"/>
              </a:solidFill>
            </a:endParaRPr>
          </a:p>
          <a:p>
            <a:pPr marL="359833" lvl="0" indent="-359833">
              <a:buBlip>
                <a:blip r:embed="rId2"/>
              </a:buBlip>
              <a:defRPr sz="1800">
                <a:solidFill>
                  <a:srgbClr val="000000"/>
                </a:solidFill>
              </a:defRPr>
            </a:pPr>
            <a:r>
              <a:rPr sz="3000">
                <a:solidFill>
                  <a:srgbClr val="777775"/>
                </a:solidFill>
              </a:rPr>
              <a:t>Newer vehicles have a more round plastic shell and resemble a “beach ball”</a:t>
            </a:r>
          </a:p>
        </p:txBody>
      </p:sp>
      <p:sp>
        <p:nvSpPr>
          <p:cNvPr id="382" name="Shape 38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60</a:t>
            </a:fld>
            <a:endParaRPr sz="1400">
              <a:solidFill>
                <a:srgbClr val="5C89A5"/>
              </a:solidFill>
            </a:endParaRPr>
          </a:p>
        </p:txBody>
      </p:sp>
      <p:pic>
        <p:nvPicPr>
          <p:cNvPr id="383" name="page23image23432.png"/>
          <p:cNvPicPr/>
          <p:nvPr/>
        </p:nvPicPr>
        <p:blipFill>
          <a:blip r:embed="rId3">
            <a:extLst/>
          </a:blip>
          <a:stretch>
            <a:fillRect/>
          </a:stretch>
        </p:blipFill>
        <p:spPr>
          <a:xfrm>
            <a:off x="9271000" y="3505200"/>
            <a:ext cx="2489200" cy="1371600"/>
          </a:xfrm>
          <a:prstGeom prst="rect">
            <a:avLst/>
          </a:prstGeom>
          <a:ln w="12700">
            <a:miter lim="400000"/>
          </a:ln>
        </p:spPr>
      </p:pic>
      <p:pic>
        <p:nvPicPr>
          <p:cNvPr id="384" name="page23image22840.png"/>
          <p:cNvPicPr/>
          <p:nvPr/>
        </p:nvPicPr>
        <p:blipFill>
          <a:blip r:embed="rId4">
            <a:extLst/>
          </a:blip>
          <a:stretch>
            <a:fillRect/>
          </a:stretch>
        </p:blipFill>
        <p:spPr>
          <a:xfrm>
            <a:off x="9271000" y="6667500"/>
            <a:ext cx="2489200" cy="1651000"/>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387" name="Shape 38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“Bricks”</a:t>
            </a:r>
          </a:p>
          <a:p>
            <a:pPr marL="804333" lvl="1" indent="-359833">
              <a:buBlip>
                <a:blip r:embed="rId2"/>
              </a:buBlip>
              <a:defRPr sz="1800">
                <a:solidFill>
                  <a:srgbClr val="000000"/>
                </a:solidFill>
              </a:defRPr>
            </a:pPr>
            <a:r>
              <a:rPr sz="3000">
                <a:solidFill>
                  <a:srgbClr val="777775"/>
                </a:solidFill>
              </a:rPr>
              <a:t>Square or rectangular surfaces</a:t>
            </a:r>
          </a:p>
          <a:p>
            <a:pPr marL="804333" lvl="1" indent="-359833">
              <a:buBlip>
                <a:blip r:embed="rId2"/>
              </a:buBlip>
              <a:defRPr sz="1800">
                <a:solidFill>
                  <a:srgbClr val="000000"/>
                </a:solidFill>
              </a:defRPr>
            </a:pPr>
            <a:r>
              <a:rPr sz="3000">
                <a:solidFill>
                  <a:srgbClr val="777775"/>
                </a:solidFill>
              </a:rPr>
              <a:t>Hard exterior shell</a:t>
            </a:r>
          </a:p>
          <a:p>
            <a:pPr marL="359833" lvl="0" indent="-359833">
              <a:buBlip>
                <a:blip r:embed="rId2"/>
              </a:buBlip>
              <a:defRPr sz="1800">
                <a:solidFill>
                  <a:srgbClr val="000000"/>
                </a:solidFill>
              </a:defRPr>
            </a:pPr>
            <a:r>
              <a:rPr sz="3000">
                <a:solidFill>
                  <a:srgbClr val="777775"/>
                </a:solidFill>
              </a:rPr>
              <a:t>“Beach Ball”</a:t>
            </a:r>
          </a:p>
          <a:p>
            <a:pPr marL="804333" lvl="1" indent="-359833">
              <a:buBlip>
                <a:blip r:embed="rId2"/>
              </a:buBlip>
              <a:defRPr sz="1800">
                <a:solidFill>
                  <a:srgbClr val="000000"/>
                </a:solidFill>
              </a:defRPr>
            </a:pPr>
            <a:r>
              <a:rPr sz="3000">
                <a:solidFill>
                  <a:srgbClr val="777775"/>
                </a:solidFill>
              </a:rPr>
              <a:t>Aerodynamic design</a:t>
            </a:r>
          </a:p>
          <a:p>
            <a:pPr marL="804333" lvl="1" indent="-359833">
              <a:buBlip>
                <a:blip r:embed="rId2"/>
              </a:buBlip>
              <a:defRPr sz="1800">
                <a:solidFill>
                  <a:srgbClr val="000000"/>
                </a:solidFill>
              </a:defRPr>
            </a:pPr>
            <a:r>
              <a:rPr sz="3000">
                <a:solidFill>
                  <a:srgbClr val="777775"/>
                </a:solidFill>
              </a:rPr>
              <a:t>Rounded</a:t>
            </a:r>
          </a:p>
          <a:p>
            <a:pPr marL="804333" lvl="1" indent="-359833">
              <a:buBlip>
                <a:blip r:embed="rId2"/>
              </a:buBlip>
              <a:defRPr sz="1800">
                <a:solidFill>
                  <a:srgbClr val="000000"/>
                </a:solidFill>
              </a:defRPr>
            </a:pPr>
            <a:r>
              <a:rPr sz="3000">
                <a:solidFill>
                  <a:srgbClr val="777775"/>
                </a:solidFill>
              </a:rPr>
              <a:t>Easily warped and malleable plastic shells</a:t>
            </a:r>
          </a:p>
        </p:txBody>
      </p:sp>
      <p:sp>
        <p:nvSpPr>
          <p:cNvPr id="388" name="Shape 38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61</a:t>
            </a:fld>
            <a:endParaRPr sz="1400">
              <a:solidFill>
                <a:srgbClr val="5C89A5"/>
              </a:solidFill>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391" name="Shape 391"/>
          <p:cNvSpPr>
            <a:spLocks noGrp="1"/>
          </p:cNvSpPr>
          <p:nvPr>
            <p:ph type="body" idx="1"/>
          </p:nvPr>
        </p:nvSpPr>
        <p:spPr>
          <a:xfrm>
            <a:off x="1041400" y="2768600"/>
            <a:ext cx="10922000" cy="6057900"/>
          </a:xfrm>
          <a:prstGeom prst="rect">
            <a:avLst/>
          </a:prstGeom>
        </p:spPr>
        <p:txBody>
          <a:bodyPr/>
          <a:lstStyle/>
          <a:p>
            <a:pPr marL="359833" lvl="0" indent="-359833">
              <a:buBlip>
                <a:blip r:embed="rId2"/>
              </a:buBlip>
              <a:defRPr sz="1800">
                <a:solidFill>
                  <a:srgbClr val="000000"/>
                </a:solidFill>
              </a:defRPr>
            </a:pPr>
            <a:r>
              <a:rPr sz="3000">
                <a:solidFill>
                  <a:srgbClr val="777775"/>
                </a:solidFill>
              </a:rPr>
              <a:t>Upright Vehicle</a:t>
            </a:r>
          </a:p>
          <a:p>
            <a:pPr marL="804333" lvl="1" indent="-359833">
              <a:buBlip>
                <a:blip r:embed="rId2"/>
              </a:buBlip>
              <a:defRPr sz="1800">
                <a:solidFill>
                  <a:srgbClr val="000000"/>
                </a:solidFill>
              </a:defRPr>
            </a:pPr>
            <a:r>
              <a:rPr sz="3000">
                <a:solidFill>
                  <a:srgbClr val="777775"/>
                </a:solidFill>
              </a:rPr>
              <a:t>Place wheel blocks or cribbing on both sides of at least one tire</a:t>
            </a:r>
          </a:p>
          <a:p>
            <a:pPr marL="804333" lvl="1" indent="-359833">
              <a:buBlip>
                <a:blip r:embed="rId2"/>
              </a:buBlip>
              <a:defRPr sz="1800">
                <a:solidFill>
                  <a:srgbClr val="000000"/>
                </a:solidFill>
              </a:defRPr>
            </a:pPr>
            <a:r>
              <a:rPr sz="3000">
                <a:solidFill>
                  <a:srgbClr val="777775"/>
                </a:solidFill>
              </a:rPr>
              <a:t>Place vehicle in park or in gear and set parking brake if accessible</a:t>
            </a:r>
          </a:p>
          <a:p>
            <a:pPr marL="804333" lvl="1" indent="-359833">
              <a:buBlip>
                <a:blip r:embed="rId2"/>
              </a:buBlip>
              <a:defRPr sz="1800">
                <a:solidFill>
                  <a:srgbClr val="000000"/>
                </a:solidFill>
              </a:defRPr>
            </a:pPr>
            <a:r>
              <a:rPr sz="3000">
                <a:solidFill>
                  <a:srgbClr val="777775"/>
                </a:solidFill>
              </a:rPr>
              <a:t>Use cribbing or step chocks to make four points of contact on vehicle frame</a:t>
            </a:r>
          </a:p>
          <a:p>
            <a:pPr marL="1248833" lvl="2" indent="-359833">
              <a:buBlip>
                <a:blip r:embed="rId2"/>
              </a:buBlip>
              <a:defRPr sz="1800">
                <a:solidFill>
                  <a:srgbClr val="000000"/>
                </a:solidFill>
              </a:defRPr>
            </a:pPr>
            <a:r>
              <a:rPr sz="3000">
                <a:solidFill>
                  <a:srgbClr val="777775"/>
                </a:solidFill>
              </a:rPr>
              <a:t>Two points per side, under “A” posts behind tire and in front of rear tire </a:t>
            </a:r>
          </a:p>
        </p:txBody>
      </p:sp>
      <p:sp>
        <p:nvSpPr>
          <p:cNvPr id="392" name="Shape 39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62</a:t>
            </a:fld>
            <a:endParaRPr sz="1400">
              <a:solidFill>
                <a:srgbClr val="5C89A5"/>
              </a:solidFill>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395" name="Shape 395"/>
          <p:cNvSpPr>
            <a:spLocks noGrp="1"/>
          </p:cNvSpPr>
          <p:nvPr>
            <p:ph type="body" idx="1"/>
          </p:nvPr>
        </p:nvSpPr>
        <p:spPr>
          <a:xfrm>
            <a:off x="1041400" y="2768600"/>
            <a:ext cx="10922000" cy="6426200"/>
          </a:xfrm>
          <a:prstGeom prst="rect">
            <a:avLst/>
          </a:prstGeom>
        </p:spPr>
        <p:txBody>
          <a:bodyPr/>
          <a:lstStyle/>
          <a:p>
            <a:pPr marL="359833" lvl="0" indent="-359833">
              <a:buBlip>
                <a:blip r:embed="rId2"/>
              </a:buBlip>
              <a:defRPr sz="1800">
                <a:solidFill>
                  <a:srgbClr val="000000"/>
                </a:solidFill>
              </a:defRPr>
            </a:pPr>
            <a:r>
              <a:rPr sz="3000">
                <a:solidFill>
                  <a:srgbClr val="777775"/>
                </a:solidFill>
              </a:rPr>
              <a:t>Upright Vehicle</a:t>
            </a:r>
          </a:p>
          <a:p>
            <a:pPr marL="804333" lvl="1" indent="-359833">
              <a:buBlip>
                <a:blip r:embed="rId2"/>
              </a:buBlip>
              <a:defRPr sz="1800">
                <a:solidFill>
                  <a:srgbClr val="000000"/>
                </a:solidFill>
              </a:defRPr>
            </a:pPr>
            <a:r>
              <a:rPr sz="3000">
                <a:solidFill>
                  <a:srgbClr val="777775"/>
                </a:solidFill>
              </a:rPr>
              <a:t>Four points is best, but three points is also good enough</a:t>
            </a:r>
          </a:p>
          <a:p>
            <a:pPr marL="804333" lvl="1" indent="-359833">
              <a:buBlip>
                <a:blip r:embed="rId2"/>
              </a:buBlip>
              <a:defRPr sz="1800">
                <a:solidFill>
                  <a:srgbClr val="000000"/>
                </a:solidFill>
              </a:defRPr>
            </a:pPr>
            <a:r>
              <a:rPr sz="3000">
                <a:solidFill>
                  <a:srgbClr val="777775"/>
                </a:solidFill>
              </a:rPr>
              <a:t>Operation is the same on one side with the third chock on opposite side beneath the “B” post</a:t>
            </a:r>
          </a:p>
          <a:p>
            <a:pPr marL="804333" lvl="1" indent="-359833">
              <a:buBlip>
                <a:blip r:embed="rId2"/>
              </a:buBlip>
              <a:defRPr sz="1800">
                <a:solidFill>
                  <a:srgbClr val="000000"/>
                </a:solidFill>
              </a:defRPr>
            </a:pPr>
            <a:r>
              <a:rPr sz="3000">
                <a:solidFill>
                  <a:srgbClr val="777775"/>
                </a:solidFill>
              </a:rPr>
              <a:t>Step chocks can be used...</a:t>
            </a:r>
          </a:p>
          <a:p>
            <a:pPr marL="1248833" lvl="2" indent="-359833">
              <a:buBlip>
                <a:blip r:embed="rId2"/>
              </a:buBlip>
              <a:defRPr sz="1800">
                <a:solidFill>
                  <a:srgbClr val="000000"/>
                </a:solidFill>
              </a:defRPr>
            </a:pPr>
            <a:r>
              <a:rPr sz="3000">
                <a:solidFill>
                  <a:srgbClr val="777775"/>
                </a:solidFill>
              </a:rPr>
              <a:t>Right side up</a:t>
            </a:r>
          </a:p>
          <a:p>
            <a:pPr marL="1248833" lvl="2" indent="-359833">
              <a:buBlip>
                <a:blip r:embed="rId2"/>
              </a:buBlip>
              <a:defRPr sz="1800">
                <a:solidFill>
                  <a:srgbClr val="000000"/>
                </a:solidFill>
              </a:defRPr>
            </a:pPr>
            <a:r>
              <a:rPr sz="3000">
                <a:solidFill>
                  <a:srgbClr val="777775"/>
                </a:solidFill>
              </a:rPr>
              <a:t>Right side up with a wedge</a:t>
            </a:r>
          </a:p>
          <a:p>
            <a:pPr marL="1248833" lvl="2" indent="-359833">
              <a:buBlip>
                <a:blip r:embed="rId2"/>
              </a:buBlip>
              <a:defRPr sz="1800">
                <a:solidFill>
                  <a:srgbClr val="000000"/>
                </a:solidFill>
              </a:defRPr>
            </a:pPr>
            <a:r>
              <a:rPr sz="3000">
                <a:solidFill>
                  <a:srgbClr val="777775"/>
                </a:solidFill>
              </a:rPr>
              <a:t>Upside down</a:t>
            </a:r>
          </a:p>
        </p:txBody>
      </p:sp>
      <p:sp>
        <p:nvSpPr>
          <p:cNvPr id="396" name="Shape 39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63</a:t>
            </a:fld>
            <a:endParaRPr sz="1400">
              <a:solidFill>
                <a:srgbClr val="5C89A5"/>
              </a:solidFill>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399" name="Shape 39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Overturned Vehicle</a:t>
            </a:r>
          </a:p>
          <a:p>
            <a:pPr marL="804333" lvl="1" indent="-359833">
              <a:buBlip>
                <a:blip r:embed="rId2"/>
              </a:buBlip>
              <a:defRPr sz="1800">
                <a:solidFill>
                  <a:srgbClr val="000000"/>
                </a:solidFill>
              </a:defRPr>
            </a:pPr>
            <a:r>
              <a:rPr sz="3000">
                <a:solidFill>
                  <a:srgbClr val="777775"/>
                </a:solidFill>
              </a:rPr>
              <a:t>Cribbing</a:t>
            </a:r>
          </a:p>
          <a:p>
            <a:pPr marL="804333" lvl="1" indent="-359833">
              <a:buBlip>
                <a:blip r:embed="rId2"/>
              </a:buBlip>
              <a:defRPr sz="1800">
                <a:solidFill>
                  <a:srgbClr val="000000"/>
                </a:solidFill>
              </a:defRPr>
            </a:pPr>
            <a:r>
              <a:rPr sz="3000">
                <a:solidFill>
                  <a:srgbClr val="777775"/>
                </a:solidFill>
              </a:rPr>
              <a:t>Paratech Rescue Struts (US&amp;R 53)</a:t>
            </a:r>
          </a:p>
          <a:p>
            <a:pPr marL="1248833" lvl="2" indent="-359833">
              <a:buBlip>
                <a:blip r:embed="rId2"/>
              </a:buBlip>
              <a:defRPr sz="1800">
                <a:solidFill>
                  <a:srgbClr val="000000"/>
                </a:solidFill>
              </a:defRPr>
            </a:pPr>
            <a:r>
              <a:rPr sz="3000">
                <a:solidFill>
                  <a:srgbClr val="777775"/>
                </a:solidFill>
              </a:rPr>
              <a:t>Tensioned Buttress</a:t>
            </a:r>
          </a:p>
          <a:p>
            <a:pPr marL="804333" lvl="1" indent="-359833">
              <a:buBlip>
                <a:blip r:embed="rId2"/>
              </a:buBlip>
              <a:defRPr sz="1800">
                <a:solidFill>
                  <a:srgbClr val="000000"/>
                </a:solidFill>
              </a:defRPr>
            </a:pPr>
            <a:r>
              <a:rPr sz="3000">
                <a:solidFill>
                  <a:srgbClr val="777775"/>
                </a:solidFill>
              </a:rPr>
              <a:t>Airbags with cribbing (if necessary) </a:t>
            </a:r>
          </a:p>
        </p:txBody>
      </p:sp>
      <p:sp>
        <p:nvSpPr>
          <p:cNvPr id="400" name="Shape 40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64</a:t>
            </a:fld>
            <a:endParaRPr sz="1400">
              <a:solidFill>
                <a:srgbClr val="5C89A5"/>
              </a:solidFill>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403" name="Shape 403"/>
          <p:cNvSpPr>
            <a:spLocks noGrp="1"/>
          </p:cNvSpPr>
          <p:nvPr>
            <p:ph type="body" idx="1"/>
          </p:nvPr>
        </p:nvSpPr>
        <p:spPr>
          <a:xfrm>
            <a:off x="1041400" y="2768600"/>
            <a:ext cx="10922000" cy="533400"/>
          </a:xfrm>
          <a:prstGeom prst="rect">
            <a:avLst/>
          </a:prstGeom>
        </p:spPr>
        <p:txBody>
          <a:bodyPr/>
          <a:lstStyle>
            <a:lvl1pPr marL="359833" indent="-359833">
              <a:buBlip>
                <a:blip r:embed="rId2"/>
              </a:buBlip>
              <a:defRPr sz="3000"/>
            </a:lvl1pPr>
          </a:lstStyle>
          <a:p>
            <a:pPr lvl="0">
              <a:defRPr sz="1800">
                <a:solidFill>
                  <a:srgbClr val="000000"/>
                </a:solidFill>
              </a:defRPr>
            </a:pPr>
            <a:r>
              <a:rPr sz="3000">
                <a:solidFill>
                  <a:srgbClr val="777775"/>
                </a:solidFill>
              </a:rPr>
              <a:t>Crib Beds</a:t>
            </a:r>
          </a:p>
        </p:txBody>
      </p:sp>
      <p:sp>
        <p:nvSpPr>
          <p:cNvPr id="404" name="Shape 40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65</a:t>
            </a:fld>
            <a:endParaRPr sz="1400">
              <a:solidFill>
                <a:srgbClr val="5C89A5"/>
              </a:solidFill>
            </a:endParaRPr>
          </a:p>
        </p:txBody>
      </p:sp>
      <p:pic>
        <p:nvPicPr>
          <p:cNvPr id="405" name="page40image1848.png"/>
          <p:cNvPicPr/>
          <p:nvPr/>
        </p:nvPicPr>
        <p:blipFill>
          <a:blip r:embed="rId3">
            <a:extLst/>
          </a:blip>
          <a:stretch>
            <a:fillRect/>
          </a:stretch>
        </p:blipFill>
        <p:spPr>
          <a:xfrm>
            <a:off x="419100" y="3619500"/>
            <a:ext cx="3390900" cy="2549022"/>
          </a:xfrm>
          <a:prstGeom prst="rect">
            <a:avLst/>
          </a:prstGeom>
          <a:ln w="12700">
            <a:miter lim="400000"/>
          </a:ln>
        </p:spPr>
      </p:pic>
      <p:sp>
        <p:nvSpPr>
          <p:cNvPr id="406" name="Shape 406"/>
          <p:cNvSpPr/>
          <p:nvPr/>
        </p:nvSpPr>
        <p:spPr>
          <a:xfrm>
            <a:off x="820214" y="6596989"/>
            <a:ext cx="2590801" cy="20206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cap="none">
                <a:solidFill>
                  <a:srgbClr val="000000"/>
                </a:solidFill>
              </a:defRPr>
            </a:pPr>
            <a:r>
              <a:rPr sz="3200">
                <a:solidFill>
                  <a:srgbClr val="5C89A5"/>
                </a:solidFill>
                <a:latin typeface="Helvetica Neue"/>
                <a:ea typeface="Helvetica Neue"/>
                <a:cs typeface="Helvetica Neue"/>
                <a:sym typeface="Helvetica Neue"/>
              </a:rPr>
              <a:t>2x2 Crib Bed</a:t>
            </a:r>
          </a:p>
          <a:p>
            <a:pPr lvl="0">
              <a:defRPr sz="1800" cap="none">
                <a:solidFill>
                  <a:srgbClr val="000000"/>
                </a:solidFill>
              </a:defRPr>
            </a:pPr>
            <a:r>
              <a:rPr sz="3200">
                <a:solidFill>
                  <a:srgbClr val="5C89A5"/>
                </a:solidFill>
                <a:latin typeface="Helvetica Neue"/>
                <a:ea typeface="Helvetica Neue"/>
                <a:cs typeface="Helvetica Neue"/>
                <a:sym typeface="Helvetica Neue"/>
              </a:rPr>
              <a:t>(Max 3:1)</a:t>
            </a:r>
          </a:p>
          <a:p>
            <a:pPr lvl="0">
              <a:defRPr sz="1800" cap="none">
                <a:solidFill>
                  <a:srgbClr val="000000"/>
                </a:solidFill>
              </a:defRPr>
            </a:pPr>
            <a:r>
              <a:rPr sz="3200">
                <a:solidFill>
                  <a:srgbClr val="5C89A5"/>
                </a:solidFill>
                <a:latin typeface="Helvetica Neue"/>
                <a:ea typeface="Helvetica Neue"/>
                <a:cs typeface="Helvetica Neue"/>
                <a:sym typeface="Helvetica Neue"/>
              </a:rPr>
              <a:t>Height to Width</a:t>
            </a:r>
          </a:p>
        </p:txBody>
      </p:sp>
      <p:pic>
        <p:nvPicPr>
          <p:cNvPr id="407" name="page40image2448.png"/>
          <p:cNvPicPr/>
          <p:nvPr/>
        </p:nvPicPr>
        <p:blipFill>
          <a:blip r:embed="rId4">
            <a:extLst/>
          </a:blip>
          <a:stretch>
            <a:fillRect/>
          </a:stretch>
        </p:blipFill>
        <p:spPr>
          <a:xfrm>
            <a:off x="4800600" y="3619500"/>
            <a:ext cx="3395794" cy="2552700"/>
          </a:xfrm>
          <a:prstGeom prst="rect">
            <a:avLst/>
          </a:prstGeom>
          <a:ln w="12700">
            <a:miter lim="400000"/>
          </a:ln>
        </p:spPr>
      </p:pic>
      <p:sp>
        <p:nvSpPr>
          <p:cNvPr id="408" name="Shape 408"/>
          <p:cNvSpPr/>
          <p:nvPr/>
        </p:nvSpPr>
        <p:spPr>
          <a:xfrm>
            <a:off x="5374912" y="6596989"/>
            <a:ext cx="2578101" cy="20206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cap="none">
                <a:solidFill>
                  <a:srgbClr val="000000"/>
                </a:solidFill>
              </a:defRPr>
            </a:pPr>
            <a:r>
              <a:rPr sz="3200">
                <a:solidFill>
                  <a:srgbClr val="5C89A5"/>
                </a:solidFill>
                <a:latin typeface="Helvetica Neue"/>
                <a:ea typeface="Helvetica Neue"/>
                <a:cs typeface="Helvetica Neue"/>
                <a:sym typeface="Helvetica Neue"/>
              </a:rPr>
              <a:t>3x3 Crib Bed </a:t>
            </a:r>
          </a:p>
          <a:p>
            <a:pPr lvl="0">
              <a:defRPr sz="1800" cap="none">
                <a:solidFill>
                  <a:srgbClr val="000000"/>
                </a:solidFill>
              </a:defRPr>
            </a:pPr>
            <a:r>
              <a:rPr sz="3200">
                <a:solidFill>
                  <a:srgbClr val="5C89A5"/>
                </a:solidFill>
                <a:latin typeface="Helvetica Neue"/>
                <a:ea typeface="Helvetica Neue"/>
                <a:cs typeface="Helvetica Neue"/>
                <a:sym typeface="Helvetica Neue"/>
              </a:rPr>
              <a:t>(Max 3:1)</a:t>
            </a:r>
          </a:p>
          <a:p>
            <a:pPr lvl="0">
              <a:defRPr sz="1800" cap="none">
                <a:solidFill>
                  <a:srgbClr val="000000"/>
                </a:solidFill>
              </a:defRPr>
            </a:pPr>
            <a:r>
              <a:rPr sz="3200">
                <a:solidFill>
                  <a:srgbClr val="5C89A5"/>
                </a:solidFill>
                <a:latin typeface="Helvetica Neue"/>
                <a:ea typeface="Helvetica Neue"/>
                <a:cs typeface="Helvetica Neue"/>
                <a:sym typeface="Helvetica Neue"/>
              </a:rPr>
              <a:t>Height to Width</a:t>
            </a:r>
          </a:p>
        </p:txBody>
      </p:sp>
      <p:pic>
        <p:nvPicPr>
          <p:cNvPr id="409" name="page40image3048.png"/>
          <p:cNvPicPr/>
          <p:nvPr/>
        </p:nvPicPr>
        <p:blipFill>
          <a:blip r:embed="rId5">
            <a:extLst/>
          </a:blip>
          <a:stretch>
            <a:fillRect/>
          </a:stretch>
        </p:blipFill>
        <p:spPr>
          <a:xfrm>
            <a:off x="9198703" y="3619500"/>
            <a:ext cx="3395795" cy="2552700"/>
          </a:xfrm>
          <a:prstGeom prst="rect">
            <a:avLst/>
          </a:prstGeom>
          <a:ln w="12700">
            <a:miter lim="400000"/>
          </a:ln>
        </p:spPr>
      </p:pic>
      <p:sp>
        <p:nvSpPr>
          <p:cNvPr id="410" name="Shape 410"/>
          <p:cNvSpPr/>
          <p:nvPr/>
        </p:nvSpPr>
        <p:spPr>
          <a:xfrm>
            <a:off x="9736394" y="6596989"/>
            <a:ext cx="2857501" cy="20206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cap="none">
                <a:solidFill>
                  <a:srgbClr val="000000"/>
                </a:solidFill>
              </a:defRPr>
            </a:pPr>
            <a:r>
              <a:rPr sz="3200">
                <a:solidFill>
                  <a:srgbClr val="5C89A5"/>
                </a:solidFill>
                <a:latin typeface="Helvetica Neue"/>
                <a:ea typeface="Helvetica Neue"/>
                <a:cs typeface="Helvetica Neue"/>
                <a:sym typeface="Helvetica Neue"/>
              </a:rPr>
              <a:t>Solid Crib Bed</a:t>
            </a:r>
          </a:p>
          <a:p>
            <a:pPr lvl="0">
              <a:defRPr sz="1800" cap="none">
                <a:solidFill>
                  <a:srgbClr val="000000"/>
                </a:solidFill>
              </a:defRPr>
            </a:pPr>
            <a:r>
              <a:rPr sz="3200">
                <a:solidFill>
                  <a:srgbClr val="5C89A5"/>
                </a:solidFill>
                <a:latin typeface="Helvetica Neue"/>
                <a:ea typeface="Helvetica Neue"/>
                <a:cs typeface="Helvetica Neue"/>
                <a:sym typeface="Helvetica Neue"/>
              </a:rPr>
              <a:t>(Max 3:1) </a:t>
            </a:r>
          </a:p>
          <a:p>
            <a:pPr lvl="0">
              <a:defRPr sz="1800" cap="none">
                <a:solidFill>
                  <a:srgbClr val="000000"/>
                </a:solidFill>
              </a:defRPr>
            </a:pPr>
            <a:r>
              <a:rPr sz="3200">
                <a:solidFill>
                  <a:srgbClr val="5C89A5"/>
                </a:solidFill>
                <a:latin typeface="Helvetica Neue"/>
                <a:ea typeface="Helvetica Neue"/>
                <a:cs typeface="Helvetica Neue"/>
                <a:sym typeface="Helvetica Neue"/>
              </a:rPr>
              <a:t>Height to Width</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413" name="Shape 41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66</a:t>
            </a:fld>
            <a:endParaRPr sz="1400">
              <a:solidFill>
                <a:srgbClr val="5C89A5"/>
              </a:solidFill>
            </a:endParaRPr>
          </a:p>
        </p:txBody>
      </p:sp>
      <p:sp>
        <p:nvSpPr>
          <p:cNvPr id="414" name="Shape 414"/>
          <p:cNvSpPr>
            <a:spLocks noGrp="1"/>
          </p:cNvSpPr>
          <p:nvPr>
            <p:ph type="body" idx="1"/>
          </p:nvPr>
        </p:nvSpPr>
        <p:spPr>
          <a:xfrm>
            <a:off x="1041400" y="2768600"/>
            <a:ext cx="10922000" cy="533400"/>
          </a:xfrm>
          <a:prstGeom prst="rect">
            <a:avLst/>
          </a:prstGeom>
        </p:spPr>
        <p:txBody>
          <a:bodyPr/>
          <a:lstStyle>
            <a:lvl1pPr marL="359833" indent="-359833">
              <a:buBlip>
                <a:blip r:embed="rId2"/>
              </a:buBlip>
              <a:defRPr sz="3000"/>
            </a:lvl1pPr>
          </a:lstStyle>
          <a:p>
            <a:pPr lvl="0">
              <a:defRPr sz="1800">
                <a:solidFill>
                  <a:srgbClr val="000000"/>
                </a:solidFill>
              </a:defRPr>
            </a:pPr>
            <a:r>
              <a:rPr sz="3000">
                <a:solidFill>
                  <a:srgbClr val="777775"/>
                </a:solidFill>
              </a:rPr>
              <a:t>Crib Beds</a:t>
            </a:r>
          </a:p>
        </p:txBody>
      </p:sp>
      <p:pic>
        <p:nvPicPr>
          <p:cNvPr id="415" name="page40image5696.png"/>
          <p:cNvPicPr/>
          <p:nvPr/>
        </p:nvPicPr>
        <p:blipFill>
          <a:blip r:embed="rId3">
            <a:extLst/>
          </a:blip>
          <a:stretch>
            <a:fillRect/>
          </a:stretch>
        </p:blipFill>
        <p:spPr>
          <a:xfrm>
            <a:off x="431800" y="3492500"/>
            <a:ext cx="3243744" cy="2438400"/>
          </a:xfrm>
          <a:prstGeom prst="rect">
            <a:avLst/>
          </a:prstGeom>
          <a:ln w="12700">
            <a:miter lim="400000"/>
          </a:ln>
        </p:spPr>
      </p:pic>
      <p:pic>
        <p:nvPicPr>
          <p:cNvPr id="416" name="page40image6296.png"/>
          <p:cNvPicPr/>
          <p:nvPr/>
        </p:nvPicPr>
        <p:blipFill>
          <a:blip r:embed="rId4">
            <a:extLst/>
          </a:blip>
          <a:stretch>
            <a:fillRect/>
          </a:stretch>
        </p:blipFill>
        <p:spPr>
          <a:xfrm>
            <a:off x="4876800" y="3492500"/>
            <a:ext cx="3243744" cy="2438400"/>
          </a:xfrm>
          <a:prstGeom prst="rect">
            <a:avLst/>
          </a:prstGeom>
          <a:ln w="12700">
            <a:miter lim="400000"/>
          </a:ln>
        </p:spPr>
      </p:pic>
      <p:pic>
        <p:nvPicPr>
          <p:cNvPr id="417" name="page40image6896.png"/>
          <p:cNvPicPr/>
          <p:nvPr/>
        </p:nvPicPr>
        <p:blipFill>
          <a:blip r:embed="rId5">
            <a:extLst/>
          </a:blip>
          <a:stretch>
            <a:fillRect/>
          </a:stretch>
        </p:blipFill>
        <p:spPr>
          <a:xfrm>
            <a:off x="9357278" y="3492500"/>
            <a:ext cx="3243744" cy="2438400"/>
          </a:xfrm>
          <a:prstGeom prst="rect">
            <a:avLst/>
          </a:prstGeom>
          <a:ln w="12700">
            <a:miter lim="400000"/>
          </a:ln>
        </p:spPr>
      </p:pic>
      <p:sp>
        <p:nvSpPr>
          <p:cNvPr id="418" name="Shape 418"/>
          <p:cNvSpPr/>
          <p:nvPr/>
        </p:nvSpPr>
        <p:spPr>
          <a:xfrm>
            <a:off x="430447" y="5923889"/>
            <a:ext cx="3238501" cy="25032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cap="none">
                <a:solidFill>
                  <a:srgbClr val="000000"/>
                </a:solidFill>
              </a:defRPr>
            </a:pPr>
            <a:r>
              <a:rPr sz="3200">
                <a:solidFill>
                  <a:srgbClr val="5C89A5"/>
                </a:solidFill>
                <a:latin typeface="Helvetica Neue"/>
                <a:ea typeface="Helvetica Neue"/>
                <a:cs typeface="Helvetica Neue"/>
                <a:sym typeface="Helvetica Neue"/>
              </a:rPr>
              <a:t>Parallelogram Crib Bed</a:t>
            </a:r>
          </a:p>
          <a:p>
            <a:pPr lvl="0">
              <a:defRPr sz="1800" cap="none">
                <a:solidFill>
                  <a:srgbClr val="000000"/>
                </a:solidFill>
              </a:defRPr>
            </a:pPr>
            <a:r>
              <a:rPr sz="3200">
                <a:solidFill>
                  <a:srgbClr val="5C89A5"/>
                </a:solidFill>
                <a:latin typeface="Helvetica Neue"/>
                <a:ea typeface="Helvetica Neue"/>
                <a:cs typeface="Helvetica Neue"/>
                <a:sym typeface="Helvetica Neue"/>
              </a:rPr>
              <a:t>(Max 1:1)</a:t>
            </a:r>
          </a:p>
          <a:p>
            <a:pPr lvl="0">
              <a:defRPr sz="1800" cap="none">
                <a:solidFill>
                  <a:srgbClr val="000000"/>
                </a:solidFill>
              </a:defRPr>
            </a:pPr>
            <a:r>
              <a:rPr sz="3200">
                <a:solidFill>
                  <a:srgbClr val="5C89A5"/>
                </a:solidFill>
                <a:latin typeface="Helvetica Neue"/>
                <a:ea typeface="Helvetica Neue"/>
                <a:cs typeface="Helvetica Neue"/>
                <a:sym typeface="Helvetica Neue"/>
              </a:rPr>
              <a:t>Height to Width</a:t>
            </a:r>
          </a:p>
        </p:txBody>
      </p:sp>
      <p:sp>
        <p:nvSpPr>
          <p:cNvPr id="419" name="Shape 419"/>
          <p:cNvSpPr/>
          <p:nvPr/>
        </p:nvSpPr>
        <p:spPr>
          <a:xfrm>
            <a:off x="4888484" y="5943600"/>
            <a:ext cx="3238501" cy="1549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cap="none">
                <a:solidFill>
                  <a:srgbClr val="000000"/>
                </a:solidFill>
              </a:defRPr>
            </a:pPr>
            <a:r>
              <a:rPr sz="3200">
                <a:solidFill>
                  <a:srgbClr val="5C89A5"/>
                </a:solidFill>
                <a:latin typeface="Helvetica Neue"/>
                <a:ea typeface="Helvetica Neue"/>
                <a:cs typeface="Helvetica Neue"/>
                <a:sym typeface="Helvetica Neue"/>
              </a:rPr>
              <a:t>Triangle Crib Bed (Max 1:1) </a:t>
            </a:r>
          </a:p>
          <a:p>
            <a:pPr lvl="0">
              <a:defRPr sz="1800" cap="none">
                <a:solidFill>
                  <a:srgbClr val="000000"/>
                </a:solidFill>
              </a:defRPr>
            </a:pPr>
            <a:r>
              <a:rPr sz="3200">
                <a:solidFill>
                  <a:srgbClr val="5C89A5"/>
                </a:solidFill>
                <a:latin typeface="Helvetica Neue"/>
                <a:ea typeface="Helvetica Neue"/>
                <a:cs typeface="Helvetica Neue"/>
                <a:sym typeface="Helvetica Neue"/>
              </a:rPr>
              <a:t>Height to Width</a:t>
            </a:r>
          </a:p>
        </p:txBody>
      </p:sp>
      <p:sp>
        <p:nvSpPr>
          <p:cNvPr id="420" name="Shape 420"/>
          <p:cNvSpPr/>
          <p:nvPr/>
        </p:nvSpPr>
        <p:spPr>
          <a:xfrm>
            <a:off x="9351850" y="6121400"/>
            <a:ext cx="3238501" cy="106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cap="none">
                <a:latin typeface="Helvetica Neue"/>
                <a:ea typeface="Helvetica Neue"/>
                <a:cs typeface="Helvetica Neue"/>
                <a:sym typeface="Helvetica Neue"/>
              </a:defRPr>
            </a:lvl1pPr>
          </a:lstStyle>
          <a:p>
            <a:pPr lvl="0">
              <a:defRPr sz="1800">
                <a:solidFill>
                  <a:srgbClr val="000000"/>
                </a:solidFill>
              </a:defRPr>
            </a:pPr>
            <a:r>
              <a:rPr sz="3200">
                <a:solidFill>
                  <a:srgbClr val="5C89A5"/>
                </a:solidFill>
              </a:rPr>
              <a:t>Sloped Surface Crib Bed</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423" name="Shape 423"/>
          <p:cNvSpPr>
            <a:spLocks noGrp="1"/>
          </p:cNvSpPr>
          <p:nvPr>
            <p:ph type="body" idx="1"/>
          </p:nvPr>
        </p:nvSpPr>
        <p:spPr>
          <a:xfrm>
            <a:off x="1041400" y="2768600"/>
            <a:ext cx="10922000" cy="6324600"/>
          </a:xfrm>
          <a:prstGeom prst="rect">
            <a:avLst/>
          </a:prstGeom>
        </p:spPr>
        <p:txBody>
          <a:bodyPr/>
          <a:lstStyle/>
          <a:p>
            <a:pPr marL="359833" lvl="0" indent="-359833">
              <a:buBlip>
                <a:blip r:embed="rId2"/>
              </a:buBlip>
              <a:defRPr sz="1800">
                <a:solidFill>
                  <a:srgbClr val="000000"/>
                </a:solidFill>
              </a:defRPr>
            </a:pPr>
            <a:r>
              <a:rPr sz="3000">
                <a:solidFill>
                  <a:srgbClr val="777775"/>
                </a:solidFill>
              </a:rPr>
              <a:t>Crib Beds</a:t>
            </a:r>
          </a:p>
          <a:p>
            <a:pPr marL="804333" lvl="1" indent="-359833">
              <a:buBlip>
                <a:blip r:embed="rId2"/>
              </a:buBlip>
              <a:defRPr sz="1800">
                <a:solidFill>
                  <a:srgbClr val="000000"/>
                </a:solidFill>
              </a:defRPr>
            </a:pPr>
            <a:r>
              <a:rPr sz="3000">
                <a:solidFill>
                  <a:srgbClr val="777775"/>
                </a:solidFill>
              </a:rPr>
              <a:t>4” x 4” dimensional cribbing has a load capacity of 6000 lbs. at each load point </a:t>
            </a:r>
          </a:p>
          <a:p>
            <a:pPr marL="804333" lvl="1" indent="-359833">
              <a:buBlip>
                <a:blip r:embed="rId2"/>
              </a:buBlip>
              <a:defRPr sz="1800">
                <a:solidFill>
                  <a:srgbClr val="000000"/>
                </a:solidFill>
              </a:defRPr>
            </a:pPr>
            <a:r>
              <a:rPr sz="3000">
                <a:solidFill>
                  <a:srgbClr val="777775"/>
                </a:solidFill>
              </a:rPr>
              <a:t>6” x 6” dimensional cribbing has a load capacity of 15,000 lbs. at each load point</a:t>
            </a:r>
          </a:p>
          <a:p>
            <a:pPr marL="804333" lvl="1" indent="-359833">
              <a:buBlip>
                <a:blip r:embed="rId2"/>
              </a:buBlip>
              <a:defRPr sz="1800">
                <a:solidFill>
                  <a:srgbClr val="000000"/>
                </a:solidFill>
              </a:defRPr>
            </a:pPr>
            <a:r>
              <a:rPr sz="3000">
                <a:solidFill>
                  <a:srgbClr val="777775"/>
                </a:solidFill>
              </a:rPr>
              <a:t>Crib height is limited to 3 times the width of the crib base or 3:1</a:t>
            </a:r>
          </a:p>
        </p:txBody>
      </p:sp>
      <p:sp>
        <p:nvSpPr>
          <p:cNvPr id="424" name="Shape 42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67</a:t>
            </a:fld>
            <a:endParaRPr sz="1400">
              <a:solidFill>
                <a:srgbClr val="5C89A5"/>
              </a:solidFill>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427" name="Shape 42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Crib Beds</a:t>
            </a:r>
          </a:p>
          <a:p>
            <a:pPr marL="804333" lvl="1" indent="-359833">
              <a:buBlip>
                <a:blip r:embed="rId2"/>
              </a:buBlip>
              <a:defRPr sz="1800">
                <a:solidFill>
                  <a:srgbClr val="000000"/>
                </a:solidFill>
              </a:defRPr>
            </a:pPr>
            <a:r>
              <a:rPr sz="3000">
                <a:solidFill>
                  <a:srgbClr val="777775"/>
                </a:solidFill>
              </a:rPr>
              <a:t>Cribbing corners/load points should overlap by 4” to assure a slow crush type failure </a:t>
            </a:r>
          </a:p>
          <a:p>
            <a:pPr marL="804333" lvl="1" indent="-359833">
              <a:buBlip>
                <a:blip r:embed="rId2"/>
              </a:buBlip>
              <a:defRPr sz="1800">
                <a:solidFill>
                  <a:srgbClr val="000000"/>
                </a:solidFill>
              </a:defRPr>
            </a:pPr>
            <a:r>
              <a:rPr sz="3000">
                <a:solidFill>
                  <a:srgbClr val="777775"/>
                </a:solidFill>
              </a:rPr>
              <a:t>Bottom layer of crib should be solid when used on soil or asphalt paving to spread the load evenly</a:t>
            </a:r>
          </a:p>
        </p:txBody>
      </p:sp>
      <p:sp>
        <p:nvSpPr>
          <p:cNvPr id="428" name="Shape 42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68</a:t>
            </a:fld>
            <a:endParaRPr sz="1400">
              <a:solidFill>
                <a:srgbClr val="5C89A5"/>
              </a:solidFill>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Stabilization</a:t>
            </a:r>
          </a:p>
        </p:txBody>
      </p:sp>
      <p:sp>
        <p:nvSpPr>
          <p:cNvPr id="431" name="Shape 43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Vehicles off the Roadway</a:t>
            </a:r>
          </a:p>
          <a:p>
            <a:pPr marL="804333" lvl="1" indent="-359833">
              <a:buBlip>
                <a:blip r:embed="rId2"/>
              </a:buBlip>
              <a:defRPr sz="1800">
                <a:solidFill>
                  <a:srgbClr val="000000"/>
                </a:solidFill>
              </a:defRPr>
            </a:pPr>
            <a:r>
              <a:rPr sz="3000">
                <a:solidFill>
                  <a:srgbClr val="777775"/>
                </a:solidFill>
              </a:rPr>
              <a:t>Creative cribbing or shoring techniques</a:t>
            </a:r>
          </a:p>
          <a:p>
            <a:pPr marL="804333" lvl="1" indent="-359833">
              <a:buBlip>
                <a:blip r:embed="rId2"/>
              </a:buBlip>
              <a:defRPr sz="1800">
                <a:solidFill>
                  <a:srgbClr val="000000"/>
                </a:solidFill>
              </a:defRPr>
            </a:pPr>
            <a:r>
              <a:rPr sz="3000">
                <a:solidFill>
                  <a:srgbClr val="777775"/>
                </a:solidFill>
              </a:rPr>
              <a:t>Consider the use of ropes, chains, or winch (US&amp;R 53)</a:t>
            </a:r>
          </a:p>
        </p:txBody>
      </p:sp>
      <p:sp>
        <p:nvSpPr>
          <p:cNvPr id="432" name="Shape 43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69</a:t>
            </a:fld>
            <a:endParaRPr sz="1400">
              <a:solidFill>
                <a:srgbClr val="5C89A5"/>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p:txBody>
      </p:sp>
      <p:sp>
        <p:nvSpPr>
          <p:cNvPr id="120" name="Shape 120"/>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777775"/>
                </a:solidFill>
              </a:rPr>
              <a:t>Newer vehicles designed with safety in mind</a:t>
            </a:r>
          </a:p>
          <a:p>
            <a:pPr lvl="1">
              <a:buBlip>
                <a:blip r:embed="rId2"/>
              </a:buBlip>
              <a:defRPr sz="1800">
                <a:solidFill>
                  <a:srgbClr val="000000"/>
                </a:solidFill>
              </a:defRPr>
            </a:pPr>
            <a:r>
              <a:rPr sz="3600">
                <a:solidFill>
                  <a:srgbClr val="777775"/>
                </a:solidFill>
              </a:rPr>
              <a:t>Crumple zones</a:t>
            </a:r>
          </a:p>
          <a:p>
            <a:pPr lvl="1">
              <a:buBlip>
                <a:blip r:embed="rId2"/>
              </a:buBlip>
              <a:defRPr sz="1800">
                <a:solidFill>
                  <a:srgbClr val="000000"/>
                </a:solidFill>
              </a:defRPr>
            </a:pPr>
            <a:r>
              <a:rPr sz="3600">
                <a:solidFill>
                  <a:srgbClr val="777775"/>
                </a:solidFill>
              </a:rPr>
              <a:t>HSS, AHSS, and SRS</a:t>
            </a:r>
          </a:p>
          <a:p>
            <a:pPr lvl="1">
              <a:buBlip>
                <a:blip r:embed="rId2"/>
              </a:buBlip>
              <a:defRPr sz="1800">
                <a:solidFill>
                  <a:srgbClr val="000000"/>
                </a:solidFill>
              </a:defRPr>
            </a:pPr>
            <a:r>
              <a:rPr sz="3600">
                <a:solidFill>
                  <a:srgbClr val="777775"/>
                </a:solidFill>
              </a:rPr>
              <a:t>Basic idea is to disperse energy around passenger compartment</a:t>
            </a:r>
          </a:p>
          <a:p>
            <a:pPr lvl="0">
              <a:buBlip>
                <a:blip r:embed="rId2"/>
              </a:buBlip>
              <a:defRPr sz="1800">
                <a:solidFill>
                  <a:srgbClr val="000000"/>
                </a:solidFill>
              </a:defRPr>
            </a:pPr>
            <a:r>
              <a:rPr sz="3600">
                <a:solidFill>
                  <a:srgbClr val="777775"/>
                </a:solidFill>
              </a:rPr>
              <a:t>Learn to “Read the Wreck”</a:t>
            </a:r>
          </a:p>
        </p:txBody>
      </p:sp>
      <p:sp>
        <p:nvSpPr>
          <p:cNvPr id="121" name="Shape 12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a:t>
            </a:fld>
            <a:endParaRPr sz="1400">
              <a:solidFill>
                <a:srgbClr val="5C89A5"/>
              </a:solidFill>
            </a:endParaRPr>
          </a:p>
        </p:txBody>
      </p:sp>
      <p:pic>
        <p:nvPicPr>
          <p:cNvPr id="122" name="page7image11856.png"/>
          <p:cNvPicPr/>
          <p:nvPr/>
        </p:nvPicPr>
        <p:blipFill>
          <a:blip r:embed="rId3">
            <a:extLst/>
          </a:blip>
          <a:stretch>
            <a:fillRect/>
          </a:stretch>
        </p:blipFill>
        <p:spPr>
          <a:xfrm>
            <a:off x="5880100" y="3683000"/>
            <a:ext cx="1460500" cy="1473200"/>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35" name="Shape 435"/>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Try before you pry</a:t>
            </a:r>
          </a:p>
          <a:p>
            <a:pPr marL="359833" lvl="0" indent="-359833">
              <a:buBlip>
                <a:blip r:embed="rId2"/>
              </a:buBlip>
              <a:defRPr sz="1800">
                <a:solidFill>
                  <a:srgbClr val="000000"/>
                </a:solidFill>
              </a:defRPr>
            </a:pPr>
            <a:r>
              <a:rPr sz="3000">
                <a:solidFill>
                  <a:srgbClr val="777775"/>
                </a:solidFill>
              </a:rPr>
              <a:t>Remove Glass</a:t>
            </a:r>
          </a:p>
          <a:p>
            <a:pPr marL="359833" lvl="0" indent="-359833">
              <a:buBlip>
                <a:blip r:embed="rId2"/>
              </a:buBlip>
              <a:defRPr sz="1800">
                <a:solidFill>
                  <a:srgbClr val="000000"/>
                </a:solidFill>
              </a:defRPr>
            </a:pPr>
            <a:r>
              <a:rPr sz="3000">
                <a:solidFill>
                  <a:srgbClr val="777775"/>
                </a:solidFill>
              </a:rPr>
              <a:t>De-energize</a:t>
            </a:r>
          </a:p>
          <a:p>
            <a:pPr marL="359833" lvl="0" indent="-359833">
              <a:buBlip>
                <a:blip r:embed="rId2"/>
              </a:buBlip>
              <a:defRPr sz="1800">
                <a:solidFill>
                  <a:srgbClr val="000000"/>
                </a:solidFill>
              </a:defRPr>
            </a:pPr>
            <a:r>
              <a:rPr sz="3000">
                <a:solidFill>
                  <a:srgbClr val="777775"/>
                </a:solidFill>
              </a:rPr>
              <a:t>Can try to use hand tools, like a Halligan first</a:t>
            </a:r>
          </a:p>
          <a:p>
            <a:pPr marL="804333" lvl="1" indent="-359833">
              <a:buBlip>
                <a:blip r:embed="rId2"/>
              </a:buBlip>
              <a:defRPr sz="1800">
                <a:solidFill>
                  <a:srgbClr val="000000"/>
                </a:solidFill>
              </a:defRPr>
            </a:pPr>
            <a:r>
              <a:rPr sz="3000">
                <a:solidFill>
                  <a:srgbClr val="777775"/>
                </a:solidFill>
              </a:rPr>
              <a:t>Don’t spend too much time on hand tools</a:t>
            </a:r>
          </a:p>
          <a:p>
            <a:pPr marL="804333" lvl="1" indent="-359833">
              <a:buBlip>
                <a:blip r:embed="rId2"/>
              </a:buBlip>
              <a:defRPr sz="1800">
                <a:solidFill>
                  <a:srgbClr val="000000"/>
                </a:solidFill>
              </a:defRPr>
            </a:pPr>
            <a:r>
              <a:rPr sz="3000">
                <a:solidFill>
                  <a:srgbClr val="777775"/>
                </a:solidFill>
              </a:rPr>
              <a:t>If hand tools don’t work, switch to power tools</a:t>
            </a:r>
          </a:p>
        </p:txBody>
      </p:sp>
      <p:sp>
        <p:nvSpPr>
          <p:cNvPr id="436" name="Shape 43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70</a:t>
            </a:fld>
            <a:endParaRPr sz="1400">
              <a:solidFill>
                <a:srgbClr val="5C89A5"/>
              </a:solidFill>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39" name="Shape 43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Removing Glass</a:t>
            </a:r>
          </a:p>
          <a:p>
            <a:pPr marL="804333" lvl="1" indent="-359833">
              <a:buBlip>
                <a:blip r:embed="rId2"/>
              </a:buBlip>
              <a:defRPr sz="1800">
                <a:solidFill>
                  <a:srgbClr val="000000"/>
                </a:solidFill>
              </a:defRPr>
            </a:pPr>
            <a:r>
              <a:rPr sz="3000">
                <a:solidFill>
                  <a:srgbClr val="777775"/>
                </a:solidFill>
              </a:rPr>
              <a:t>Laminated Glass</a:t>
            </a:r>
          </a:p>
          <a:p>
            <a:pPr marL="1248833" lvl="2" indent="-359833">
              <a:buBlip>
                <a:blip r:embed="rId2"/>
              </a:buBlip>
              <a:defRPr sz="1800">
                <a:solidFill>
                  <a:srgbClr val="000000"/>
                </a:solidFill>
              </a:defRPr>
            </a:pPr>
            <a:r>
              <a:rPr sz="3000">
                <a:solidFill>
                  <a:srgbClr val="777775"/>
                </a:solidFill>
              </a:rPr>
              <a:t>Windshields</a:t>
            </a:r>
          </a:p>
          <a:p>
            <a:pPr marL="804333" lvl="1" indent="-359833">
              <a:buBlip>
                <a:blip r:embed="rId2"/>
              </a:buBlip>
              <a:defRPr sz="1800">
                <a:solidFill>
                  <a:srgbClr val="000000"/>
                </a:solidFill>
              </a:defRPr>
            </a:pPr>
            <a:r>
              <a:rPr sz="3000">
                <a:solidFill>
                  <a:srgbClr val="777775"/>
                </a:solidFill>
              </a:rPr>
              <a:t>Tempered Glass</a:t>
            </a:r>
          </a:p>
          <a:p>
            <a:pPr marL="1248833" lvl="2" indent="-359833">
              <a:buBlip>
                <a:blip r:embed="rId2"/>
              </a:buBlip>
              <a:defRPr sz="1800">
                <a:solidFill>
                  <a:srgbClr val="000000"/>
                </a:solidFill>
              </a:defRPr>
            </a:pPr>
            <a:r>
              <a:rPr sz="3000">
                <a:solidFill>
                  <a:srgbClr val="777775"/>
                </a:solidFill>
              </a:rPr>
              <a:t>Side and Rear windows</a:t>
            </a:r>
          </a:p>
        </p:txBody>
      </p:sp>
      <p:sp>
        <p:nvSpPr>
          <p:cNvPr id="440" name="Shape 44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71</a:t>
            </a:fld>
            <a:endParaRPr sz="1400">
              <a:solidFill>
                <a:srgbClr val="5C89A5"/>
              </a:solidFill>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43" name="Shape 443"/>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Removing Glass</a:t>
            </a:r>
          </a:p>
          <a:p>
            <a:pPr marL="804333" lvl="1" indent="-359833">
              <a:buBlip>
                <a:blip r:embed="rId2"/>
              </a:buBlip>
              <a:defRPr sz="1800">
                <a:solidFill>
                  <a:srgbClr val="000000"/>
                </a:solidFill>
              </a:defRPr>
            </a:pPr>
            <a:r>
              <a:rPr sz="3000">
                <a:solidFill>
                  <a:srgbClr val="777775"/>
                </a:solidFill>
              </a:rPr>
              <a:t>Windshields</a:t>
            </a:r>
          </a:p>
          <a:p>
            <a:pPr marL="1248833" lvl="2" indent="-359833">
              <a:buBlip>
                <a:blip r:embed="rId2"/>
              </a:buBlip>
              <a:defRPr sz="1800">
                <a:solidFill>
                  <a:srgbClr val="000000"/>
                </a:solidFill>
              </a:defRPr>
            </a:pPr>
            <a:r>
              <a:rPr sz="3000">
                <a:solidFill>
                  <a:srgbClr val="777775"/>
                </a:solidFill>
              </a:rPr>
              <a:t>Various methods</a:t>
            </a:r>
          </a:p>
          <a:p>
            <a:pPr marL="1693333" lvl="3" indent="-359833">
              <a:buBlip>
                <a:blip r:embed="rId2"/>
              </a:buBlip>
              <a:defRPr sz="1800">
                <a:solidFill>
                  <a:srgbClr val="000000"/>
                </a:solidFill>
              </a:defRPr>
            </a:pPr>
            <a:r>
              <a:rPr sz="3000">
                <a:solidFill>
                  <a:srgbClr val="777775"/>
                </a:solidFill>
              </a:rPr>
              <a:t>Axe, Pry Axe, Sawzall, Windshield Saw, Halligan</a:t>
            </a:r>
          </a:p>
          <a:p>
            <a:pPr marL="1248833" lvl="2" indent="-359833">
              <a:buBlip>
                <a:blip r:embed="rId2"/>
              </a:buBlip>
              <a:defRPr sz="1800">
                <a:solidFill>
                  <a:srgbClr val="000000"/>
                </a:solidFill>
              </a:defRPr>
            </a:pPr>
            <a:r>
              <a:rPr sz="3000">
                <a:solidFill>
                  <a:srgbClr val="777775"/>
                </a:solidFill>
              </a:rPr>
              <a:t>Protect patient</a:t>
            </a:r>
          </a:p>
          <a:p>
            <a:pPr marL="1248833" lvl="2" indent="-359833">
              <a:buBlip>
                <a:blip r:embed="rId2"/>
              </a:buBlip>
              <a:defRPr sz="1800">
                <a:solidFill>
                  <a:srgbClr val="000000"/>
                </a:solidFill>
              </a:defRPr>
            </a:pPr>
            <a:r>
              <a:rPr sz="3000">
                <a:solidFill>
                  <a:srgbClr val="777775"/>
                </a:solidFill>
              </a:rPr>
              <a:t>Can remove completely or fold down onto the hood</a:t>
            </a:r>
          </a:p>
        </p:txBody>
      </p:sp>
      <p:sp>
        <p:nvSpPr>
          <p:cNvPr id="444" name="Shape 44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72</a:t>
            </a:fld>
            <a:endParaRPr sz="1400">
              <a:solidFill>
                <a:srgbClr val="5C89A5"/>
              </a:solidFill>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47" name="Shape 44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Removing Glass</a:t>
            </a:r>
          </a:p>
          <a:p>
            <a:pPr marL="804333" lvl="1" indent="-359833">
              <a:buBlip>
                <a:blip r:embed="rId2"/>
              </a:buBlip>
              <a:defRPr sz="1800">
                <a:solidFill>
                  <a:srgbClr val="000000"/>
                </a:solidFill>
              </a:defRPr>
            </a:pPr>
            <a:r>
              <a:rPr sz="3000">
                <a:solidFill>
                  <a:srgbClr val="777775"/>
                </a:solidFill>
              </a:rPr>
              <a:t>Tempered Glass</a:t>
            </a:r>
          </a:p>
          <a:p>
            <a:pPr marL="1248833" lvl="2" indent="-359833">
              <a:buBlip>
                <a:blip r:embed="rId2"/>
              </a:buBlip>
              <a:defRPr sz="1800">
                <a:solidFill>
                  <a:srgbClr val="000000"/>
                </a:solidFill>
              </a:defRPr>
            </a:pPr>
            <a:r>
              <a:rPr sz="3000">
                <a:solidFill>
                  <a:srgbClr val="777775"/>
                </a:solidFill>
              </a:rPr>
              <a:t>Various Methods/tools</a:t>
            </a:r>
          </a:p>
          <a:p>
            <a:pPr marL="1693333" lvl="3" indent="-359833">
              <a:buBlip>
                <a:blip r:embed="rId2"/>
              </a:buBlip>
              <a:defRPr sz="1800">
                <a:solidFill>
                  <a:srgbClr val="000000"/>
                </a:solidFill>
              </a:defRPr>
            </a:pPr>
            <a:r>
              <a:rPr sz="3000">
                <a:solidFill>
                  <a:srgbClr val="777775"/>
                </a:solidFill>
              </a:rPr>
              <a:t>Roll Down Window, Rescue Wrench, Window Punch, Halligan, Sledgehammer</a:t>
            </a:r>
          </a:p>
          <a:p>
            <a:pPr marL="1248833" lvl="2" indent="-359833">
              <a:buBlip>
                <a:blip r:embed="rId2"/>
              </a:buBlip>
              <a:defRPr sz="1800">
                <a:solidFill>
                  <a:srgbClr val="000000"/>
                </a:solidFill>
              </a:defRPr>
            </a:pPr>
            <a:r>
              <a:rPr sz="3000">
                <a:solidFill>
                  <a:srgbClr val="777775"/>
                </a:solidFill>
              </a:rPr>
              <a:t>Protect Patient </a:t>
            </a:r>
          </a:p>
          <a:p>
            <a:pPr marL="1248833" lvl="2" indent="-359833">
              <a:buBlip>
                <a:blip r:embed="rId2"/>
              </a:buBlip>
              <a:defRPr sz="1800">
                <a:solidFill>
                  <a:srgbClr val="000000"/>
                </a:solidFill>
              </a:defRPr>
            </a:pPr>
            <a:r>
              <a:rPr sz="3000">
                <a:solidFill>
                  <a:srgbClr val="777775"/>
                </a:solidFill>
              </a:rPr>
              <a:t>Clear glass completely</a:t>
            </a:r>
          </a:p>
        </p:txBody>
      </p:sp>
      <p:sp>
        <p:nvSpPr>
          <p:cNvPr id="448" name="Shape 44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73</a:t>
            </a:fld>
            <a:endParaRPr sz="1400">
              <a:solidFill>
                <a:srgbClr val="5C89A5"/>
              </a:solidFill>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51" name="Shape 45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Create a Purchase</a:t>
            </a:r>
          </a:p>
          <a:p>
            <a:pPr marL="804333" lvl="1" indent="-359833">
              <a:buBlip>
                <a:blip r:embed="rId2"/>
              </a:buBlip>
              <a:defRPr sz="1800">
                <a:solidFill>
                  <a:srgbClr val="000000"/>
                </a:solidFill>
              </a:defRPr>
            </a:pPr>
            <a:r>
              <a:rPr sz="3000">
                <a:solidFill>
                  <a:srgbClr val="777775"/>
                </a:solidFill>
              </a:rPr>
              <a:t>Use of Hand tools</a:t>
            </a:r>
          </a:p>
          <a:p>
            <a:pPr marL="804333" lvl="1" indent="-359833">
              <a:buBlip>
                <a:blip r:embed="rId2"/>
              </a:buBlip>
              <a:defRPr sz="1800">
                <a:solidFill>
                  <a:srgbClr val="000000"/>
                </a:solidFill>
              </a:defRPr>
            </a:pPr>
            <a:r>
              <a:rPr sz="3000">
                <a:solidFill>
                  <a:srgbClr val="777775"/>
                </a:solidFill>
              </a:rPr>
              <a:t>Vertical Lift</a:t>
            </a:r>
          </a:p>
          <a:p>
            <a:pPr marL="804333" lvl="1" indent="-359833">
              <a:buBlip>
                <a:blip r:embed="rId2"/>
              </a:buBlip>
              <a:defRPr sz="1800">
                <a:solidFill>
                  <a:srgbClr val="000000"/>
                </a:solidFill>
              </a:defRPr>
            </a:pPr>
            <a:r>
              <a:rPr sz="3000">
                <a:solidFill>
                  <a:srgbClr val="777775"/>
                </a:solidFill>
              </a:rPr>
              <a:t>Fender Crush</a:t>
            </a:r>
          </a:p>
          <a:p>
            <a:pPr marL="804333" lvl="1" indent="-359833">
              <a:buBlip>
                <a:blip r:embed="rId2"/>
              </a:buBlip>
              <a:defRPr sz="1800">
                <a:solidFill>
                  <a:srgbClr val="000000"/>
                </a:solidFill>
              </a:defRPr>
            </a:pPr>
            <a:r>
              <a:rPr sz="3000">
                <a:solidFill>
                  <a:srgbClr val="777775"/>
                </a:solidFill>
              </a:rPr>
              <a:t>Enlarging existing purchase</a:t>
            </a:r>
          </a:p>
        </p:txBody>
      </p:sp>
      <p:sp>
        <p:nvSpPr>
          <p:cNvPr id="452" name="Shape 45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74</a:t>
            </a:fld>
            <a:endParaRPr sz="1400">
              <a:solidFill>
                <a:srgbClr val="5C89A5"/>
              </a:solidFill>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55" name="Shape 455"/>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Create a Purchase</a:t>
            </a:r>
          </a:p>
          <a:p>
            <a:pPr marL="804333" lvl="1" indent="-359833">
              <a:buBlip>
                <a:blip r:embed="rId2"/>
              </a:buBlip>
              <a:defRPr sz="1800">
                <a:solidFill>
                  <a:srgbClr val="000000"/>
                </a:solidFill>
              </a:defRPr>
            </a:pPr>
            <a:r>
              <a:rPr sz="3000">
                <a:solidFill>
                  <a:srgbClr val="777775"/>
                </a:solidFill>
              </a:rPr>
              <a:t>Hand Tools</a:t>
            </a:r>
          </a:p>
          <a:p>
            <a:pPr marL="1248833" lvl="2" indent="-359833">
              <a:buBlip>
                <a:blip r:embed="rId2"/>
              </a:buBlip>
              <a:defRPr sz="1800">
                <a:solidFill>
                  <a:srgbClr val="000000"/>
                </a:solidFill>
              </a:defRPr>
            </a:pPr>
            <a:r>
              <a:rPr sz="3000">
                <a:solidFill>
                  <a:srgbClr val="777775"/>
                </a:solidFill>
              </a:rPr>
              <a:t>Sledgehammer</a:t>
            </a:r>
          </a:p>
          <a:p>
            <a:pPr marL="1248833" lvl="2" indent="-359833">
              <a:buBlip>
                <a:blip r:embed="rId2"/>
              </a:buBlip>
              <a:defRPr sz="1800">
                <a:solidFill>
                  <a:srgbClr val="000000"/>
                </a:solidFill>
              </a:defRPr>
            </a:pPr>
            <a:r>
              <a:rPr sz="3000">
                <a:solidFill>
                  <a:srgbClr val="777775"/>
                </a:solidFill>
              </a:rPr>
              <a:t>Halligan</a:t>
            </a:r>
          </a:p>
          <a:p>
            <a:pPr marL="1248833" lvl="2" indent="-359833">
              <a:buBlip>
                <a:blip r:embed="rId2"/>
              </a:buBlip>
              <a:defRPr sz="1800">
                <a:solidFill>
                  <a:srgbClr val="000000"/>
                </a:solidFill>
              </a:defRPr>
            </a:pPr>
            <a:r>
              <a:rPr sz="3000">
                <a:solidFill>
                  <a:srgbClr val="777775"/>
                </a:solidFill>
              </a:rPr>
              <a:t>These two tools are primarily used to pound in metal or pry metal out to create a purchase point</a:t>
            </a:r>
          </a:p>
        </p:txBody>
      </p:sp>
      <p:sp>
        <p:nvSpPr>
          <p:cNvPr id="456" name="Shape 45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75</a:t>
            </a:fld>
            <a:endParaRPr sz="1400">
              <a:solidFill>
                <a:srgbClr val="5C89A5"/>
              </a:solidFill>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59" name="Shape 45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Create a Purchase</a:t>
            </a:r>
          </a:p>
          <a:p>
            <a:pPr marL="804333" lvl="1" indent="-359833">
              <a:buBlip>
                <a:blip r:embed="rId2"/>
              </a:buBlip>
              <a:defRPr sz="1800">
                <a:solidFill>
                  <a:srgbClr val="000000"/>
                </a:solidFill>
              </a:defRPr>
            </a:pPr>
            <a:r>
              <a:rPr sz="3000">
                <a:solidFill>
                  <a:srgbClr val="777775"/>
                </a:solidFill>
              </a:rPr>
              <a:t>Vertical Lift</a:t>
            </a:r>
          </a:p>
          <a:p>
            <a:pPr marL="1248833" lvl="2" indent="-359833">
              <a:buBlip>
                <a:blip r:embed="rId2"/>
              </a:buBlip>
              <a:defRPr sz="1800">
                <a:solidFill>
                  <a:srgbClr val="000000"/>
                </a:solidFill>
              </a:defRPr>
            </a:pPr>
            <a:r>
              <a:rPr sz="3000">
                <a:solidFill>
                  <a:srgbClr val="777775"/>
                </a:solidFill>
              </a:rPr>
              <a:t>Insert tips of the spreaders between top and bottom of the window frame and spread</a:t>
            </a:r>
          </a:p>
          <a:p>
            <a:pPr marL="1248833" lvl="2" indent="-359833">
              <a:buBlip>
                <a:blip r:embed="rId2"/>
              </a:buBlip>
              <a:defRPr sz="1800">
                <a:solidFill>
                  <a:srgbClr val="000000"/>
                </a:solidFill>
              </a:defRPr>
            </a:pPr>
            <a:r>
              <a:rPr sz="3000">
                <a:solidFill>
                  <a:srgbClr val="777775"/>
                </a:solidFill>
              </a:rPr>
              <a:t>If done over the handle area of the door you should end up with a small opening or purchase point around the area of the Nader pin</a:t>
            </a:r>
          </a:p>
        </p:txBody>
      </p:sp>
      <p:sp>
        <p:nvSpPr>
          <p:cNvPr id="460" name="Shape 46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76</a:t>
            </a:fld>
            <a:endParaRPr sz="1400">
              <a:solidFill>
                <a:srgbClr val="5C89A5"/>
              </a:solidFill>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63" name="Shape 463"/>
          <p:cNvSpPr>
            <a:spLocks noGrp="1"/>
          </p:cNvSpPr>
          <p:nvPr>
            <p:ph type="body" idx="1"/>
          </p:nvPr>
        </p:nvSpPr>
        <p:spPr>
          <a:xfrm>
            <a:off x="1041400" y="2768600"/>
            <a:ext cx="10922000" cy="6350000"/>
          </a:xfrm>
          <a:prstGeom prst="rect">
            <a:avLst/>
          </a:prstGeom>
        </p:spPr>
        <p:txBody>
          <a:bodyPr/>
          <a:lstStyle/>
          <a:p>
            <a:pPr marL="359833" lvl="0" indent="-359833">
              <a:buBlip>
                <a:blip r:embed="rId2"/>
              </a:buBlip>
              <a:defRPr sz="1800">
                <a:solidFill>
                  <a:srgbClr val="000000"/>
                </a:solidFill>
              </a:defRPr>
            </a:pPr>
            <a:r>
              <a:rPr sz="3000">
                <a:solidFill>
                  <a:srgbClr val="777775"/>
                </a:solidFill>
              </a:rPr>
              <a:t>Create a Purchase</a:t>
            </a:r>
          </a:p>
          <a:p>
            <a:pPr marL="804333" lvl="1" indent="-359833">
              <a:buBlip>
                <a:blip r:embed="rId2"/>
              </a:buBlip>
              <a:defRPr sz="1800">
                <a:solidFill>
                  <a:srgbClr val="000000"/>
                </a:solidFill>
              </a:defRPr>
            </a:pPr>
            <a:r>
              <a:rPr sz="3000">
                <a:solidFill>
                  <a:srgbClr val="777775"/>
                </a:solidFill>
              </a:rPr>
              <a:t>Fender Crush</a:t>
            </a:r>
          </a:p>
          <a:p>
            <a:pPr marL="1248833" lvl="2" indent="-359833">
              <a:buBlip>
                <a:blip r:embed="rId2"/>
              </a:buBlip>
              <a:defRPr sz="1800">
                <a:solidFill>
                  <a:srgbClr val="000000"/>
                </a:solidFill>
              </a:defRPr>
            </a:pPr>
            <a:r>
              <a:rPr sz="3000">
                <a:solidFill>
                  <a:srgbClr val="777775"/>
                </a:solidFill>
              </a:rPr>
              <a:t>Utilized to create a purchase point when attacking the hinges of the front doors</a:t>
            </a:r>
          </a:p>
          <a:p>
            <a:pPr marL="1248833" lvl="2" indent="-359833">
              <a:buBlip>
                <a:blip r:embed="rId2"/>
              </a:buBlip>
              <a:defRPr sz="1800">
                <a:solidFill>
                  <a:srgbClr val="000000"/>
                </a:solidFill>
              </a:defRPr>
            </a:pPr>
            <a:r>
              <a:rPr sz="3000">
                <a:solidFill>
                  <a:srgbClr val="777775"/>
                </a:solidFill>
              </a:rPr>
              <a:t>Use spreaders, pinch the area on the front quarter panel, behind the fender strut housing next to the door hinges</a:t>
            </a:r>
          </a:p>
          <a:p>
            <a:pPr marL="1248833" lvl="2" indent="-359833">
              <a:buBlip>
                <a:blip r:embed="rId2"/>
              </a:buBlip>
              <a:defRPr sz="1800">
                <a:solidFill>
                  <a:srgbClr val="000000"/>
                </a:solidFill>
              </a:defRPr>
            </a:pPr>
            <a:r>
              <a:rPr sz="3000">
                <a:solidFill>
                  <a:srgbClr val="777775"/>
                </a:solidFill>
              </a:rPr>
              <a:t>Crushing movement will create both a purchase point around the upper door hinge and a relief area for a dash roll</a:t>
            </a:r>
          </a:p>
        </p:txBody>
      </p:sp>
      <p:sp>
        <p:nvSpPr>
          <p:cNvPr id="464" name="Shape 464"/>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77</a:t>
            </a:fld>
            <a:endParaRPr sz="1400">
              <a:solidFill>
                <a:srgbClr val="5C89A5"/>
              </a:solidFill>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67" name="Shape 467"/>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Complete Door Removal From Hinges</a:t>
            </a:r>
          </a:p>
          <a:p>
            <a:pPr marL="804333" lvl="1" indent="-359833">
              <a:buBlip>
                <a:blip r:embed="rId2"/>
              </a:buBlip>
              <a:defRPr sz="1800">
                <a:solidFill>
                  <a:srgbClr val="000000"/>
                </a:solidFill>
              </a:defRPr>
            </a:pPr>
            <a:r>
              <a:rPr sz="3000">
                <a:solidFill>
                  <a:srgbClr val="777775"/>
                </a:solidFill>
              </a:rPr>
              <a:t>Can access hinges from outside or inside of door</a:t>
            </a:r>
          </a:p>
          <a:p>
            <a:pPr marL="804333" lvl="1" indent="-359833">
              <a:buBlip>
                <a:blip r:embed="rId2"/>
              </a:buBlip>
              <a:defRPr sz="1800">
                <a:solidFill>
                  <a:srgbClr val="000000"/>
                </a:solidFill>
              </a:defRPr>
            </a:pPr>
            <a:r>
              <a:rPr sz="3000">
                <a:solidFill>
                  <a:srgbClr val="777775"/>
                </a:solidFill>
              </a:rPr>
              <a:t>Force top hinge first via spreader or cutters</a:t>
            </a:r>
          </a:p>
          <a:p>
            <a:pPr marL="804333" lvl="1" indent="-359833">
              <a:buBlip>
                <a:blip r:embed="rId2"/>
              </a:buBlip>
              <a:defRPr sz="1800">
                <a:solidFill>
                  <a:srgbClr val="000000"/>
                </a:solidFill>
              </a:defRPr>
            </a:pPr>
            <a:r>
              <a:rPr sz="3000">
                <a:solidFill>
                  <a:srgbClr val="777775"/>
                </a:solidFill>
              </a:rPr>
              <a:t>Force Bottom hinge</a:t>
            </a:r>
          </a:p>
          <a:p>
            <a:pPr marL="804333" lvl="1" indent="-359833">
              <a:buBlip>
                <a:blip r:embed="rId2"/>
              </a:buBlip>
              <a:defRPr sz="1800">
                <a:solidFill>
                  <a:srgbClr val="000000"/>
                </a:solidFill>
              </a:defRPr>
            </a:pPr>
            <a:r>
              <a:rPr sz="3000">
                <a:solidFill>
                  <a:srgbClr val="777775"/>
                </a:solidFill>
              </a:rPr>
              <a:t>Attack Nader pin</a:t>
            </a:r>
          </a:p>
        </p:txBody>
      </p:sp>
      <p:sp>
        <p:nvSpPr>
          <p:cNvPr id="468" name="Shape 468"/>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78</a:t>
            </a:fld>
            <a:endParaRPr sz="1400">
              <a:solidFill>
                <a:srgbClr val="5C89A5"/>
              </a:solidFill>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Opening/Removing Doors</a:t>
            </a:r>
          </a:p>
        </p:txBody>
      </p:sp>
      <p:sp>
        <p:nvSpPr>
          <p:cNvPr id="471" name="Shape 471"/>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Complete Door Removal From Nader Pin</a:t>
            </a:r>
          </a:p>
          <a:p>
            <a:pPr marL="804333" lvl="1" indent="-359833">
              <a:buBlip>
                <a:blip r:embed="rId2"/>
              </a:buBlip>
              <a:defRPr sz="1800">
                <a:solidFill>
                  <a:srgbClr val="000000"/>
                </a:solidFill>
              </a:defRPr>
            </a:pPr>
            <a:r>
              <a:rPr sz="3000">
                <a:solidFill>
                  <a:srgbClr val="777775"/>
                </a:solidFill>
              </a:rPr>
              <a:t>Can Access Nader pin from outside of door</a:t>
            </a:r>
          </a:p>
          <a:p>
            <a:pPr marL="804333" lvl="1" indent="-359833">
              <a:buBlip>
                <a:blip r:embed="rId2"/>
              </a:buBlip>
              <a:defRPr sz="1800">
                <a:solidFill>
                  <a:srgbClr val="000000"/>
                </a:solidFill>
              </a:defRPr>
            </a:pPr>
            <a:r>
              <a:rPr sz="3000">
                <a:solidFill>
                  <a:srgbClr val="777775"/>
                </a:solidFill>
              </a:rPr>
              <a:t>Spread or cut Nader Pin</a:t>
            </a:r>
          </a:p>
          <a:p>
            <a:pPr marL="804333" lvl="1" indent="-359833">
              <a:buBlip>
                <a:blip r:embed="rId2"/>
              </a:buBlip>
              <a:defRPr sz="1800">
                <a:solidFill>
                  <a:srgbClr val="000000"/>
                </a:solidFill>
              </a:defRPr>
            </a:pPr>
            <a:r>
              <a:rPr sz="3000">
                <a:solidFill>
                  <a:srgbClr val="777775"/>
                </a:solidFill>
              </a:rPr>
              <a:t>Open door toward hinges</a:t>
            </a:r>
          </a:p>
          <a:p>
            <a:pPr marL="804333" lvl="1" indent="-359833">
              <a:buBlip>
                <a:blip r:embed="rId2"/>
              </a:buBlip>
              <a:defRPr sz="1800">
                <a:solidFill>
                  <a:srgbClr val="000000"/>
                </a:solidFill>
              </a:defRPr>
            </a:pPr>
            <a:r>
              <a:rPr sz="3000">
                <a:solidFill>
                  <a:srgbClr val="777775"/>
                </a:solidFill>
              </a:rPr>
              <a:t>Can leave door in place if access is enough or...</a:t>
            </a:r>
          </a:p>
          <a:p>
            <a:pPr marL="804333" lvl="1" indent="-359833">
              <a:buBlip>
                <a:blip r:embed="rId2"/>
              </a:buBlip>
              <a:defRPr sz="1800">
                <a:solidFill>
                  <a:srgbClr val="000000"/>
                </a:solidFill>
              </a:defRPr>
            </a:pPr>
            <a:r>
              <a:rPr sz="3000">
                <a:solidFill>
                  <a:srgbClr val="777775"/>
                </a:solidFill>
              </a:rPr>
              <a:t>Remove door by cutting hinges </a:t>
            </a:r>
          </a:p>
        </p:txBody>
      </p:sp>
      <p:sp>
        <p:nvSpPr>
          <p:cNvPr id="472" name="Shape 472"/>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79</a:t>
            </a:fld>
            <a:endParaRPr sz="1400">
              <a:solidFill>
                <a:srgbClr val="5C89A5"/>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pic>
        <p:nvPicPr>
          <p:cNvPr id="125" name="page9image792.png"/>
          <p:cNvPicPr/>
          <p:nvPr/>
        </p:nvPicPr>
        <p:blipFill>
          <a:blip r:embed="rId2">
            <a:extLst/>
          </a:blip>
          <a:stretch>
            <a:fillRect/>
          </a:stretch>
        </p:blipFill>
        <p:spPr>
          <a:xfrm>
            <a:off x="1242058" y="2693594"/>
            <a:ext cx="10518142" cy="6769101"/>
          </a:xfrm>
          <a:prstGeom prst="rect">
            <a:avLst/>
          </a:prstGeom>
          <a:ln w="12700">
            <a:miter lim="400000"/>
          </a:ln>
        </p:spPr>
      </p:pic>
      <p:sp>
        <p:nvSpPr>
          <p:cNvPr id="126" name="Shape 12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a:t>
            </a:fld>
            <a:endParaRPr sz="1400">
              <a:solidFill>
                <a:srgbClr val="5C89A5"/>
              </a:solidFill>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475" name="Shape 475"/>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3rd Door Conversion</a:t>
            </a:r>
          </a:p>
          <a:p>
            <a:pPr marL="359833" lvl="0" indent="-359833">
              <a:buBlip>
                <a:blip r:embed="rId2"/>
              </a:buBlip>
              <a:defRPr sz="1800">
                <a:solidFill>
                  <a:srgbClr val="000000"/>
                </a:solidFill>
              </a:defRPr>
            </a:pPr>
            <a:r>
              <a:rPr sz="3000">
                <a:solidFill>
                  <a:srgbClr val="777775"/>
                </a:solidFill>
              </a:rPr>
              <a:t>“B” Post Blowout</a:t>
            </a:r>
          </a:p>
          <a:p>
            <a:pPr marL="359833" lvl="0" indent="-359833">
              <a:buBlip>
                <a:blip r:embed="rId2"/>
              </a:buBlip>
              <a:defRPr sz="1800">
                <a:solidFill>
                  <a:srgbClr val="000000"/>
                </a:solidFill>
              </a:defRPr>
            </a:pPr>
            <a:r>
              <a:rPr sz="3000">
                <a:solidFill>
                  <a:srgbClr val="777775"/>
                </a:solidFill>
              </a:rPr>
              <a:t>Removing The Roof</a:t>
            </a:r>
          </a:p>
          <a:p>
            <a:pPr marL="359833" lvl="0" indent="-359833">
              <a:buBlip>
                <a:blip r:embed="rId2"/>
              </a:buBlip>
              <a:defRPr sz="1800">
                <a:solidFill>
                  <a:srgbClr val="000000"/>
                </a:solidFill>
              </a:defRPr>
            </a:pPr>
            <a:r>
              <a:rPr sz="3000">
                <a:solidFill>
                  <a:srgbClr val="777775"/>
                </a:solidFill>
              </a:rPr>
              <a:t>Dash Rolls and Pushes</a:t>
            </a:r>
          </a:p>
        </p:txBody>
      </p:sp>
      <p:sp>
        <p:nvSpPr>
          <p:cNvPr id="476" name="Shape 476"/>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80</a:t>
            </a:fld>
            <a:endParaRPr sz="1400">
              <a:solidFill>
                <a:srgbClr val="5C89A5"/>
              </a:solidFill>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p:cNvSpPr>
          <p:nvPr>
            <p:ph type="title"/>
          </p:nvPr>
        </p:nvSpPr>
        <p:spPr>
          <a:prstGeom prst="rect">
            <a:avLst/>
          </a:prstGeom>
        </p:spPr>
        <p:txBody>
          <a:bodyPr/>
          <a:lstStyle/>
          <a:p>
            <a:pPr lvl="0">
              <a:defRPr sz="1800">
                <a:solidFill>
                  <a:srgbClr val="000000"/>
                </a:solidFill>
              </a:defRPr>
            </a:pPr>
            <a:r>
              <a:rPr sz="7800" dirty="0">
                <a:solidFill>
                  <a:srgbClr val="5C89A5"/>
                </a:solidFill>
              </a:rPr>
              <a:t>Auto Extrication</a:t>
            </a:r>
            <a:endParaRPr lang="en-US" sz="7800" dirty="0">
              <a:solidFill>
                <a:srgbClr val="5C89A5"/>
              </a:solidFill>
            </a:endParaRPr>
          </a:p>
          <a:p>
            <a:pPr lvl="0">
              <a:defRPr sz="1800">
                <a:solidFill>
                  <a:srgbClr val="000000"/>
                </a:solidFill>
              </a:defRPr>
            </a:pPr>
            <a:r>
              <a:rPr lang="en-US" sz="4800" dirty="0">
                <a:solidFill>
                  <a:srgbClr val="5C89A5"/>
                </a:solidFill>
              </a:rPr>
              <a:t>Operations</a:t>
            </a:r>
            <a:br>
              <a:rPr lang="en-US" sz="4800" dirty="0">
                <a:solidFill>
                  <a:srgbClr val="5C89A5"/>
                </a:solidFill>
              </a:rPr>
            </a:br>
            <a:endParaRPr lang="en-US" sz="4800" dirty="0">
              <a:solidFill>
                <a:srgbClr val="5C89A5"/>
              </a:solidFill>
            </a:endParaRPr>
          </a:p>
        </p:txBody>
      </p:sp>
      <p:sp>
        <p:nvSpPr>
          <p:cNvPr id="479" name="Shape 479"/>
          <p:cNvSpPr>
            <a:spLocks noGrp="1"/>
          </p:cNvSpPr>
          <p:nvPr>
            <p:ph type="body" idx="1"/>
          </p:nvPr>
        </p:nvSpPr>
        <p:spPr>
          <a:xfrm>
            <a:off x="1041400" y="2768600"/>
            <a:ext cx="10922000" cy="6705600"/>
          </a:xfrm>
          <a:prstGeom prst="rect">
            <a:avLst/>
          </a:prstGeom>
        </p:spPr>
        <p:txBody>
          <a:bodyPr/>
          <a:lstStyle/>
          <a:p>
            <a:pPr marL="359833" lvl="0" indent="-359833">
              <a:buBlip>
                <a:blip r:embed="rId2"/>
              </a:buBlip>
              <a:defRPr sz="1800">
                <a:solidFill>
                  <a:srgbClr val="000000"/>
                </a:solidFill>
              </a:defRPr>
            </a:pPr>
            <a:r>
              <a:rPr sz="3000">
                <a:solidFill>
                  <a:srgbClr val="777775"/>
                </a:solidFill>
              </a:rPr>
              <a:t>3rd Door Conversion</a:t>
            </a:r>
          </a:p>
          <a:p>
            <a:pPr marL="804333" lvl="1" indent="-359833">
              <a:buBlip>
                <a:blip r:embed="rId2"/>
              </a:buBlip>
              <a:defRPr sz="1800">
                <a:solidFill>
                  <a:srgbClr val="000000"/>
                </a:solidFill>
              </a:defRPr>
            </a:pPr>
            <a:r>
              <a:rPr sz="3000">
                <a:solidFill>
                  <a:srgbClr val="777775"/>
                </a:solidFill>
              </a:rPr>
              <a:t>For a 2 door vehicle</a:t>
            </a:r>
          </a:p>
          <a:p>
            <a:pPr marL="804333" lvl="1" indent="-359833">
              <a:buBlip>
                <a:blip r:embed="rId2"/>
              </a:buBlip>
              <a:defRPr sz="1800">
                <a:solidFill>
                  <a:srgbClr val="000000"/>
                </a:solidFill>
              </a:defRPr>
            </a:pPr>
            <a:r>
              <a:rPr sz="3000">
                <a:solidFill>
                  <a:srgbClr val="777775"/>
                </a:solidFill>
              </a:rPr>
              <a:t>Cut “B” Post as high up as possible</a:t>
            </a:r>
          </a:p>
          <a:p>
            <a:pPr marL="804333" lvl="1" indent="-359833">
              <a:buBlip>
                <a:blip r:embed="rId2"/>
              </a:buBlip>
              <a:defRPr sz="1800">
                <a:solidFill>
                  <a:srgbClr val="000000"/>
                </a:solidFill>
              </a:defRPr>
            </a:pPr>
            <a:r>
              <a:rPr sz="3000">
                <a:solidFill>
                  <a:srgbClr val="777775"/>
                </a:solidFill>
              </a:rPr>
              <a:t>Horizontal relief cut at “B” Post on the Rocker Panel</a:t>
            </a:r>
          </a:p>
          <a:p>
            <a:pPr marL="804333" lvl="1" indent="-359833">
              <a:buBlip>
                <a:blip r:embed="rId2"/>
              </a:buBlip>
              <a:defRPr sz="1800">
                <a:solidFill>
                  <a:srgbClr val="000000"/>
                </a:solidFill>
              </a:defRPr>
            </a:pPr>
            <a:r>
              <a:rPr sz="3000">
                <a:solidFill>
                  <a:srgbClr val="777775"/>
                </a:solidFill>
              </a:rPr>
              <a:t>Vertical Relief cut next to “C” Post</a:t>
            </a:r>
          </a:p>
          <a:p>
            <a:pPr marL="804333" lvl="1" indent="-359833">
              <a:buBlip>
                <a:blip r:embed="rId2"/>
              </a:buBlip>
              <a:defRPr sz="1800">
                <a:solidFill>
                  <a:srgbClr val="000000"/>
                </a:solidFill>
              </a:defRPr>
            </a:pPr>
            <a:r>
              <a:rPr sz="3000">
                <a:solidFill>
                  <a:srgbClr val="777775"/>
                </a:solidFill>
              </a:rPr>
              <a:t>Pinch material between cuts with Spreaders and use the leverage to pry the material down</a:t>
            </a:r>
          </a:p>
          <a:p>
            <a:pPr marL="804333" lvl="1" indent="-359833">
              <a:buBlip>
                <a:blip r:embed="rId2"/>
              </a:buBlip>
              <a:defRPr sz="1800">
                <a:solidFill>
                  <a:srgbClr val="000000"/>
                </a:solidFill>
              </a:defRPr>
            </a:pPr>
            <a:r>
              <a:rPr sz="3000">
                <a:solidFill>
                  <a:srgbClr val="777775"/>
                </a:solidFill>
              </a:rPr>
              <a:t>Place spreaders in the lower “B” post cut and spread the door away and out</a:t>
            </a:r>
          </a:p>
        </p:txBody>
      </p:sp>
      <p:sp>
        <p:nvSpPr>
          <p:cNvPr id="480" name="Shape 48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81</a:t>
            </a:fld>
            <a:endParaRPr sz="1400">
              <a:solidFill>
                <a:srgbClr val="5C89A5"/>
              </a:solidFill>
            </a:endParaRPr>
          </a:p>
        </p:txBody>
      </p:sp>
      <p:sp>
        <p:nvSpPr>
          <p:cNvPr id="481" name="Shape 481"/>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endParaRPr sz="3600" dirty="0">
              <a:solidFill>
                <a:srgbClr val="5C89A5"/>
              </a:solidFill>
              <a:latin typeface="+mn-lt"/>
              <a:ea typeface="+mn-ea"/>
              <a:cs typeface="+mn-cs"/>
              <a:sym typeface="Helvetica Neue Light"/>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p:txBody>
      </p:sp>
      <p:sp>
        <p:nvSpPr>
          <p:cNvPr id="484" name="Shape 48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“B” Post Blowout</a:t>
            </a:r>
          </a:p>
          <a:p>
            <a:pPr marL="804333" lvl="1" indent="-359833">
              <a:buBlip>
                <a:blip r:embed="rId2"/>
              </a:buBlip>
              <a:defRPr sz="1800">
                <a:solidFill>
                  <a:srgbClr val="000000"/>
                </a:solidFill>
              </a:defRPr>
            </a:pPr>
            <a:r>
              <a:rPr sz="3000">
                <a:solidFill>
                  <a:srgbClr val="777775"/>
                </a:solidFill>
              </a:rPr>
              <a:t>Used to make a larger workspace in a vehicle</a:t>
            </a:r>
          </a:p>
          <a:p>
            <a:pPr marL="804333" lvl="1" indent="-359833">
              <a:buBlip>
                <a:blip r:embed="rId2"/>
              </a:buBlip>
              <a:defRPr sz="1800">
                <a:solidFill>
                  <a:srgbClr val="000000"/>
                </a:solidFill>
              </a:defRPr>
            </a:pPr>
            <a:r>
              <a:rPr sz="3000">
                <a:solidFill>
                  <a:srgbClr val="777775"/>
                </a:solidFill>
              </a:rPr>
              <a:t>Two methods</a:t>
            </a:r>
          </a:p>
        </p:txBody>
      </p:sp>
      <p:sp>
        <p:nvSpPr>
          <p:cNvPr id="485" name="Shape 48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82</a:t>
            </a:fld>
            <a:endParaRPr sz="1400">
              <a:solidFill>
                <a:srgbClr val="5C89A5"/>
              </a:solidFill>
            </a:endParaRPr>
          </a:p>
        </p:txBody>
      </p:sp>
      <p:sp>
        <p:nvSpPr>
          <p:cNvPr id="486" name="Shape 486"/>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dirty="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dirty="0">
                <a:solidFill>
                  <a:srgbClr val="5C89A5"/>
                </a:solidFill>
                <a:latin typeface="+mn-lt"/>
                <a:ea typeface="+mn-ea"/>
                <a:cs typeface="+mn-cs"/>
                <a:sym typeface="Helvetica Neue Light"/>
              </a:rPr>
              <a:t>Operations</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p:txBody>
      </p:sp>
      <p:sp>
        <p:nvSpPr>
          <p:cNvPr id="489" name="Shape 489"/>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“B” Post Blowout</a:t>
            </a:r>
          </a:p>
          <a:p>
            <a:pPr marL="804333" lvl="1" indent="-359833">
              <a:buBlip>
                <a:blip r:embed="rId2"/>
              </a:buBlip>
              <a:defRPr sz="1800">
                <a:solidFill>
                  <a:srgbClr val="000000"/>
                </a:solidFill>
              </a:defRPr>
            </a:pPr>
            <a:r>
              <a:rPr sz="3000">
                <a:solidFill>
                  <a:srgbClr val="777775"/>
                </a:solidFill>
              </a:rPr>
              <a:t>Method 1</a:t>
            </a:r>
          </a:p>
          <a:p>
            <a:pPr marL="1248833" lvl="2" indent="-359833">
              <a:buBlip>
                <a:blip r:embed="rId2"/>
              </a:buBlip>
              <a:defRPr sz="1800">
                <a:solidFill>
                  <a:srgbClr val="000000"/>
                </a:solidFill>
              </a:defRPr>
            </a:pPr>
            <a:r>
              <a:rPr sz="3000">
                <a:solidFill>
                  <a:srgbClr val="777775"/>
                </a:solidFill>
              </a:rPr>
              <a:t>Done after the front and rear doors and roof have been removed</a:t>
            </a:r>
          </a:p>
          <a:p>
            <a:pPr marL="1248833" lvl="2" indent="-359833">
              <a:buBlip>
                <a:blip r:embed="rId2"/>
              </a:buBlip>
              <a:defRPr sz="1800">
                <a:solidFill>
                  <a:srgbClr val="000000"/>
                </a:solidFill>
              </a:defRPr>
            </a:pPr>
            <a:r>
              <a:rPr sz="3000">
                <a:solidFill>
                  <a:srgbClr val="777775"/>
                </a:solidFill>
              </a:rPr>
              <a:t>Cut the base of the “B” post to remove it</a:t>
            </a:r>
          </a:p>
        </p:txBody>
      </p:sp>
      <p:sp>
        <p:nvSpPr>
          <p:cNvPr id="490" name="Shape 49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83</a:t>
            </a:fld>
            <a:endParaRPr sz="1400">
              <a:solidFill>
                <a:srgbClr val="5C89A5"/>
              </a:solidFill>
            </a:endParaRPr>
          </a:p>
        </p:txBody>
      </p:sp>
      <p:sp>
        <p:nvSpPr>
          <p:cNvPr id="491" name="Shape 491"/>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dirty="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dirty="0">
                <a:solidFill>
                  <a:srgbClr val="5C89A5"/>
                </a:solidFill>
                <a:latin typeface="+mn-lt"/>
                <a:ea typeface="+mn-ea"/>
                <a:cs typeface="+mn-cs"/>
                <a:sym typeface="Helvetica Neue Light"/>
              </a:rPr>
              <a:t>Operations</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p:txBody>
      </p:sp>
      <p:sp>
        <p:nvSpPr>
          <p:cNvPr id="494" name="Shape 494"/>
          <p:cNvSpPr>
            <a:spLocks noGrp="1"/>
          </p:cNvSpPr>
          <p:nvPr>
            <p:ph type="body" idx="1"/>
          </p:nvPr>
        </p:nvSpPr>
        <p:spPr>
          <a:xfrm>
            <a:off x="1041400" y="2768600"/>
            <a:ext cx="10922000" cy="6350000"/>
          </a:xfrm>
          <a:prstGeom prst="rect">
            <a:avLst/>
          </a:prstGeom>
        </p:spPr>
        <p:txBody>
          <a:bodyPr/>
          <a:lstStyle/>
          <a:p>
            <a:pPr marL="359833" lvl="0" indent="-359833">
              <a:buBlip>
                <a:blip r:embed="rId2"/>
              </a:buBlip>
              <a:defRPr sz="1800">
                <a:solidFill>
                  <a:srgbClr val="000000"/>
                </a:solidFill>
              </a:defRPr>
            </a:pPr>
            <a:r>
              <a:rPr sz="3000">
                <a:solidFill>
                  <a:srgbClr val="777775"/>
                </a:solidFill>
              </a:rPr>
              <a:t>“B” Post Blowout</a:t>
            </a:r>
          </a:p>
          <a:p>
            <a:pPr marL="804333" lvl="1" indent="-359833">
              <a:buBlip>
                <a:blip r:embed="rId2"/>
              </a:buBlip>
              <a:defRPr sz="1800">
                <a:solidFill>
                  <a:srgbClr val="000000"/>
                </a:solidFill>
              </a:defRPr>
            </a:pPr>
            <a:r>
              <a:rPr sz="3000">
                <a:solidFill>
                  <a:srgbClr val="777775"/>
                </a:solidFill>
              </a:rPr>
              <a:t>Method 2</a:t>
            </a:r>
          </a:p>
          <a:p>
            <a:pPr marL="1248833" lvl="2" indent="-359833">
              <a:buBlip>
                <a:blip r:embed="rId2"/>
              </a:buBlip>
              <a:defRPr sz="1800">
                <a:solidFill>
                  <a:srgbClr val="000000"/>
                </a:solidFill>
              </a:defRPr>
            </a:pPr>
            <a:r>
              <a:rPr sz="3000">
                <a:solidFill>
                  <a:srgbClr val="777775"/>
                </a:solidFill>
              </a:rPr>
              <a:t>Used if anticipation of removing the “B” post from the beginning of extrication </a:t>
            </a:r>
          </a:p>
          <a:p>
            <a:pPr marL="1248833" lvl="2" indent="-359833">
              <a:buBlip>
                <a:blip r:embed="rId2"/>
              </a:buBlip>
              <a:defRPr sz="1800">
                <a:solidFill>
                  <a:srgbClr val="000000"/>
                </a:solidFill>
              </a:defRPr>
            </a:pPr>
            <a:r>
              <a:rPr sz="3000">
                <a:solidFill>
                  <a:srgbClr val="777775"/>
                </a:solidFill>
              </a:rPr>
              <a:t>Open/pop rear door with the spreaders or cutters</a:t>
            </a:r>
          </a:p>
          <a:p>
            <a:pPr marL="1248833" lvl="2" indent="-359833">
              <a:buBlip>
                <a:blip r:embed="rId2"/>
              </a:buBlip>
              <a:defRPr sz="1800">
                <a:solidFill>
                  <a:srgbClr val="000000"/>
                </a:solidFill>
              </a:defRPr>
            </a:pPr>
            <a:r>
              <a:rPr sz="3000">
                <a:solidFill>
                  <a:srgbClr val="777775"/>
                </a:solidFill>
              </a:rPr>
              <a:t>Cut the “B” post low with the front door still attached and closed</a:t>
            </a:r>
          </a:p>
          <a:p>
            <a:pPr marL="1248833" lvl="2" indent="-359833">
              <a:buBlip>
                <a:blip r:embed="rId2"/>
              </a:buBlip>
              <a:defRPr sz="1800">
                <a:solidFill>
                  <a:srgbClr val="000000"/>
                </a:solidFill>
              </a:defRPr>
            </a:pPr>
            <a:r>
              <a:rPr sz="3000">
                <a:solidFill>
                  <a:srgbClr val="777775"/>
                </a:solidFill>
              </a:rPr>
              <a:t>Place the spreaders in this relief cut and spread the post up and away from the rocker panel</a:t>
            </a:r>
          </a:p>
        </p:txBody>
      </p:sp>
      <p:sp>
        <p:nvSpPr>
          <p:cNvPr id="495" name="Shape 49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84</a:t>
            </a:fld>
            <a:endParaRPr sz="1400">
              <a:solidFill>
                <a:srgbClr val="5C89A5"/>
              </a:solidFill>
            </a:endParaRPr>
          </a:p>
        </p:txBody>
      </p:sp>
      <p:sp>
        <p:nvSpPr>
          <p:cNvPr id="496" name="Shape 496"/>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dirty="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dirty="0">
                <a:solidFill>
                  <a:srgbClr val="5C89A5"/>
                </a:solidFill>
                <a:latin typeface="+mn-lt"/>
                <a:ea typeface="+mn-ea"/>
                <a:cs typeface="+mn-cs"/>
                <a:sym typeface="Helvetica Neue Light"/>
              </a:rPr>
              <a:t>Operations</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p:txBody>
      </p:sp>
      <p:sp>
        <p:nvSpPr>
          <p:cNvPr id="499" name="Shape 499"/>
          <p:cNvSpPr>
            <a:spLocks noGrp="1"/>
          </p:cNvSpPr>
          <p:nvPr>
            <p:ph type="body" idx="1"/>
          </p:nvPr>
        </p:nvSpPr>
        <p:spPr>
          <a:xfrm>
            <a:off x="1041400" y="2768600"/>
            <a:ext cx="10922000" cy="6705600"/>
          </a:xfrm>
          <a:prstGeom prst="rect">
            <a:avLst/>
          </a:prstGeom>
        </p:spPr>
        <p:txBody>
          <a:bodyPr/>
          <a:lstStyle/>
          <a:p>
            <a:pPr marL="359833" lvl="0" indent="-359833">
              <a:buBlip>
                <a:blip r:embed="rId2"/>
              </a:buBlip>
              <a:defRPr sz="1800">
                <a:solidFill>
                  <a:srgbClr val="000000"/>
                </a:solidFill>
              </a:defRPr>
            </a:pPr>
            <a:r>
              <a:rPr sz="3000">
                <a:solidFill>
                  <a:srgbClr val="777775"/>
                </a:solidFill>
              </a:rPr>
              <a:t>“B” Post Blowout</a:t>
            </a:r>
          </a:p>
          <a:p>
            <a:pPr marL="804333" lvl="1" indent="-359833">
              <a:buBlip>
                <a:blip r:embed="rId2"/>
              </a:buBlip>
              <a:defRPr sz="1800">
                <a:solidFill>
                  <a:srgbClr val="000000"/>
                </a:solidFill>
              </a:defRPr>
            </a:pPr>
            <a:r>
              <a:rPr sz="3000">
                <a:solidFill>
                  <a:srgbClr val="777775"/>
                </a:solidFill>
              </a:rPr>
              <a:t>Method 2 cont.</a:t>
            </a:r>
          </a:p>
          <a:p>
            <a:pPr marL="1248833" lvl="2" indent="-359833">
              <a:buBlip>
                <a:blip r:embed="rId2"/>
              </a:buBlip>
              <a:defRPr sz="1800">
                <a:solidFill>
                  <a:srgbClr val="000000"/>
                </a:solidFill>
              </a:defRPr>
            </a:pPr>
            <a:r>
              <a:rPr sz="3000">
                <a:solidFill>
                  <a:srgbClr val="777775"/>
                </a:solidFill>
              </a:rPr>
              <a:t>Cut the “B” post as high as possible</a:t>
            </a:r>
          </a:p>
          <a:p>
            <a:pPr marL="1248833" lvl="2" indent="-359833">
              <a:buBlip>
                <a:blip r:embed="rId2"/>
              </a:buBlip>
              <a:defRPr sz="1800">
                <a:solidFill>
                  <a:srgbClr val="000000"/>
                </a:solidFill>
              </a:defRPr>
            </a:pPr>
            <a:r>
              <a:rPr sz="3000">
                <a:solidFill>
                  <a:srgbClr val="777775"/>
                </a:solidFill>
              </a:rPr>
              <a:t>This will now allow you to open the entire side of the car (“B” post, front door, and possibly the rear door) hinging on the front doors hinges</a:t>
            </a:r>
          </a:p>
          <a:p>
            <a:pPr marL="1248833" lvl="2" indent="-359833">
              <a:buBlip>
                <a:blip r:embed="rId2"/>
              </a:buBlip>
              <a:defRPr sz="1800">
                <a:solidFill>
                  <a:srgbClr val="000000"/>
                </a:solidFill>
              </a:defRPr>
            </a:pPr>
            <a:r>
              <a:rPr sz="3000">
                <a:solidFill>
                  <a:srgbClr val="777775"/>
                </a:solidFill>
              </a:rPr>
              <a:t>Lean into the door or use a piece of webbing attached to the door to pull it forward</a:t>
            </a:r>
          </a:p>
          <a:p>
            <a:pPr marL="1248833" lvl="2" indent="-359833">
              <a:buBlip>
                <a:blip r:embed="rId2"/>
              </a:buBlip>
              <a:defRPr sz="1800">
                <a:solidFill>
                  <a:srgbClr val="000000"/>
                </a:solidFill>
              </a:defRPr>
            </a:pPr>
            <a:r>
              <a:rPr sz="3000">
                <a:solidFill>
                  <a:srgbClr val="777775"/>
                </a:solidFill>
              </a:rPr>
              <a:t>If more space is needed remove front door hinges</a:t>
            </a:r>
          </a:p>
        </p:txBody>
      </p:sp>
      <p:sp>
        <p:nvSpPr>
          <p:cNvPr id="500" name="Shape 50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85</a:t>
            </a:fld>
            <a:endParaRPr sz="1400">
              <a:solidFill>
                <a:srgbClr val="5C89A5"/>
              </a:solidFill>
            </a:endParaRPr>
          </a:p>
        </p:txBody>
      </p:sp>
      <p:sp>
        <p:nvSpPr>
          <p:cNvPr id="501" name="Shape 501"/>
          <p:cNvSpPr/>
          <p:nvPr/>
        </p:nvSpPr>
        <p:spPr>
          <a:xfrm>
            <a:off x="1041400" y="254000"/>
            <a:ext cx="10922000" cy="2438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marL="408432" lvl="0" algn="l">
              <a:lnSpc>
                <a:spcPct val="90000"/>
              </a:lnSpc>
              <a:defRPr sz="1800" cap="none">
                <a:solidFill>
                  <a:srgbClr val="000000"/>
                </a:solidFill>
              </a:defRPr>
            </a:pPr>
            <a:r>
              <a:rPr sz="7800" dirty="0">
                <a:solidFill>
                  <a:srgbClr val="5C89A5"/>
                </a:solidFill>
                <a:latin typeface="+mn-lt"/>
                <a:ea typeface="+mn-ea"/>
                <a:cs typeface="+mn-cs"/>
                <a:sym typeface="Helvetica Neue Light"/>
              </a:rPr>
              <a:t>Auto Extrication</a:t>
            </a:r>
          </a:p>
          <a:p>
            <a:pPr marL="408432" lvl="0" algn="l">
              <a:lnSpc>
                <a:spcPct val="90000"/>
              </a:lnSpc>
              <a:defRPr sz="1800" cap="none">
                <a:solidFill>
                  <a:srgbClr val="000000"/>
                </a:solidFill>
              </a:defRPr>
            </a:pPr>
            <a:r>
              <a:rPr sz="4800" dirty="0">
                <a:solidFill>
                  <a:srgbClr val="5C89A5"/>
                </a:solidFill>
                <a:latin typeface="+mn-lt"/>
                <a:ea typeface="+mn-ea"/>
                <a:cs typeface="+mn-cs"/>
                <a:sym typeface="Helvetica Neue Light"/>
              </a:rPr>
              <a:t>Operations</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04" name="Shape 504"/>
          <p:cNvSpPr>
            <a:spLocks noGrp="1"/>
          </p:cNvSpPr>
          <p:nvPr>
            <p:ph type="body" idx="1"/>
          </p:nvPr>
        </p:nvSpPr>
        <p:spPr>
          <a:xfrm>
            <a:off x="1041400" y="2768600"/>
            <a:ext cx="10922000" cy="6502400"/>
          </a:xfrm>
          <a:prstGeom prst="rect">
            <a:avLst/>
          </a:prstGeom>
        </p:spPr>
        <p:txBody>
          <a:bodyPr/>
          <a:lstStyle/>
          <a:p>
            <a:pPr marL="359833" lvl="0" indent="-359833">
              <a:buBlip>
                <a:blip r:embed="rId2"/>
              </a:buBlip>
              <a:defRPr sz="1800">
                <a:solidFill>
                  <a:srgbClr val="000000"/>
                </a:solidFill>
              </a:defRPr>
            </a:pPr>
            <a:r>
              <a:rPr sz="3000">
                <a:solidFill>
                  <a:srgbClr val="777775"/>
                </a:solidFill>
              </a:rPr>
              <a:t>Removing the Roof</a:t>
            </a:r>
          </a:p>
          <a:p>
            <a:pPr marL="804333" lvl="1" indent="-359833">
              <a:buBlip>
                <a:blip r:embed="rId2"/>
              </a:buBlip>
              <a:defRPr sz="1800">
                <a:solidFill>
                  <a:srgbClr val="000000"/>
                </a:solidFill>
              </a:defRPr>
            </a:pPr>
            <a:r>
              <a:rPr sz="3000">
                <a:solidFill>
                  <a:srgbClr val="777775"/>
                </a:solidFill>
              </a:rPr>
              <a:t>Remove Windshield and Glass</a:t>
            </a:r>
          </a:p>
          <a:p>
            <a:pPr marL="804333" lvl="1" indent="-359833">
              <a:buBlip>
                <a:blip r:embed="rId2"/>
              </a:buBlip>
              <a:defRPr sz="1800">
                <a:solidFill>
                  <a:srgbClr val="000000"/>
                </a:solidFill>
              </a:defRPr>
            </a:pPr>
            <a:r>
              <a:rPr sz="3000">
                <a:solidFill>
                  <a:srgbClr val="777775"/>
                </a:solidFill>
              </a:rPr>
              <a:t>Remove or cut seat belts</a:t>
            </a:r>
          </a:p>
          <a:p>
            <a:pPr marL="804333" lvl="1" indent="-359833">
              <a:buBlip>
                <a:blip r:embed="rId2"/>
              </a:buBlip>
              <a:defRPr sz="1800">
                <a:solidFill>
                  <a:srgbClr val="000000"/>
                </a:solidFill>
              </a:defRPr>
            </a:pPr>
            <a:r>
              <a:rPr sz="3000">
                <a:solidFill>
                  <a:srgbClr val="777775"/>
                </a:solidFill>
              </a:rPr>
              <a:t>Peel and peek</a:t>
            </a:r>
          </a:p>
          <a:p>
            <a:pPr marL="804333" lvl="1" indent="-359833">
              <a:buBlip>
                <a:blip r:embed="rId2"/>
              </a:buBlip>
              <a:defRPr sz="1800">
                <a:solidFill>
                  <a:srgbClr val="000000"/>
                </a:solidFill>
              </a:defRPr>
            </a:pPr>
            <a:r>
              <a:rPr sz="3000">
                <a:solidFill>
                  <a:srgbClr val="777775"/>
                </a:solidFill>
              </a:rPr>
              <a:t>Cut both the “A” posts first, then work towards the rear posts</a:t>
            </a:r>
          </a:p>
          <a:p>
            <a:pPr marL="804333" lvl="1" indent="-359833">
              <a:buBlip>
                <a:blip r:embed="rId2"/>
              </a:buBlip>
              <a:defRPr sz="1800">
                <a:solidFill>
                  <a:srgbClr val="000000"/>
                </a:solidFill>
              </a:defRPr>
            </a:pPr>
            <a:r>
              <a:rPr sz="3000">
                <a:solidFill>
                  <a:srgbClr val="777775"/>
                </a:solidFill>
              </a:rPr>
              <a:t>Cut as low as possible on “A” post</a:t>
            </a:r>
          </a:p>
        </p:txBody>
      </p:sp>
      <p:sp>
        <p:nvSpPr>
          <p:cNvPr id="505" name="Shape 50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86</a:t>
            </a:fld>
            <a:endParaRPr sz="1400">
              <a:solidFill>
                <a:srgbClr val="5C89A5"/>
              </a:solidFill>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08" name="Shape 50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Removing the Roof</a:t>
            </a:r>
          </a:p>
          <a:p>
            <a:pPr marL="804333" lvl="1" indent="-359833">
              <a:buBlip>
                <a:blip r:embed="rId2"/>
              </a:buBlip>
              <a:defRPr sz="1800">
                <a:solidFill>
                  <a:srgbClr val="000000"/>
                </a:solidFill>
              </a:defRPr>
            </a:pPr>
            <a:r>
              <a:rPr sz="3000">
                <a:solidFill>
                  <a:srgbClr val="777775"/>
                </a:solidFill>
              </a:rPr>
              <a:t>Make sure to avoid any pyrotechnics, air bags or seat belt brackets </a:t>
            </a:r>
          </a:p>
          <a:p>
            <a:pPr marL="804333" lvl="1" indent="-359833">
              <a:buBlip>
                <a:blip r:embed="rId2"/>
              </a:buBlip>
              <a:defRPr sz="1800">
                <a:solidFill>
                  <a:srgbClr val="000000"/>
                </a:solidFill>
              </a:defRPr>
            </a:pPr>
            <a:r>
              <a:rPr sz="3000">
                <a:solidFill>
                  <a:srgbClr val="777775"/>
                </a:solidFill>
              </a:rPr>
              <a:t>Cut high on “B” Post</a:t>
            </a:r>
          </a:p>
          <a:p>
            <a:pPr marL="1248833" lvl="2" indent="-359833">
              <a:buBlip>
                <a:blip r:embed="rId2"/>
              </a:buBlip>
              <a:defRPr sz="1800">
                <a:solidFill>
                  <a:srgbClr val="000000"/>
                </a:solidFill>
              </a:defRPr>
            </a:pPr>
            <a:r>
              <a:rPr sz="3000">
                <a:solidFill>
                  <a:srgbClr val="777775"/>
                </a:solidFill>
              </a:rPr>
              <a:t>Can make a Horizontal or pie cut high on “B” Post</a:t>
            </a:r>
          </a:p>
          <a:p>
            <a:pPr marL="804333" lvl="1" indent="-359833">
              <a:buBlip>
                <a:blip r:embed="rId2"/>
              </a:buBlip>
              <a:defRPr sz="1800">
                <a:solidFill>
                  <a:srgbClr val="000000"/>
                </a:solidFill>
              </a:defRPr>
            </a:pPr>
            <a:r>
              <a:rPr sz="3000">
                <a:solidFill>
                  <a:srgbClr val="777775"/>
                </a:solidFill>
              </a:rPr>
              <a:t>Cut as low as possible on “C” or last Post</a:t>
            </a:r>
          </a:p>
          <a:p>
            <a:pPr marL="804333" lvl="1" indent="-359833">
              <a:buBlip>
                <a:blip r:embed="rId2"/>
              </a:buBlip>
              <a:defRPr sz="1800">
                <a:solidFill>
                  <a:srgbClr val="000000"/>
                </a:solidFill>
              </a:defRPr>
            </a:pPr>
            <a:r>
              <a:rPr sz="3000">
                <a:solidFill>
                  <a:srgbClr val="777775"/>
                </a:solidFill>
              </a:rPr>
              <a:t>After all the posts are cut, lift the roof off the car</a:t>
            </a:r>
          </a:p>
        </p:txBody>
      </p:sp>
      <p:sp>
        <p:nvSpPr>
          <p:cNvPr id="509" name="Shape 50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87</a:t>
            </a:fld>
            <a:endParaRPr sz="1400">
              <a:solidFill>
                <a:srgbClr val="5C89A5"/>
              </a:solidFill>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12" name="Shape 51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Roof Fold</a:t>
            </a:r>
          </a:p>
          <a:p>
            <a:pPr marL="804333" lvl="1" indent="-359833">
              <a:buBlip>
                <a:blip r:embed="rId2"/>
              </a:buBlip>
              <a:defRPr sz="1800">
                <a:solidFill>
                  <a:srgbClr val="000000"/>
                </a:solidFill>
              </a:defRPr>
            </a:pPr>
            <a:r>
              <a:rPr sz="3000">
                <a:solidFill>
                  <a:srgbClr val="777775"/>
                </a:solidFill>
              </a:rPr>
              <a:t>Peel and Peek</a:t>
            </a:r>
          </a:p>
          <a:p>
            <a:pPr marL="804333" lvl="1" indent="-359833">
              <a:buBlip>
                <a:blip r:embed="rId2"/>
              </a:buBlip>
              <a:defRPr sz="1800">
                <a:solidFill>
                  <a:srgbClr val="000000"/>
                </a:solidFill>
              </a:defRPr>
            </a:pPr>
            <a:r>
              <a:rPr sz="3000">
                <a:solidFill>
                  <a:srgbClr val="777775"/>
                </a:solidFill>
              </a:rPr>
              <a:t>Cut both “A” posts avoiding any SRS</a:t>
            </a:r>
          </a:p>
          <a:p>
            <a:pPr marL="804333" lvl="1" indent="-359833">
              <a:buBlip>
                <a:blip r:embed="rId2"/>
              </a:buBlip>
              <a:defRPr sz="1800">
                <a:solidFill>
                  <a:srgbClr val="000000"/>
                </a:solidFill>
              </a:defRPr>
            </a:pPr>
            <a:r>
              <a:rPr sz="3000">
                <a:solidFill>
                  <a:srgbClr val="777775"/>
                </a:solidFill>
              </a:rPr>
              <a:t>Pie cut or cut “B” Posts avoiding any SRS</a:t>
            </a:r>
          </a:p>
          <a:p>
            <a:pPr marL="804333" lvl="1" indent="-359833">
              <a:buBlip>
                <a:blip r:embed="rId2"/>
              </a:buBlip>
              <a:defRPr sz="1800">
                <a:solidFill>
                  <a:srgbClr val="000000"/>
                </a:solidFill>
              </a:defRPr>
            </a:pPr>
            <a:r>
              <a:rPr sz="3000">
                <a:solidFill>
                  <a:srgbClr val="777775"/>
                </a:solidFill>
              </a:rPr>
              <a:t>Vertical Relief cut in front of “C” Post</a:t>
            </a:r>
          </a:p>
          <a:p>
            <a:pPr marL="804333" lvl="1" indent="-359833">
              <a:buBlip>
                <a:blip r:embed="rId2"/>
              </a:buBlip>
              <a:defRPr sz="1800">
                <a:solidFill>
                  <a:srgbClr val="000000"/>
                </a:solidFill>
              </a:defRPr>
            </a:pPr>
            <a:r>
              <a:rPr sz="3000">
                <a:solidFill>
                  <a:srgbClr val="777775"/>
                </a:solidFill>
              </a:rPr>
              <a:t>Use pry bar to make crease on roof</a:t>
            </a:r>
          </a:p>
          <a:p>
            <a:pPr marL="804333" lvl="1" indent="-359833">
              <a:buBlip>
                <a:blip r:embed="rId2"/>
              </a:buBlip>
              <a:defRPr sz="1800">
                <a:solidFill>
                  <a:srgbClr val="000000"/>
                </a:solidFill>
              </a:defRPr>
            </a:pPr>
            <a:r>
              <a:rPr sz="3000">
                <a:solidFill>
                  <a:srgbClr val="777775"/>
                </a:solidFill>
              </a:rPr>
              <a:t>Have Firefighters fold roof back along crease </a:t>
            </a:r>
          </a:p>
        </p:txBody>
      </p:sp>
      <p:sp>
        <p:nvSpPr>
          <p:cNvPr id="513" name="Shape 51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88</a:t>
            </a:fld>
            <a:endParaRPr sz="1400">
              <a:solidFill>
                <a:srgbClr val="5C89A5"/>
              </a:solidFill>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16" name="Shape 516"/>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Roof Removal, Vehicle on its Side</a:t>
            </a:r>
          </a:p>
          <a:p>
            <a:pPr marL="804333" lvl="1" indent="-359833">
              <a:buBlip>
                <a:blip r:embed="rId2"/>
              </a:buBlip>
              <a:defRPr sz="1800">
                <a:solidFill>
                  <a:srgbClr val="000000"/>
                </a:solidFill>
              </a:defRPr>
            </a:pPr>
            <a:r>
              <a:rPr sz="3000">
                <a:solidFill>
                  <a:srgbClr val="777775"/>
                </a:solidFill>
              </a:rPr>
              <a:t>Can use a variety of tools</a:t>
            </a:r>
          </a:p>
          <a:p>
            <a:pPr marL="804333" lvl="1" indent="-359833">
              <a:buBlip>
                <a:blip r:embed="rId2"/>
              </a:buBlip>
              <a:defRPr sz="1800">
                <a:solidFill>
                  <a:srgbClr val="000000"/>
                </a:solidFill>
              </a:defRPr>
            </a:pPr>
            <a:r>
              <a:rPr sz="3000">
                <a:solidFill>
                  <a:srgbClr val="777775"/>
                </a:solidFill>
              </a:rPr>
              <a:t>Hydraulic cutters, Air Chisel, Sawzall</a:t>
            </a:r>
          </a:p>
          <a:p>
            <a:pPr marL="804333" lvl="1" indent="-359833">
              <a:buBlip>
                <a:blip r:embed="rId2"/>
              </a:buBlip>
              <a:defRPr sz="1800">
                <a:solidFill>
                  <a:srgbClr val="000000"/>
                </a:solidFill>
              </a:defRPr>
            </a:pPr>
            <a:r>
              <a:rPr sz="3000">
                <a:solidFill>
                  <a:srgbClr val="777775"/>
                </a:solidFill>
              </a:rPr>
              <a:t>Make sure to Stabilize, De-Energize, Extricate</a:t>
            </a:r>
          </a:p>
          <a:p>
            <a:pPr marL="804333" lvl="1" indent="-359833">
              <a:buBlip>
                <a:blip r:embed="rId2"/>
              </a:buBlip>
              <a:defRPr sz="1800">
                <a:solidFill>
                  <a:srgbClr val="000000"/>
                </a:solidFill>
              </a:defRPr>
            </a:pPr>
            <a:r>
              <a:rPr sz="3000">
                <a:solidFill>
                  <a:srgbClr val="777775"/>
                </a:solidFill>
              </a:rPr>
              <a:t>Remove glass in affected areas </a:t>
            </a:r>
          </a:p>
          <a:p>
            <a:pPr marL="804333" lvl="1" indent="-359833">
              <a:buBlip>
                <a:blip r:embed="rId2"/>
              </a:buBlip>
              <a:defRPr sz="1800">
                <a:solidFill>
                  <a:srgbClr val="000000"/>
                </a:solidFill>
              </a:defRPr>
            </a:pPr>
            <a:r>
              <a:rPr sz="3000">
                <a:solidFill>
                  <a:srgbClr val="777775"/>
                </a:solidFill>
              </a:rPr>
              <a:t>Protect Patient</a:t>
            </a:r>
          </a:p>
        </p:txBody>
      </p:sp>
      <p:sp>
        <p:nvSpPr>
          <p:cNvPr id="517" name="Shape 51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89</a:t>
            </a:fld>
            <a:endParaRPr sz="1400">
              <a:solidFill>
                <a:srgbClr val="5C89A5"/>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Vehicle Anatomy</a:t>
            </a:r>
          </a:p>
        </p:txBody>
      </p:sp>
      <p:sp>
        <p:nvSpPr>
          <p:cNvPr id="129" name="Shape 129"/>
          <p:cNvSpPr>
            <a:spLocks noGrp="1"/>
          </p:cNvSpPr>
          <p:nvPr>
            <p:ph type="body" idx="1"/>
          </p:nvPr>
        </p:nvSpPr>
        <p:spPr>
          <a:xfrm>
            <a:off x="1041400" y="2768600"/>
            <a:ext cx="10922000" cy="6718300"/>
          </a:xfrm>
          <a:prstGeom prst="rect">
            <a:avLst/>
          </a:prstGeom>
        </p:spPr>
        <p:txBody>
          <a:bodyPr/>
          <a:lstStyle/>
          <a:p>
            <a:pPr marL="359833" lvl="0" indent="-359833">
              <a:buBlip>
                <a:blip r:embed="rId2"/>
              </a:buBlip>
              <a:defRPr sz="1800">
                <a:solidFill>
                  <a:srgbClr val="000000"/>
                </a:solidFill>
              </a:defRPr>
            </a:pPr>
            <a:r>
              <a:rPr sz="3000" b="1" u="sng">
                <a:solidFill>
                  <a:srgbClr val="777775"/>
                </a:solidFill>
              </a:rPr>
              <a:t>Top</a:t>
            </a:r>
          </a:p>
          <a:p>
            <a:pPr marL="804333" lvl="1" indent="-359833">
              <a:buBlip>
                <a:blip r:embed="rId2"/>
              </a:buBlip>
              <a:defRPr sz="1800">
                <a:solidFill>
                  <a:srgbClr val="000000"/>
                </a:solidFill>
              </a:defRPr>
            </a:pPr>
            <a:r>
              <a:rPr sz="3000">
                <a:solidFill>
                  <a:srgbClr val="777775"/>
                </a:solidFill>
              </a:rPr>
              <a:t>The top of the car is always the roof, even if it is overturned</a:t>
            </a:r>
          </a:p>
          <a:p>
            <a:pPr marL="359833" lvl="0" indent="-359833">
              <a:buBlip>
                <a:blip r:embed="rId2"/>
              </a:buBlip>
              <a:defRPr sz="1800">
                <a:solidFill>
                  <a:srgbClr val="000000"/>
                </a:solidFill>
              </a:defRPr>
            </a:pPr>
            <a:r>
              <a:rPr sz="3000" b="1" u="sng">
                <a:solidFill>
                  <a:srgbClr val="777775"/>
                </a:solidFill>
              </a:rPr>
              <a:t>“A” Post</a:t>
            </a:r>
          </a:p>
          <a:p>
            <a:pPr marL="804333" lvl="1" indent="-359833">
              <a:buBlip>
                <a:blip r:embed="rId2"/>
              </a:buBlip>
              <a:defRPr sz="1800">
                <a:solidFill>
                  <a:srgbClr val="000000"/>
                </a:solidFill>
              </a:defRPr>
            </a:pPr>
            <a:r>
              <a:rPr sz="3000">
                <a:solidFill>
                  <a:srgbClr val="777775"/>
                </a:solidFill>
              </a:rPr>
              <a:t>Is the vertical structural member of the vehicle which frames in the windshield</a:t>
            </a:r>
          </a:p>
          <a:p>
            <a:pPr marL="804333" lvl="1" indent="-359833">
              <a:buBlip>
                <a:blip r:embed="rId2"/>
              </a:buBlip>
              <a:defRPr sz="1800">
                <a:solidFill>
                  <a:srgbClr val="000000"/>
                </a:solidFill>
              </a:defRPr>
            </a:pPr>
            <a:r>
              <a:rPr sz="3000">
                <a:solidFill>
                  <a:srgbClr val="777775"/>
                </a:solidFill>
              </a:rPr>
              <a:t>It is located furthest to the front and extends from the dash to the roof</a:t>
            </a:r>
          </a:p>
        </p:txBody>
      </p:sp>
      <p:sp>
        <p:nvSpPr>
          <p:cNvPr id="130" name="Shape 130"/>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a:t>
            </a:fld>
            <a:endParaRPr sz="1400">
              <a:solidFill>
                <a:srgbClr val="5C89A5"/>
              </a:solidFill>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20" name="Shape 52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Roof Removal, Vehicle on its Side</a:t>
            </a:r>
          </a:p>
          <a:p>
            <a:pPr marL="804333" lvl="1" indent="-359833">
              <a:buBlip>
                <a:blip r:embed="rId2"/>
              </a:buBlip>
              <a:defRPr sz="1800">
                <a:solidFill>
                  <a:srgbClr val="000000"/>
                </a:solidFill>
              </a:defRPr>
            </a:pPr>
            <a:r>
              <a:rPr sz="3000">
                <a:solidFill>
                  <a:srgbClr val="777775"/>
                </a:solidFill>
              </a:rPr>
              <a:t>Hydraulic Cutters</a:t>
            </a:r>
          </a:p>
          <a:p>
            <a:pPr marL="1248833" lvl="2" indent="-359833">
              <a:buBlip>
                <a:blip r:embed="rId2"/>
              </a:buBlip>
              <a:defRPr sz="1800">
                <a:solidFill>
                  <a:srgbClr val="000000"/>
                </a:solidFill>
              </a:defRPr>
            </a:pPr>
            <a:r>
              <a:rPr sz="3000">
                <a:solidFill>
                  <a:srgbClr val="777775"/>
                </a:solidFill>
              </a:rPr>
              <a:t>Similar process to roof fold</a:t>
            </a:r>
          </a:p>
          <a:p>
            <a:pPr marL="1248833" lvl="2" indent="-359833">
              <a:buBlip>
                <a:blip r:embed="rId2"/>
              </a:buBlip>
              <a:defRPr sz="1800">
                <a:solidFill>
                  <a:srgbClr val="000000"/>
                </a:solidFill>
              </a:defRPr>
            </a:pPr>
            <a:r>
              <a:rPr sz="3000">
                <a:solidFill>
                  <a:srgbClr val="777775"/>
                </a:solidFill>
              </a:rPr>
              <a:t>Cut “A” Post high near roof line, work towards rear of vehicle</a:t>
            </a:r>
          </a:p>
          <a:p>
            <a:pPr marL="1248833" lvl="2" indent="-359833">
              <a:buBlip>
                <a:blip r:embed="rId2"/>
              </a:buBlip>
              <a:defRPr sz="1800">
                <a:solidFill>
                  <a:srgbClr val="000000"/>
                </a:solidFill>
              </a:defRPr>
            </a:pPr>
            <a:r>
              <a:rPr sz="3000">
                <a:solidFill>
                  <a:srgbClr val="777775"/>
                </a:solidFill>
              </a:rPr>
              <a:t>Make horizontal Relief cuts in roof near ground</a:t>
            </a:r>
          </a:p>
          <a:p>
            <a:pPr marL="1248833" lvl="2" indent="-359833">
              <a:buBlip>
                <a:blip r:embed="rId2"/>
              </a:buBlip>
              <a:defRPr sz="1800">
                <a:solidFill>
                  <a:srgbClr val="000000"/>
                </a:solidFill>
              </a:defRPr>
            </a:pPr>
            <a:r>
              <a:rPr sz="3000">
                <a:solidFill>
                  <a:srgbClr val="777775"/>
                </a:solidFill>
              </a:rPr>
              <a:t>Fold down</a:t>
            </a:r>
          </a:p>
        </p:txBody>
      </p:sp>
      <p:sp>
        <p:nvSpPr>
          <p:cNvPr id="521" name="Shape 52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90</a:t>
            </a:fld>
            <a:endParaRPr sz="1400">
              <a:solidFill>
                <a:srgbClr val="5C89A5"/>
              </a:solidFill>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24" name="Shape 524"/>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Roof Removal, Vehicle on its Side</a:t>
            </a:r>
          </a:p>
          <a:p>
            <a:pPr marL="804333" lvl="1" indent="-359833">
              <a:buBlip>
                <a:blip r:embed="rId2"/>
              </a:buBlip>
              <a:defRPr sz="1800">
                <a:solidFill>
                  <a:srgbClr val="000000"/>
                </a:solidFill>
              </a:defRPr>
            </a:pPr>
            <a:r>
              <a:rPr sz="3000">
                <a:solidFill>
                  <a:srgbClr val="777775"/>
                </a:solidFill>
              </a:rPr>
              <a:t>Air Chisel, Sawzall</a:t>
            </a:r>
          </a:p>
          <a:p>
            <a:pPr marL="1248833" lvl="2" indent="-359833">
              <a:buBlip>
                <a:blip r:embed="rId2"/>
              </a:buBlip>
              <a:defRPr sz="1800">
                <a:solidFill>
                  <a:srgbClr val="000000"/>
                </a:solidFill>
              </a:defRPr>
            </a:pPr>
            <a:r>
              <a:rPr sz="3000">
                <a:solidFill>
                  <a:srgbClr val="777775"/>
                </a:solidFill>
              </a:rPr>
              <a:t>Make purchase into metal</a:t>
            </a:r>
          </a:p>
          <a:p>
            <a:pPr marL="1248833" lvl="2" indent="-359833">
              <a:buBlip>
                <a:blip r:embed="rId2"/>
              </a:buBlip>
              <a:defRPr sz="1800">
                <a:solidFill>
                  <a:srgbClr val="000000"/>
                </a:solidFill>
              </a:defRPr>
            </a:pPr>
            <a:r>
              <a:rPr sz="3000">
                <a:solidFill>
                  <a:srgbClr val="777775"/>
                </a:solidFill>
              </a:rPr>
              <a:t>Cut through sheet metal</a:t>
            </a:r>
          </a:p>
          <a:p>
            <a:pPr marL="1248833" lvl="2" indent="-359833">
              <a:buBlip>
                <a:blip r:embed="rId2"/>
              </a:buBlip>
              <a:defRPr sz="1800">
                <a:solidFill>
                  <a:srgbClr val="000000"/>
                </a:solidFill>
              </a:defRPr>
            </a:pPr>
            <a:r>
              <a:rPr sz="3000">
                <a:solidFill>
                  <a:srgbClr val="777775"/>
                </a:solidFill>
              </a:rPr>
              <a:t>Round Edges</a:t>
            </a:r>
          </a:p>
          <a:p>
            <a:pPr marL="1248833" lvl="2" indent="-359833">
              <a:buBlip>
                <a:blip r:embed="rId2"/>
              </a:buBlip>
              <a:defRPr sz="1800">
                <a:solidFill>
                  <a:srgbClr val="000000"/>
                </a:solidFill>
              </a:defRPr>
            </a:pPr>
            <a:r>
              <a:rPr sz="3000">
                <a:solidFill>
                  <a:srgbClr val="777775"/>
                </a:solidFill>
              </a:rPr>
              <a:t>May have to use cutters to cut through roof supports</a:t>
            </a:r>
          </a:p>
          <a:p>
            <a:pPr marL="1248833" lvl="2" indent="-359833">
              <a:buBlip>
                <a:blip r:embed="rId2"/>
              </a:buBlip>
              <a:defRPr sz="1800">
                <a:solidFill>
                  <a:srgbClr val="000000"/>
                </a:solidFill>
              </a:defRPr>
            </a:pPr>
            <a:r>
              <a:rPr sz="3000">
                <a:solidFill>
                  <a:srgbClr val="777775"/>
                </a:solidFill>
              </a:rPr>
              <a:t>Fold down “skin”</a:t>
            </a:r>
          </a:p>
        </p:txBody>
      </p:sp>
      <p:sp>
        <p:nvSpPr>
          <p:cNvPr id="525" name="Shape 52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91</a:t>
            </a:fld>
            <a:endParaRPr sz="1400">
              <a:solidFill>
                <a:srgbClr val="5C89A5"/>
              </a:solidFill>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28" name="Shape 52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Dash Roll/Push</a:t>
            </a:r>
          </a:p>
          <a:p>
            <a:pPr marL="804333" lvl="1" indent="-359833">
              <a:buBlip>
                <a:blip r:embed="rId2"/>
              </a:buBlip>
              <a:defRPr sz="1800">
                <a:solidFill>
                  <a:srgbClr val="000000"/>
                </a:solidFill>
              </a:defRPr>
            </a:pPr>
            <a:r>
              <a:rPr sz="3000">
                <a:solidFill>
                  <a:srgbClr val="777775"/>
                </a:solidFill>
              </a:rPr>
              <a:t>Used when victim has become entangled in the dash and/or the steering wheel</a:t>
            </a:r>
          </a:p>
          <a:p>
            <a:pPr marL="804333" lvl="1" indent="-359833">
              <a:buBlip>
                <a:blip r:embed="rId2"/>
              </a:buBlip>
              <a:defRPr sz="1800">
                <a:solidFill>
                  <a:srgbClr val="000000"/>
                </a:solidFill>
              </a:defRPr>
            </a:pPr>
            <a:r>
              <a:rPr sz="3000">
                <a:solidFill>
                  <a:srgbClr val="777775"/>
                </a:solidFill>
              </a:rPr>
              <a:t>Remove the roof</a:t>
            </a:r>
          </a:p>
          <a:p>
            <a:pPr marL="804333" lvl="1" indent="-359833">
              <a:buBlip>
                <a:blip r:embed="rId2"/>
              </a:buBlip>
              <a:defRPr sz="1800">
                <a:solidFill>
                  <a:srgbClr val="000000"/>
                </a:solidFill>
              </a:defRPr>
            </a:pPr>
            <a:r>
              <a:rPr sz="3000">
                <a:solidFill>
                  <a:srgbClr val="777775"/>
                </a:solidFill>
              </a:rPr>
              <a:t>Make relief cut in the kick panel, between the hinges, to allow dash to move </a:t>
            </a:r>
          </a:p>
          <a:p>
            <a:pPr marL="804333" lvl="1" indent="-359833">
              <a:buBlip>
                <a:blip r:embed="rId2"/>
              </a:buBlip>
              <a:defRPr sz="1800">
                <a:solidFill>
                  <a:srgbClr val="000000"/>
                </a:solidFill>
              </a:defRPr>
            </a:pPr>
            <a:r>
              <a:rPr sz="3000">
                <a:solidFill>
                  <a:srgbClr val="777775"/>
                </a:solidFill>
              </a:rPr>
              <a:t>Do not cut the rocker panel, fuel lines may run through there</a:t>
            </a:r>
          </a:p>
        </p:txBody>
      </p:sp>
      <p:sp>
        <p:nvSpPr>
          <p:cNvPr id="529" name="Shape 52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92</a:t>
            </a:fld>
            <a:endParaRPr sz="1400">
              <a:solidFill>
                <a:srgbClr val="5C89A5"/>
              </a:solidFill>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32" name="Shape 532"/>
          <p:cNvSpPr>
            <a:spLocks noGrp="1"/>
          </p:cNvSpPr>
          <p:nvPr>
            <p:ph type="body" idx="1"/>
          </p:nvPr>
        </p:nvSpPr>
        <p:spPr>
          <a:xfrm>
            <a:off x="1041400" y="2768600"/>
            <a:ext cx="10922000" cy="6464300"/>
          </a:xfrm>
          <a:prstGeom prst="rect">
            <a:avLst/>
          </a:prstGeom>
        </p:spPr>
        <p:txBody>
          <a:bodyPr/>
          <a:lstStyle/>
          <a:p>
            <a:pPr marL="359833" lvl="0" indent="-359833">
              <a:buBlip>
                <a:blip r:embed="rId2"/>
              </a:buBlip>
              <a:defRPr sz="1800">
                <a:solidFill>
                  <a:srgbClr val="000000"/>
                </a:solidFill>
              </a:defRPr>
            </a:pPr>
            <a:r>
              <a:rPr sz="3000">
                <a:solidFill>
                  <a:srgbClr val="777775"/>
                </a:solidFill>
              </a:rPr>
              <a:t>Dash Roll/Push cont.</a:t>
            </a:r>
          </a:p>
          <a:p>
            <a:pPr marL="804333" lvl="1" indent="-359833">
              <a:buBlip>
                <a:blip r:embed="rId2"/>
              </a:buBlip>
              <a:defRPr sz="1800">
                <a:solidFill>
                  <a:srgbClr val="000000"/>
                </a:solidFill>
              </a:defRPr>
            </a:pPr>
            <a:r>
              <a:rPr sz="3000">
                <a:solidFill>
                  <a:srgbClr val="777775"/>
                </a:solidFill>
              </a:rPr>
              <a:t>Place a second relief cut on the quarter panel just behind the fender strut </a:t>
            </a:r>
          </a:p>
          <a:p>
            <a:pPr marL="804333" lvl="1" indent="-359833">
              <a:buBlip>
                <a:blip r:embed="rId2"/>
              </a:buBlip>
              <a:defRPr sz="1800">
                <a:solidFill>
                  <a:srgbClr val="000000"/>
                </a:solidFill>
              </a:defRPr>
            </a:pPr>
            <a:r>
              <a:rPr sz="3000">
                <a:solidFill>
                  <a:srgbClr val="777775"/>
                </a:solidFill>
              </a:rPr>
              <a:t>Place the bottom end of the ram into the lower rear corner of the door opening</a:t>
            </a:r>
          </a:p>
          <a:p>
            <a:pPr marL="804333" lvl="1" indent="-359833">
              <a:buBlip>
                <a:blip r:embed="rId2"/>
              </a:buBlip>
              <a:defRPr sz="1800">
                <a:solidFill>
                  <a:srgbClr val="000000"/>
                </a:solidFill>
              </a:defRPr>
            </a:pPr>
            <a:r>
              <a:rPr sz="3000">
                <a:solidFill>
                  <a:srgbClr val="777775"/>
                </a:solidFill>
              </a:rPr>
              <a:t>While relief cuts are made cut dash strap (usually located in center of vehicle under dash)</a:t>
            </a:r>
          </a:p>
          <a:p>
            <a:pPr marL="804333" lvl="1" indent="-359833">
              <a:buBlip>
                <a:blip r:embed="rId2"/>
              </a:buBlip>
              <a:defRPr sz="1800">
                <a:solidFill>
                  <a:srgbClr val="000000"/>
                </a:solidFill>
              </a:defRPr>
            </a:pPr>
            <a:r>
              <a:rPr sz="3000">
                <a:solidFill>
                  <a:srgbClr val="777775"/>
                </a:solidFill>
              </a:rPr>
              <a:t>Crib under the base of the ram below the “B” post so the force is directed into the ground and you do not lose any gain by bending the rocker panel</a:t>
            </a:r>
          </a:p>
        </p:txBody>
      </p:sp>
      <p:sp>
        <p:nvSpPr>
          <p:cNvPr id="533" name="Shape 533"/>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93</a:t>
            </a:fld>
            <a:endParaRPr sz="1400">
              <a:solidFill>
                <a:srgbClr val="5C89A5"/>
              </a:solidFill>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36" name="Shape 536"/>
          <p:cNvSpPr>
            <a:spLocks noGrp="1"/>
          </p:cNvSpPr>
          <p:nvPr>
            <p:ph type="body" idx="1"/>
          </p:nvPr>
        </p:nvSpPr>
        <p:spPr>
          <a:xfrm>
            <a:off x="1041400" y="2768600"/>
            <a:ext cx="10922000" cy="6705600"/>
          </a:xfrm>
          <a:prstGeom prst="rect">
            <a:avLst/>
          </a:prstGeom>
        </p:spPr>
        <p:txBody>
          <a:bodyPr/>
          <a:lstStyle/>
          <a:p>
            <a:pPr marL="359833" lvl="0" indent="-359833">
              <a:buBlip>
                <a:blip r:embed="rId2"/>
              </a:buBlip>
              <a:defRPr sz="1800">
                <a:solidFill>
                  <a:srgbClr val="000000"/>
                </a:solidFill>
              </a:defRPr>
            </a:pPr>
            <a:r>
              <a:rPr sz="3000">
                <a:solidFill>
                  <a:srgbClr val="777775"/>
                </a:solidFill>
              </a:rPr>
              <a:t>Dash Roll/Push cont.</a:t>
            </a:r>
          </a:p>
          <a:p>
            <a:pPr marL="804333" lvl="1" indent="-359833">
              <a:buBlip>
                <a:blip r:embed="rId2"/>
              </a:buBlip>
              <a:defRPr sz="1800">
                <a:solidFill>
                  <a:srgbClr val="000000"/>
                </a:solidFill>
              </a:defRPr>
            </a:pPr>
            <a:r>
              <a:rPr sz="3000">
                <a:solidFill>
                  <a:srgbClr val="777775"/>
                </a:solidFill>
              </a:rPr>
              <a:t>Extend ram until the piston pushes against the top of the kick panel (about dash height where the “A” post meets the dash board)</a:t>
            </a:r>
          </a:p>
          <a:p>
            <a:pPr marL="804333" lvl="1" indent="-359833">
              <a:buBlip>
                <a:blip r:embed="rId2"/>
              </a:buBlip>
              <a:defRPr sz="1800">
                <a:solidFill>
                  <a:srgbClr val="000000"/>
                </a:solidFill>
              </a:defRPr>
            </a:pPr>
            <a:r>
              <a:rPr sz="3000">
                <a:solidFill>
                  <a:srgbClr val="777775"/>
                </a:solidFill>
              </a:rPr>
              <a:t>Slowly extend until dash is pushed off of victim</a:t>
            </a:r>
          </a:p>
          <a:p>
            <a:pPr marL="804333" lvl="1" indent="-359833">
              <a:buBlip>
                <a:blip r:embed="rId2"/>
              </a:buBlip>
              <a:defRPr sz="1800">
                <a:solidFill>
                  <a:srgbClr val="000000"/>
                </a:solidFill>
              </a:defRPr>
            </a:pPr>
            <a:r>
              <a:rPr sz="3000">
                <a:solidFill>
                  <a:srgbClr val="777775"/>
                </a:solidFill>
              </a:rPr>
              <a:t>Crib in relief cuts as you go to keep gains</a:t>
            </a:r>
          </a:p>
          <a:p>
            <a:pPr marL="804333" lvl="1" indent="-359833">
              <a:buBlip>
                <a:blip r:embed="rId2"/>
              </a:buBlip>
              <a:defRPr sz="1800">
                <a:solidFill>
                  <a:srgbClr val="000000"/>
                </a:solidFill>
              </a:defRPr>
            </a:pPr>
            <a:r>
              <a:rPr sz="3000">
                <a:solidFill>
                  <a:srgbClr val="777775"/>
                </a:solidFill>
              </a:rPr>
              <a:t>Cribbing also keep dash in position if tool slips</a:t>
            </a:r>
          </a:p>
          <a:p>
            <a:pPr marL="804333" lvl="1" indent="-359833">
              <a:buBlip>
                <a:blip r:embed="rId2"/>
              </a:buBlip>
              <a:defRPr sz="1800">
                <a:solidFill>
                  <a:srgbClr val="000000"/>
                </a:solidFill>
              </a:defRPr>
            </a:pPr>
            <a:r>
              <a:rPr sz="3000">
                <a:solidFill>
                  <a:srgbClr val="777775"/>
                </a:solidFill>
              </a:rPr>
              <a:t>Ram can be disconnected from the power unit and left in place to maintain the position of the dash until victim is removed</a:t>
            </a:r>
          </a:p>
        </p:txBody>
      </p:sp>
      <p:sp>
        <p:nvSpPr>
          <p:cNvPr id="537" name="Shape 537"/>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94</a:t>
            </a:fld>
            <a:endParaRPr sz="1400">
              <a:solidFill>
                <a:srgbClr val="5C89A5"/>
              </a:solidFill>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40" name="Shape 540"/>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Dash Jack</a:t>
            </a:r>
          </a:p>
          <a:p>
            <a:pPr marL="804333" lvl="1" indent="-359833">
              <a:buBlip>
                <a:blip r:embed="rId2"/>
              </a:buBlip>
              <a:defRPr sz="1800">
                <a:solidFill>
                  <a:srgbClr val="000000"/>
                </a:solidFill>
              </a:defRPr>
            </a:pPr>
            <a:r>
              <a:rPr sz="3000">
                <a:solidFill>
                  <a:srgbClr val="777775"/>
                </a:solidFill>
              </a:rPr>
              <a:t>Alternative method for rolling the dash</a:t>
            </a:r>
          </a:p>
          <a:p>
            <a:pPr marL="804333" lvl="1" indent="-359833">
              <a:buBlip>
                <a:blip r:embed="rId2"/>
              </a:buBlip>
              <a:defRPr sz="1800">
                <a:solidFill>
                  <a:srgbClr val="000000"/>
                </a:solidFill>
              </a:defRPr>
            </a:pPr>
            <a:r>
              <a:rPr sz="3000">
                <a:solidFill>
                  <a:srgbClr val="777775"/>
                </a:solidFill>
              </a:rPr>
              <a:t>Crib under the “A” Post under rocker panel</a:t>
            </a:r>
          </a:p>
          <a:p>
            <a:pPr marL="804333" lvl="1" indent="-359833">
              <a:buBlip>
                <a:blip r:embed="rId2"/>
              </a:buBlip>
              <a:defRPr sz="1800">
                <a:solidFill>
                  <a:srgbClr val="000000"/>
                </a:solidFill>
              </a:defRPr>
            </a:pPr>
            <a:r>
              <a:rPr sz="3000">
                <a:solidFill>
                  <a:srgbClr val="777775"/>
                </a:solidFill>
              </a:rPr>
              <a:t>Make relief cuts to the kick panel as if planning to use the rams</a:t>
            </a:r>
          </a:p>
          <a:p>
            <a:pPr marL="804333" lvl="1" indent="-359833">
              <a:buBlip>
                <a:blip r:embed="rId2"/>
              </a:buBlip>
              <a:defRPr sz="1800">
                <a:solidFill>
                  <a:srgbClr val="000000"/>
                </a:solidFill>
              </a:defRPr>
            </a:pPr>
            <a:r>
              <a:rPr sz="3000">
                <a:solidFill>
                  <a:srgbClr val="777775"/>
                </a:solidFill>
              </a:rPr>
              <a:t>Place as deep a cut as you can between the hinges creating both a relief cut and a purchase point for spreading </a:t>
            </a:r>
          </a:p>
        </p:txBody>
      </p:sp>
      <p:sp>
        <p:nvSpPr>
          <p:cNvPr id="541" name="Shape 541"/>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95</a:t>
            </a:fld>
            <a:endParaRPr sz="1400">
              <a:solidFill>
                <a:srgbClr val="5C89A5"/>
              </a:solidFill>
            </a:endParaRP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Larger Openings</a:t>
            </a:r>
          </a:p>
        </p:txBody>
      </p:sp>
      <p:sp>
        <p:nvSpPr>
          <p:cNvPr id="544" name="Shape 544"/>
          <p:cNvSpPr>
            <a:spLocks noGrp="1"/>
          </p:cNvSpPr>
          <p:nvPr>
            <p:ph type="body" idx="1"/>
          </p:nvPr>
        </p:nvSpPr>
        <p:spPr>
          <a:xfrm>
            <a:off x="1041400" y="2768600"/>
            <a:ext cx="10922000" cy="6032500"/>
          </a:xfrm>
          <a:prstGeom prst="rect">
            <a:avLst/>
          </a:prstGeom>
        </p:spPr>
        <p:txBody>
          <a:bodyPr/>
          <a:lstStyle/>
          <a:p>
            <a:pPr marL="359833" lvl="0" indent="-359833">
              <a:buBlip>
                <a:blip r:embed="rId2"/>
              </a:buBlip>
              <a:defRPr sz="1800">
                <a:solidFill>
                  <a:srgbClr val="000000"/>
                </a:solidFill>
              </a:defRPr>
            </a:pPr>
            <a:r>
              <a:rPr sz="3000">
                <a:solidFill>
                  <a:srgbClr val="777775"/>
                </a:solidFill>
              </a:rPr>
              <a:t>Dash Jack cont.</a:t>
            </a:r>
          </a:p>
          <a:p>
            <a:pPr marL="804333" lvl="1" indent="-359833">
              <a:buBlip>
                <a:blip r:embed="rId2"/>
              </a:buBlip>
              <a:defRPr sz="1800">
                <a:solidFill>
                  <a:srgbClr val="000000"/>
                </a:solidFill>
              </a:defRPr>
            </a:pPr>
            <a:r>
              <a:rPr sz="3000">
                <a:solidFill>
                  <a:srgbClr val="777775"/>
                </a:solidFill>
              </a:rPr>
              <a:t>Do not cut the rocker panel, fuel lines may run through panel</a:t>
            </a:r>
          </a:p>
          <a:p>
            <a:pPr marL="804333" lvl="1" indent="-359833">
              <a:buBlip>
                <a:blip r:embed="rId2"/>
              </a:buBlip>
              <a:defRPr sz="1800">
                <a:solidFill>
                  <a:srgbClr val="000000"/>
                </a:solidFill>
              </a:defRPr>
            </a:pPr>
            <a:r>
              <a:rPr sz="3000">
                <a:solidFill>
                  <a:srgbClr val="777775"/>
                </a:solidFill>
              </a:rPr>
              <a:t>Place another relief cut or pinch forward of the “A” post and behind the fender strut</a:t>
            </a:r>
          </a:p>
          <a:p>
            <a:pPr marL="804333" lvl="1" indent="-359833">
              <a:buBlip>
                <a:blip r:embed="rId2"/>
              </a:buBlip>
              <a:defRPr sz="1800">
                <a:solidFill>
                  <a:srgbClr val="000000"/>
                </a:solidFill>
              </a:defRPr>
            </a:pPr>
            <a:r>
              <a:rPr sz="3000">
                <a:solidFill>
                  <a:srgbClr val="777775"/>
                </a:solidFill>
              </a:rPr>
              <a:t>Place the spreaders in the cut that was made low on the kick panel and open slowly</a:t>
            </a:r>
          </a:p>
          <a:p>
            <a:pPr marL="804333" lvl="1" indent="-359833">
              <a:buBlip>
                <a:blip r:embed="rId2"/>
              </a:buBlip>
              <a:defRPr sz="1800">
                <a:solidFill>
                  <a:srgbClr val="000000"/>
                </a:solidFill>
              </a:defRPr>
            </a:pPr>
            <a:r>
              <a:rPr sz="3000">
                <a:solidFill>
                  <a:srgbClr val="777775"/>
                </a:solidFill>
              </a:rPr>
              <a:t>Creates a hinge effect and facilitates removal of the dashboard from the victim</a:t>
            </a:r>
          </a:p>
        </p:txBody>
      </p:sp>
      <p:sp>
        <p:nvSpPr>
          <p:cNvPr id="545" name="Shape 545"/>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96</a:t>
            </a:fld>
            <a:endParaRPr sz="1400">
              <a:solidFill>
                <a:srgbClr val="5C89A5"/>
              </a:solidFill>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48" name="Shape 548"/>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Used when person/persons are trapped under a vehicle</a:t>
            </a:r>
          </a:p>
          <a:p>
            <a:pPr marL="359833" lvl="0" indent="-359833">
              <a:buBlip>
                <a:blip r:embed="rId2"/>
              </a:buBlip>
              <a:defRPr sz="1800">
                <a:solidFill>
                  <a:srgbClr val="000000"/>
                </a:solidFill>
              </a:defRPr>
            </a:pPr>
            <a:r>
              <a:rPr sz="3000">
                <a:solidFill>
                  <a:srgbClr val="777775"/>
                </a:solidFill>
              </a:rPr>
              <a:t>Various tools and methods can be employed</a:t>
            </a:r>
          </a:p>
          <a:p>
            <a:pPr marL="804333" lvl="1" indent="-359833">
              <a:buBlip>
                <a:blip r:embed="rId2"/>
              </a:buBlip>
              <a:defRPr sz="1800">
                <a:solidFill>
                  <a:srgbClr val="000000"/>
                </a:solidFill>
              </a:defRPr>
            </a:pPr>
            <a:r>
              <a:rPr sz="3000">
                <a:solidFill>
                  <a:srgbClr val="777775"/>
                </a:solidFill>
              </a:rPr>
              <a:t>Hand tools, Air Bags, Hydraulic tools, Heavy Wreckers</a:t>
            </a:r>
          </a:p>
          <a:p>
            <a:pPr marL="359833" lvl="0" indent="-359833">
              <a:buBlip>
                <a:blip r:embed="rId2"/>
              </a:buBlip>
              <a:defRPr sz="1800">
                <a:solidFill>
                  <a:srgbClr val="000000"/>
                </a:solidFill>
              </a:defRPr>
            </a:pPr>
            <a:r>
              <a:rPr sz="3000">
                <a:solidFill>
                  <a:srgbClr val="777775"/>
                </a:solidFill>
              </a:rPr>
              <a:t>Cribbing as you go is a must</a:t>
            </a:r>
          </a:p>
        </p:txBody>
      </p:sp>
      <p:sp>
        <p:nvSpPr>
          <p:cNvPr id="549" name="Shape 549"/>
          <p:cNvSpPr>
            <a:spLocks noGrp="1"/>
          </p:cNvSpPr>
          <p:nvPr>
            <p:ph type="sldNum" sz="quarter" idx="2"/>
          </p:nvPr>
        </p:nvSpPr>
        <p:spPr>
          <a:xfrm>
            <a:off x="6352743" y="9474200"/>
            <a:ext cx="312014"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97</a:t>
            </a:fld>
            <a:endParaRPr sz="1400">
              <a:solidFill>
                <a:srgbClr val="5C89A5"/>
              </a:solidFill>
            </a:endParaRP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52" name="Shape 552"/>
          <p:cNvSpPr>
            <a:spLocks noGrp="1"/>
          </p:cNvSpPr>
          <p:nvPr>
            <p:ph type="body" idx="1"/>
          </p:nvPr>
        </p:nvSpPr>
        <p:spPr>
          <a:prstGeom prst="rect">
            <a:avLst/>
          </a:prstGeom>
        </p:spPr>
        <p:txBody>
          <a:bodyPr/>
          <a:lstStyle/>
          <a:p>
            <a:pPr marL="359833" lvl="0" indent="-359833">
              <a:buBlip>
                <a:blip r:embed="rId2"/>
              </a:buBlip>
              <a:defRPr sz="1800">
                <a:solidFill>
                  <a:srgbClr val="000000"/>
                </a:solidFill>
              </a:defRPr>
            </a:pPr>
            <a:r>
              <a:rPr sz="3000">
                <a:solidFill>
                  <a:srgbClr val="777775"/>
                </a:solidFill>
              </a:rPr>
              <a:t>Lifting a Load - Hydraulic Spreaders</a:t>
            </a:r>
          </a:p>
          <a:p>
            <a:pPr marL="804333" lvl="1" indent="-359833">
              <a:buBlip>
                <a:blip r:embed="rId2"/>
              </a:buBlip>
              <a:defRPr sz="1800">
                <a:solidFill>
                  <a:srgbClr val="000000"/>
                </a:solidFill>
              </a:defRPr>
            </a:pPr>
            <a:r>
              <a:rPr sz="3000">
                <a:solidFill>
                  <a:srgbClr val="777775"/>
                </a:solidFill>
              </a:rPr>
              <a:t>Place piece of cribbing on ground directly below lift point</a:t>
            </a:r>
          </a:p>
          <a:p>
            <a:pPr marL="804333" lvl="1" indent="-359833">
              <a:buBlip>
                <a:blip r:embed="rId2"/>
              </a:buBlip>
              <a:defRPr sz="1800">
                <a:solidFill>
                  <a:srgbClr val="000000"/>
                </a:solidFill>
              </a:defRPr>
            </a:pPr>
            <a:r>
              <a:rPr sz="3000">
                <a:solidFill>
                  <a:srgbClr val="777775"/>
                </a:solidFill>
              </a:rPr>
              <a:t>Turn the spreaders vertically </a:t>
            </a:r>
          </a:p>
          <a:p>
            <a:pPr marL="804333" lvl="1" indent="-359833">
              <a:buBlip>
                <a:blip r:embed="rId2"/>
              </a:buBlip>
              <a:defRPr sz="1800">
                <a:solidFill>
                  <a:srgbClr val="000000"/>
                </a:solidFill>
              </a:defRPr>
            </a:pPr>
            <a:r>
              <a:rPr sz="3000">
                <a:solidFill>
                  <a:srgbClr val="777775"/>
                </a:solidFill>
              </a:rPr>
              <a:t>Open tool so that one tip is in contact with cribbing on the ground and other tip is contacting the lift point</a:t>
            </a:r>
          </a:p>
          <a:p>
            <a:pPr marL="804333" lvl="1" indent="-359833">
              <a:buBlip>
                <a:blip r:embed="rId2"/>
              </a:buBlip>
              <a:defRPr sz="1800">
                <a:solidFill>
                  <a:srgbClr val="000000"/>
                </a:solidFill>
              </a:defRPr>
            </a:pPr>
            <a:r>
              <a:rPr sz="3000">
                <a:solidFill>
                  <a:srgbClr val="777775"/>
                </a:solidFill>
              </a:rPr>
              <a:t>Slowly begin lifting the vehicle</a:t>
            </a:r>
          </a:p>
          <a:p>
            <a:pPr marL="804333" lvl="1" indent="-359833">
              <a:buBlip>
                <a:blip r:embed="rId2"/>
              </a:buBlip>
              <a:defRPr sz="1800">
                <a:solidFill>
                  <a:srgbClr val="000000"/>
                </a:solidFill>
              </a:defRPr>
            </a:pPr>
            <a:r>
              <a:rPr sz="3000">
                <a:solidFill>
                  <a:srgbClr val="777775"/>
                </a:solidFill>
              </a:rPr>
              <a:t>Allow time for cribbing</a:t>
            </a:r>
          </a:p>
        </p:txBody>
      </p:sp>
      <p:sp>
        <p:nvSpPr>
          <p:cNvPr id="553" name="Shape 553"/>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98</a:t>
            </a:fld>
            <a:endParaRPr sz="1400">
              <a:solidFill>
                <a:srgbClr val="5C89A5"/>
              </a:solidFill>
            </a:endParaRP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p:cNvSpPr>
          <p:nvPr>
            <p:ph type="title"/>
          </p:nvPr>
        </p:nvSpPr>
        <p:spPr>
          <a:prstGeom prst="rect">
            <a:avLst/>
          </a:prstGeom>
        </p:spPr>
        <p:txBody>
          <a:bodyPr/>
          <a:lstStyle/>
          <a:p>
            <a:pPr lvl="0">
              <a:defRPr sz="1800">
                <a:solidFill>
                  <a:srgbClr val="000000"/>
                </a:solidFill>
              </a:defRPr>
            </a:pPr>
            <a:r>
              <a:rPr sz="7800">
                <a:solidFill>
                  <a:srgbClr val="5C89A5"/>
                </a:solidFill>
              </a:rPr>
              <a:t>Auto Extrication</a:t>
            </a:r>
          </a:p>
          <a:p>
            <a:pPr lvl="0">
              <a:defRPr sz="1800">
                <a:solidFill>
                  <a:srgbClr val="000000"/>
                </a:solidFill>
              </a:defRPr>
            </a:pPr>
            <a:r>
              <a:rPr sz="4800">
                <a:solidFill>
                  <a:srgbClr val="5C89A5"/>
                </a:solidFill>
              </a:rPr>
              <a:t>Operations</a:t>
            </a:r>
          </a:p>
          <a:p>
            <a:pPr lvl="0">
              <a:defRPr sz="1800">
                <a:solidFill>
                  <a:srgbClr val="000000"/>
                </a:solidFill>
              </a:defRPr>
            </a:pPr>
            <a:r>
              <a:rPr sz="3600">
                <a:solidFill>
                  <a:srgbClr val="5C89A5"/>
                </a:solidFill>
              </a:rPr>
              <a:t>Lifting </a:t>
            </a:r>
          </a:p>
        </p:txBody>
      </p:sp>
      <p:sp>
        <p:nvSpPr>
          <p:cNvPr id="556" name="Shape 556"/>
          <p:cNvSpPr>
            <a:spLocks noGrp="1"/>
          </p:cNvSpPr>
          <p:nvPr>
            <p:ph type="body" idx="1"/>
          </p:nvPr>
        </p:nvSpPr>
        <p:spPr>
          <a:prstGeom prst="rect">
            <a:avLst/>
          </a:prstGeom>
        </p:spPr>
        <p:txBody>
          <a:bodyPr lIns="0" tIns="0" rIns="0" bIns="0">
            <a:normAutofit/>
          </a:bodyPr>
          <a:lstStyle/>
          <a:p>
            <a:pPr marL="334644" lvl="0" indent="-334644" defTabSz="543305">
              <a:spcBef>
                <a:spcPts val="2900"/>
              </a:spcBef>
              <a:buBlip>
                <a:blip r:embed="rId2"/>
              </a:buBlip>
              <a:defRPr sz="1800">
                <a:solidFill>
                  <a:srgbClr val="000000"/>
                </a:solidFill>
              </a:defRPr>
            </a:pPr>
            <a:r>
              <a:rPr sz="2790">
                <a:solidFill>
                  <a:srgbClr val="777775"/>
                </a:solidFill>
              </a:rPr>
              <a:t>Lifting a Load - Hydraulic Spreaders cont.</a:t>
            </a:r>
          </a:p>
          <a:p>
            <a:pPr marL="748029" lvl="1" indent="-334644" defTabSz="543305">
              <a:spcBef>
                <a:spcPts val="2900"/>
              </a:spcBef>
              <a:buBlip>
                <a:blip r:embed="rId2"/>
              </a:buBlip>
              <a:defRPr sz="1800">
                <a:solidFill>
                  <a:srgbClr val="000000"/>
                </a:solidFill>
              </a:defRPr>
            </a:pPr>
            <a:r>
              <a:rPr sz="2790">
                <a:solidFill>
                  <a:srgbClr val="777775"/>
                </a:solidFill>
              </a:rPr>
              <a:t>General rule of thumb</a:t>
            </a:r>
          </a:p>
          <a:p>
            <a:pPr marL="1161414" lvl="2" indent="-334644" defTabSz="543305">
              <a:spcBef>
                <a:spcPts val="2900"/>
              </a:spcBef>
              <a:buBlip>
                <a:blip r:embed="rId2"/>
              </a:buBlip>
              <a:defRPr sz="1800">
                <a:solidFill>
                  <a:srgbClr val="000000"/>
                </a:solidFill>
              </a:defRPr>
            </a:pPr>
            <a:r>
              <a:rPr sz="2790">
                <a:solidFill>
                  <a:srgbClr val="777775"/>
                </a:solidFill>
              </a:rPr>
              <a:t>If you lift an inch, then crib an inch so as to never leave more than one inch of space between the object and the crib bed</a:t>
            </a:r>
          </a:p>
          <a:p>
            <a:pPr marL="1161414" lvl="2" indent="-334644" defTabSz="543305">
              <a:spcBef>
                <a:spcPts val="2900"/>
              </a:spcBef>
              <a:buBlip>
                <a:blip r:embed="rId2"/>
              </a:buBlip>
              <a:defRPr sz="1800">
                <a:solidFill>
                  <a:srgbClr val="000000"/>
                </a:solidFill>
              </a:defRPr>
            </a:pPr>
            <a:r>
              <a:rPr sz="2790">
                <a:solidFill>
                  <a:srgbClr val="777775"/>
                </a:solidFill>
              </a:rPr>
              <a:t>Once the desired height is achieved, the crib bed must be “stuck”</a:t>
            </a:r>
          </a:p>
          <a:p>
            <a:pPr marL="1161414" lvl="2" indent="-334644" defTabSz="543305">
              <a:spcBef>
                <a:spcPts val="2900"/>
              </a:spcBef>
              <a:buBlip>
                <a:blip r:embed="rId2"/>
              </a:buBlip>
              <a:defRPr sz="1800">
                <a:solidFill>
                  <a:srgbClr val="000000"/>
                </a:solidFill>
              </a:defRPr>
            </a:pPr>
            <a:r>
              <a:rPr sz="2790">
                <a:solidFill>
                  <a:srgbClr val="777775"/>
                </a:solidFill>
              </a:rPr>
              <a:t>Command is “Stick It”</a:t>
            </a:r>
          </a:p>
          <a:p>
            <a:pPr marL="1161414" lvl="2" indent="-334644" defTabSz="543305">
              <a:spcBef>
                <a:spcPts val="2900"/>
              </a:spcBef>
              <a:buBlip>
                <a:blip r:embed="rId2"/>
              </a:buBlip>
              <a:defRPr sz="1800">
                <a:solidFill>
                  <a:srgbClr val="000000"/>
                </a:solidFill>
              </a:defRPr>
            </a:pPr>
            <a:r>
              <a:rPr sz="2790">
                <a:solidFill>
                  <a:srgbClr val="777775"/>
                </a:solidFill>
              </a:rPr>
              <a:t>Reply is “Stuck” when wedges are snugged up to vehicle</a:t>
            </a:r>
          </a:p>
        </p:txBody>
      </p:sp>
      <p:sp>
        <p:nvSpPr>
          <p:cNvPr id="557" name="Shape 557"/>
          <p:cNvSpPr>
            <a:spLocks noGrp="1"/>
          </p:cNvSpPr>
          <p:nvPr>
            <p:ph type="sldNum" sz="quarter" idx="2"/>
          </p:nvPr>
        </p:nvSpPr>
        <p:spPr>
          <a:xfrm>
            <a:off x="6303314" y="9474200"/>
            <a:ext cx="410872" cy="304800"/>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5C89A5"/>
                </a:solidFill>
              </a:rPr>
              <a:t>99</a:t>
            </a:fld>
            <a:endParaRPr sz="1400">
              <a:solidFill>
                <a:srgbClr val="5C89A5"/>
              </a:solidFill>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56D49"/>
      </a:dk1>
      <a:lt1>
        <a:srgbClr val="5C89A5"/>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42435" dir="2388334" rotWithShape="0">
                <a:srgbClr val="000000">
                  <a:alpha val="48275"/>
                </a:srgbClr>
              </a:outerShdw>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all" spc="0" normalizeH="0" baseline="0">
            <a:ln>
              <a:noFill/>
            </a:ln>
            <a:solidFill>
              <a:srgbClr val="5C89A5"/>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42435" dir="2388334" rotWithShape="0">
                <a:srgbClr val="000000">
                  <a:alpha val="48275"/>
                </a:srgbClr>
              </a:outerShdw>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all" spc="0" normalizeH="0" baseline="0">
            <a:ln>
              <a:noFill/>
            </a:ln>
            <a:solidFill>
              <a:srgbClr val="5C89A5"/>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5667</Words>
  <Application>Microsoft Office PowerPoint</Application>
  <PresentationFormat>Custom</PresentationFormat>
  <Paragraphs>1135</Paragraphs>
  <Slides>122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122</vt:i4>
      </vt:variant>
    </vt:vector>
  </HeadingPairs>
  <TitlesOfParts>
    <vt:vector size="129" baseType="lpstr">
      <vt:lpstr>Gill Sans</vt:lpstr>
      <vt:lpstr>Helvetica</vt:lpstr>
      <vt:lpstr>Helvetica Neue</vt:lpstr>
      <vt:lpstr>Helvetica Neue Bold Condensed</vt:lpstr>
      <vt:lpstr>Helvetica Neue Light</vt:lpstr>
      <vt:lpstr>Lucida Grande</vt:lpstr>
      <vt:lpstr>Blueprint</vt:lpstr>
      <vt:lpstr>Auto Extrication</vt:lpstr>
      <vt:lpstr>Auto Extrication</vt:lpstr>
      <vt:lpstr>Auto Extrication</vt:lpstr>
      <vt:lpstr>Auto Extrication</vt:lpstr>
      <vt:lpstr>Auto Extrication</vt:lpstr>
      <vt:lpstr>Auto Extrication</vt:lpstr>
      <vt:lpstr>Auto Extrication</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Vehicle Anatomy</vt:lpstr>
      <vt:lpstr>Auto Extrication Extrication Tools</vt:lpstr>
      <vt:lpstr>Auto Extrication Extrication Tools</vt:lpstr>
      <vt:lpstr>Auto Extrication Extrication Tools</vt:lpstr>
      <vt:lpstr>Auto Extrication Supplemental Restraint Systems (SRS)</vt:lpstr>
      <vt:lpstr>Auto Extrication Supplemental Restraint Systems (SRS)</vt:lpstr>
      <vt:lpstr>Auto Extrication Supplemental Restraint Systems (SRS)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 Airbag-Equipped Vehicles</vt:lpstr>
      <vt:lpstr>Auto Extrication Supplemental Restraint Systems (SRS)</vt:lpstr>
      <vt:lpstr>Auto Extrication Scene Management  Arrival at Scene</vt:lpstr>
      <vt:lpstr>Auto Extrication Scene Management  Arrival at Scene</vt:lpstr>
      <vt:lpstr>Auto Extrication Scene Management  Size-up</vt:lpstr>
      <vt:lpstr>Auto Extrication Scene Management  Special Considerations</vt:lpstr>
      <vt:lpstr>Auto Extrication Scene Management  Special Considerations</vt:lpstr>
      <vt:lpstr>Auto Extrication Scene Management  Special Considerations</vt:lpstr>
      <vt:lpstr>Auto Extrication Scene Management  Special Considerations</vt:lpstr>
      <vt:lpstr>Auto Extrication Scene Management  Special Considerations</vt:lpstr>
      <vt:lpstr>Auto Extrication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Stabilization</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Opening/Removing Doors</vt:lpstr>
      <vt:lpstr>Auto Extrication Operations Larger Openings</vt:lpstr>
      <vt:lpstr>Auto Extrication Operations </vt:lpstr>
      <vt:lpstr>Auto Extrication Operations</vt:lpstr>
      <vt:lpstr>Auto Extrication Operations</vt:lpstr>
      <vt:lpstr>Auto Extrication Operations</vt:lpstr>
      <vt:lpstr>Auto Extrication Operations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Larger Openings</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Lifting </vt:lpstr>
      <vt:lpstr>Auto Extrication Operations Alternative Fuel Vehicles </vt:lpstr>
      <vt:lpstr>Auto Extrication Operations Alternative Fuel Vehicles </vt:lpstr>
      <vt:lpstr>Auto Extrication Operations Alternative Fuel Vehicles </vt:lpstr>
      <vt:lpstr>Auto Extrication Operations Alternative Fuel Vehicles </vt:lpstr>
      <vt:lpstr>Auto Extrication Operations Alternative Fuel Vehicles </vt:lpstr>
      <vt:lpstr>Auto Extrication Operations Alternative Fuel Vehicles </vt:lpstr>
      <vt:lpstr>Auto Extrication Operations Alternative Fuel Vehicles </vt:lpstr>
      <vt:lpstr>Auto Extrication Operations Alternative Fuel Vehicles </vt:lpstr>
      <vt:lpstr>Auto Extrication Operations Alternative Fuel Vehicles </vt:lpstr>
      <vt:lpstr>PowerPoint Presentation</vt:lpstr>
      <vt:lpstr>PowerPoint Presentation</vt:lpstr>
      <vt:lpstr>Auto Extrication Summary</vt:lpstr>
      <vt:lpstr>Auto Extrication Summary</vt:lpstr>
      <vt:lpstr>Auto Extrication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Extrication</dc:title>
  <dc:creator>Anthony Glorioso</dc:creator>
  <cp:lastModifiedBy>Anthony Glorioso</cp:lastModifiedBy>
  <cp:revision>2</cp:revision>
  <dcterms:modified xsi:type="dcterms:W3CDTF">2018-03-05T16:25:09Z</dcterms:modified>
</cp:coreProperties>
</file>