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7" r:id="rId10"/>
    <p:sldId id="268" r:id="rId11"/>
    <p:sldId id="269" r:id="rId12"/>
    <p:sldId id="270"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930E38-797E-430A-93BF-70181D43AA3D}"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415779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30E38-797E-430A-93BF-70181D43AA3D}"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300714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30E38-797E-430A-93BF-70181D43AA3D}"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267607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30E38-797E-430A-93BF-70181D43AA3D}"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364571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30E38-797E-430A-93BF-70181D43AA3D}" type="datetimeFigureOut">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3743426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30E38-797E-430A-93BF-70181D43AA3D}" type="datetimeFigureOut">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265478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30E38-797E-430A-93BF-70181D43AA3D}" type="datetimeFigureOut">
              <a:rPr lang="en-US" smtClean="0"/>
              <a:t>3/24/2018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65915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30E38-797E-430A-93BF-70181D43AA3D}" type="datetimeFigureOut">
              <a:rPr lang="en-US" smtClean="0"/>
              <a:t>3/24/2018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12675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30E38-797E-430A-93BF-70181D43AA3D}" type="datetimeFigureOut">
              <a:rPr lang="en-US" smtClean="0"/>
              <a:t>3/24/2018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6484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0E38-797E-430A-93BF-70181D43AA3D}" type="datetimeFigureOut">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290828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30E38-797E-430A-93BF-70181D43AA3D}" type="datetimeFigureOut">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96987-C7FE-4CA9-97E5-2303FFBC7EDC}" type="slidenum">
              <a:rPr lang="en-US" smtClean="0"/>
              <a:t>‹#›</a:t>
            </a:fld>
            <a:endParaRPr lang="en-US"/>
          </a:p>
        </p:txBody>
      </p:sp>
    </p:spTree>
    <p:extLst>
      <p:ext uri="{BB962C8B-B14F-4D97-AF65-F5344CB8AC3E}">
        <p14:creationId xmlns:p14="http://schemas.microsoft.com/office/powerpoint/2010/main" val="186171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30E38-797E-430A-93BF-70181D43AA3D}" type="datetimeFigureOut">
              <a:rPr lang="en-US" smtClean="0"/>
              <a:t>3/24/2018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96987-C7FE-4CA9-97E5-2303FFBC7EDC}" type="slidenum">
              <a:rPr lang="en-US" smtClean="0"/>
              <a:t>‹#›</a:t>
            </a:fld>
            <a:endParaRPr lang="en-US"/>
          </a:p>
        </p:txBody>
      </p:sp>
    </p:spTree>
    <p:extLst>
      <p:ext uri="{BB962C8B-B14F-4D97-AF65-F5344CB8AC3E}">
        <p14:creationId xmlns:p14="http://schemas.microsoft.com/office/powerpoint/2010/main" val="2191131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FF00"/>
                </a:solidFill>
              </a:rPr>
              <a:t>MACHINERY SPACE FIRE</a:t>
            </a:r>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157061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OUT OF CONTROL FUEL FIRE</a:t>
            </a:r>
          </a:p>
        </p:txBody>
      </p:sp>
      <p:sp>
        <p:nvSpPr>
          <p:cNvPr id="5" name="Content Placeholder 4"/>
          <p:cNvSpPr>
            <a:spLocks noGrp="1"/>
          </p:cNvSpPr>
          <p:nvPr>
            <p:ph idx="1"/>
          </p:nvPr>
        </p:nvSpPr>
        <p:spPr/>
        <p:txBody>
          <a:bodyPr>
            <a:normAutofit fontScale="92500" lnSpcReduction="20000"/>
          </a:bodyPr>
          <a:lstStyle/>
          <a:p>
            <a:r>
              <a:rPr lang="en-US" dirty="0">
                <a:solidFill>
                  <a:srgbClr val="FFFF00"/>
                </a:solidFill>
              </a:rPr>
              <a:t>A class “B” fire especially one that has burned for a period of time or is fed by an un-securable fuel source, it can be out of control in seconds.</a:t>
            </a:r>
          </a:p>
          <a:p>
            <a:r>
              <a:rPr lang="en-US" dirty="0">
                <a:solidFill>
                  <a:srgbClr val="FFFF00"/>
                </a:solidFill>
              </a:rPr>
              <a:t>Isolate space</a:t>
            </a:r>
          </a:p>
          <a:p>
            <a:r>
              <a:rPr lang="en-US" dirty="0">
                <a:solidFill>
                  <a:srgbClr val="FFFF00"/>
                </a:solidFill>
              </a:rPr>
              <a:t>Set boundaries</a:t>
            </a:r>
          </a:p>
          <a:p>
            <a:r>
              <a:rPr lang="en-US" dirty="0">
                <a:solidFill>
                  <a:srgbClr val="FFFF00"/>
                </a:solidFill>
              </a:rPr>
              <a:t>Combat fire</a:t>
            </a:r>
          </a:p>
          <a:p>
            <a:r>
              <a:rPr lang="en-US" dirty="0">
                <a:solidFill>
                  <a:srgbClr val="FFFF00"/>
                </a:solidFill>
              </a:rPr>
              <a:t>Extinguish fire </a:t>
            </a:r>
          </a:p>
          <a:p>
            <a:r>
              <a:rPr lang="en-US" dirty="0">
                <a:solidFill>
                  <a:srgbClr val="FFFF00"/>
                </a:solidFill>
              </a:rPr>
              <a:t>Overhaul space</a:t>
            </a:r>
          </a:p>
          <a:p>
            <a:r>
              <a:rPr lang="en-US" dirty="0">
                <a:solidFill>
                  <a:srgbClr val="FFFF00"/>
                </a:solidFill>
              </a:rPr>
              <a:t>Ventilate</a:t>
            </a:r>
          </a:p>
          <a:p>
            <a:r>
              <a:rPr lang="en-US" dirty="0">
                <a:solidFill>
                  <a:srgbClr val="FFFF00"/>
                </a:solidFill>
              </a:rPr>
              <a:t>Atmospheric test </a:t>
            </a:r>
          </a:p>
          <a:p>
            <a:endParaRPr lang="en-US" dirty="0"/>
          </a:p>
        </p:txBody>
      </p:sp>
    </p:spTree>
    <p:extLst>
      <p:ext uri="{BB962C8B-B14F-4D97-AF65-F5344CB8AC3E}">
        <p14:creationId xmlns:p14="http://schemas.microsoft.com/office/powerpoint/2010/main" val="377174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 OF CONTROL FUEL FIRE </a:t>
            </a:r>
            <a:br>
              <a:rPr lang="en-US" dirty="0"/>
            </a:br>
            <a:r>
              <a:rPr lang="en-US" dirty="0"/>
              <a:t>(Cont.)</a:t>
            </a:r>
          </a:p>
        </p:txBody>
      </p:sp>
      <p:sp>
        <p:nvSpPr>
          <p:cNvPr id="3" name="Content Placeholder 2"/>
          <p:cNvSpPr>
            <a:spLocks noGrp="1"/>
          </p:cNvSpPr>
          <p:nvPr>
            <p:ph idx="1"/>
          </p:nvPr>
        </p:nvSpPr>
        <p:spPr/>
        <p:txBody>
          <a:bodyPr>
            <a:normAutofit fontScale="25000" lnSpcReduction="20000"/>
          </a:bodyPr>
          <a:lstStyle/>
          <a:p>
            <a:r>
              <a:rPr lang="en-US" sz="8000" b="1" dirty="0"/>
              <a:t>Smoke Control</a:t>
            </a:r>
          </a:p>
          <a:p>
            <a:pPr marL="0" indent="0">
              <a:buNone/>
            </a:pPr>
            <a:r>
              <a:rPr lang="en-US" sz="8000" dirty="0"/>
              <a:t>	-Smoke control is comprised of the following areas</a:t>
            </a:r>
          </a:p>
          <a:p>
            <a:pPr marL="0" indent="0">
              <a:buNone/>
            </a:pPr>
            <a:r>
              <a:rPr lang="en-US" sz="8000" dirty="0"/>
              <a:t>	-Ventilation</a:t>
            </a:r>
          </a:p>
          <a:p>
            <a:pPr marL="0" indent="0">
              <a:buNone/>
            </a:pPr>
            <a:r>
              <a:rPr lang="en-US" sz="8000" dirty="0"/>
              <a:t>	-Smoke Boundaries</a:t>
            </a:r>
          </a:p>
          <a:p>
            <a:r>
              <a:rPr lang="en-US" sz="8000" b="1" dirty="0"/>
              <a:t>Space Isolation</a:t>
            </a:r>
          </a:p>
          <a:p>
            <a:r>
              <a:rPr lang="en-US" sz="8000" dirty="0"/>
              <a:t>The complete isolation of the affected space with the exception of lighting as necessary to prevent a fire from intensifying due to the addition of flammable liquids, oxygen and to reduce the electrical hazards.</a:t>
            </a:r>
          </a:p>
          <a:p>
            <a:endParaRPr lang="en-US" sz="8000" dirty="0"/>
          </a:p>
          <a:p>
            <a:r>
              <a:rPr lang="en-US" sz="8000" b="1" dirty="0"/>
              <a:t>Mechanical</a:t>
            </a:r>
            <a:r>
              <a:rPr lang="en-US" sz="8000" dirty="0"/>
              <a:t>- Every effort shall be made to secure and isolate systems, machinery and tanks that have the potential to feed or contribute to the intensity of the fire.</a:t>
            </a:r>
          </a:p>
          <a:p>
            <a:endParaRPr lang="en-US" sz="8000" dirty="0"/>
          </a:p>
          <a:p>
            <a:r>
              <a:rPr lang="en-US" sz="8000" b="1" dirty="0"/>
              <a:t>Electrical</a:t>
            </a:r>
            <a:r>
              <a:rPr lang="en-US" sz="8000" dirty="0"/>
              <a:t>- To the extent possible, all electrical equipment, with the exception of lighting, shall be secured from locations outside the affected space.</a:t>
            </a:r>
          </a:p>
          <a:p>
            <a:endParaRPr lang="en-US" dirty="0"/>
          </a:p>
        </p:txBody>
      </p:sp>
    </p:spTree>
    <p:extLst>
      <p:ext uri="{BB962C8B-B14F-4D97-AF65-F5344CB8AC3E}">
        <p14:creationId xmlns:p14="http://schemas.microsoft.com/office/powerpoint/2010/main" val="11738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 FIRE PROCEDURES</a:t>
            </a:r>
          </a:p>
        </p:txBody>
      </p:sp>
      <p:sp>
        <p:nvSpPr>
          <p:cNvPr id="3" name="Content Placeholder 2"/>
          <p:cNvSpPr>
            <a:spLocks noGrp="1"/>
          </p:cNvSpPr>
          <p:nvPr>
            <p:ph idx="1"/>
          </p:nvPr>
        </p:nvSpPr>
        <p:spPr/>
        <p:txBody>
          <a:bodyPr/>
          <a:lstStyle/>
          <a:p>
            <a:r>
              <a:rPr lang="en-US" dirty="0"/>
              <a:t>Ventilation/Dewatering &amp; Atmospheric Testing </a:t>
            </a:r>
          </a:p>
          <a:p>
            <a:pPr lvl="1"/>
            <a:r>
              <a:rPr lang="en-US" dirty="0"/>
              <a:t>Ventilation should take place as soon as fire is extinguished and there is not danger of reigniting.</a:t>
            </a:r>
          </a:p>
          <a:p>
            <a:pPr lvl="1"/>
            <a:r>
              <a:rPr lang="en-US" dirty="0"/>
              <a:t>Dewatering spaces should be done before testing the atmosphere due to toxins being released by firefighting water. Be aware of voids and escape hatches being full of boiling water.</a:t>
            </a:r>
          </a:p>
          <a:p>
            <a:pPr lvl="1"/>
            <a:r>
              <a:rPr lang="en-US" dirty="0"/>
              <a:t>Contact HZ units and ships gas free personnel for this function. </a:t>
            </a:r>
          </a:p>
          <a:p>
            <a:pPr lvl="1"/>
            <a:endParaRPr lang="en-US" dirty="0"/>
          </a:p>
          <a:p>
            <a:endParaRPr lang="en-US" dirty="0"/>
          </a:p>
        </p:txBody>
      </p:sp>
    </p:spTree>
    <p:extLst>
      <p:ext uri="{BB962C8B-B14F-4D97-AF65-F5344CB8AC3E}">
        <p14:creationId xmlns:p14="http://schemas.microsoft.com/office/powerpoint/2010/main" val="3883778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ENABLING OBJECTIVES</a:t>
            </a:r>
          </a:p>
        </p:txBody>
      </p:sp>
      <p:sp>
        <p:nvSpPr>
          <p:cNvPr id="3" name="Content Placeholder 2"/>
          <p:cNvSpPr>
            <a:spLocks noGrp="1"/>
          </p:cNvSpPr>
          <p:nvPr>
            <p:ph idx="1"/>
          </p:nvPr>
        </p:nvSpPr>
        <p:spPr/>
        <p:txBody>
          <a:bodyPr/>
          <a:lstStyle/>
          <a:p>
            <a:r>
              <a:rPr lang="en-US" b="1" dirty="0"/>
              <a:t>State </a:t>
            </a:r>
            <a:r>
              <a:rPr lang="en-US" dirty="0"/>
              <a:t>the functions and hazards of machinery spaces onboard ships/submarines.</a:t>
            </a:r>
          </a:p>
          <a:p>
            <a:r>
              <a:rPr lang="en-US" b="1" dirty="0"/>
              <a:t>Discuss </a:t>
            </a:r>
            <a:r>
              <a:rPr lang="en-US" dirty="0"/>
              <a:t>procedures while combating a fuel fire in a ships machinery rooms.</a:t>
            </a:r>
          </a:p>
          <a:p>
            <a:r>
              <a:rPr lang="en-US" b="1" dirty="0"/>
              <a:t>Describe</a:t>
            </a:r>
            <a:r>
              <a:rPr lang="en-US" dirty="0"/>
              <a:t> post fire procedures in machinery spaces</a:t>
            </a:r>
          </a:p>
        </p:txBody>
      </p:sp>
    </p:spTree>
    <p:extLst>
      <p:ext uri="{BB962C8B-B14F-4D97-AF65-F5344CB8AC3E}">
        <p14:creationId xmlns:p14="http://schemas.microsoft.com/office/powerpoint/2010/main" val="98062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ENABLING OBJECTIVES</a:t>
            </a:r>
          </a:p>
        </p:txBody>
      </p:sp>
      <p:sp>
        <p:nvSpPr>
          <p:cNvPr id="3" name="Content Placeholder 2"/>
          <p:cNvSpPr>
            <a:spLocks noGrp="1"/>
          </p:cNvSpPr>
          <p:nvPr>
            <p:ph idx="1"/>
          </p:nvPr>
        </p:nvSpPr>
        <p:spPr/>
        <p:txBody>
          <a:bodyPr/>
          <a:lstStyle/>
          <a:p>
            <a:r>
              <a:rPr lang="en-US" b="1" dirty="0"/>
              <a:t>State </a:t>
            </a:r>
            <a:r>
              <a:rPr lang="en-US" dirty="0"/>
              <a:t>the functions and hazards of machinery spaces onboard ships/submarines.</a:t>
            </a:r>
          </a:p>
          <a:p>
            <a:r>
              <a:rPr lang="en-US" b="1" dirty="0"/>
              <a:t>Discuss </a:t>
            </a:r>
            <a:r>
              <a:rPr lang="en-US" dirty="0"/>
              <a:t>procedures while combating a class B fire in a ships machinery rooms.</a:t>
            </a:r>
          </a:p>
          <a:p>
            <a:r>
              <a:rPr lang="en-US" b="1" dirty="0"/>
              <a:t>Describe</a:t>
            </a:r>
            <a:r>
              <a:rPr lang="en-US" dirty="0"/>
              <a:t> post fire procedures in machinery spaces</a:t>
            </a:r>
          </a:p>
        </p:txBody>
      </p:sp>
    </p:spTree>
    <p:extLst>
      <p:ext uri="{BB962C8B-B14F-4D97-AF65-F5344CB8AC3E}">
        <p14:creationId xmlns:p14="http://schemas.microsoft.com/office/powerpoint/2010/main" val="8117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MACHINERY SPACE FUNCTIONS</a:t>
            </a: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r>
              <a:rPr lang="en-US" sz="2400" dirty="0"/>
              <a:t>As the name itself suggests, the engine room is the space on the ship where all the machinery is located.</a:t>
            </a:r>
          </a:p>
          <a:p>
            <a:pPr marL="0" indent="0">
              <a:buNone/>
            </a:pPr>
            <a:endParaRPr lang="en-US" sz="2400" dirty="0"/>
          </a:p>
          <a:p>
            <a:r>
              <a:rPr lang="en-US" sz="2400" dirty="0"/>
              <a:t>The main propulsion plant, or the main marine diesel engine that drives the propeller, is located at the bottom but could be several stories high.</a:t>
            </a:r>
          </a:p>
          <a:p>
            <a:endParaRPr lang="en-US" sz="2400" dirty="0"/>
          </a:p>
          <a:p>
            <a:r>
              <a:rPr lang="en-US" sz="2400" dirty="0"/>
              <a:t>Normally the engine room consists of several levels having different machinery such as auxiliary engines or diesel generators, a boiler, the inert gas plant, fresh water generator, and purifiers, fuel and oil pumps and storage tanks, the engine control room, waste incinerator, and several other common paraphernalia like electrical panels at various levels.</a:t>
            </a:r>
          </a:p>
        </p:txBody>
      </p:sp>
    </p:spTree>
    <p:extLst>
      <p:ext uri="{BB962C8B-B14F-4D97-AF65-F5344CB8AC3E}">
        <p14:creationId xmlns:p14="http://schemas.microsoft.com/office/powerpoint/2010/main" val="3849217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MACHINERY SPACE HAZARDS</a:t>
            </a:r>
          </a:p>
        </p:txBody>
      </p:sp>
      <p:sp>
        <p:nvSpPr>
          <p:cNvPr id="3" name="Content Placeholder 2"/>
          <p:cNvSpPr>
            <a:spLocks noGrp="1"/>
          </p:cNvSpPr>
          <p:nvPr>
            <p:ph sz="half" idx="1"/>
          </p:nvPr>
        </p:nvSpPr>
        <p:spPr/>
        <p:txBody>
          <a:bodyPr>
            <a:normAutofit fontScale="92500" lnSpcReduction="10000"/>
          </a:bodyPr>
          <a:lstStyle/>
          <a:p>
            <a:r>
              <a:rPr lang="en-US" dirty="0"/>
              <a:t>An average size ship consumes about 40 tons of fuel oil in a day; the same amount is pumped from the double bottom tanks, and is heated, filtered, allowed to sediment, purified, clarified, conditioned, reheated, and sent to the main engine for combustion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267200" cy="4419600"/>
          </a:xfrm>
        </p:spPr>
      </p:pic>
    </p:spTree>
    <p:extLst>
      <p:ext uri="{BB962C8B-B14F-4D97-AF65-F5344CB8AC3E}">
        <p14:creationId xmlns:p14="http://schemas.microsoft.com/office/powerpoint/2010/main" val="258350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MACHINERY SPACE HAZARDS</a:t>
            </a:r>
          </a:p>
        </p:txBody>
      </p:sp>
      <p:sp>
        <p:nvSpPr>
          <p:cNvPr id="3" name="Content Placeholder 2"/>
          <p:cNvSpPr>
            <a:spLocks noGrp="1"/>
          </p:cNvSpPr>
          <p:nvPr>
            <p:ph idx="1"/>
          </p:nvPr>
        </p:nvSpPr>
        <p:spPr/>
        <p:txBody>
          <a:bodyPr/>
          <a:lstStyle/>
          <a:p>
            <a:r>
              <a:rPr lang="en-US" dirty="0"/>
              <a:t>All element's of the fire triangle are present in a ships engine rooms.</a:t>
            </a:r>
          </a:p>
          <a:p>
            <a:r>
              <a:rPr lang="en-US" dirty="0"/>
              <a:t>Once a fire starts the chain reaction could be catastrophic.</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81400"/>
            <a:ext cx="4800599"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13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MAJOR OIL LEAK SCENERIO</a:t>
            </a:r>
            <a:br>
              <a:rPr lang="en-US" dirty="0"/>
            </a:br>
            <a:endParaRPr lang="en-US" dirty="0"/>
          </a:p>
        </p:txBody>
      </p:sp>
      <p:sp>
        <p:nvSpPr>
          <p:cNvPr id="3" name="Content Placeholder 2"/>
          <p:cNvSpPr>
            <a:spLocks noGrp="1"/>
          </p:cNvSpPr>
          <p:nvPr>
            <p:ph idx="1"/>
          </p:nvPr>
        </p:nvSpPr>
        <p:spPr>
          <a:xfrm>
            <a:off x="457200" y="1447800"/>
            <a:ext cx="8229600" cy="4678363"/>
          </a:xfrm>
        </p:spPr>
        <p:txBody>
          <a:bodyPr/>
          <a:lstStyle/>
          <a:p>
            <a:r>
              <a:rPr lang="en-US" sz="2800" dirty="0"/>
              <a:t>Any major flammable liquid leak presents an immediate hazard which should be dealt with quickly to reduce the threat of fire.</a:t>
            </a:r>
          </a:p>
          <a:p>
            <a:r>
              <a:rPr lang="en-US" sz="2400" dirty="0"/>
              <a:t>Deflect and secure source</a:t>
            </a:r>
          </a:p>
          <a:p>
            <a:r>
              <a:rPr lang="en-US" sz="2400" dirty="0"/>
              <a:t>Apply AFFF</a:t>
            </a:r>
          </a:p>
          <a:p>
            <a:r>
              <a:rPr lang="en-US" sz="2400" dirty="0"/>
              <a:t>Remove oil</a:t>
            </a:r>
          </a:p>
          <a:p>
            <a:r>
              <a:rPr lang="en-US" sz="2400" dirty="0"/>
              <a:t>Secure machinery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5638800" cy="292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27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GAS TURBINE DIESAL ENGINE ENCLOSURE</a:t>
            </a:r>
          </a:p>
        </p:txBody>
      </p:sp>
      <p:sp>
        <p:nvSpPr>
          <p:cNvPr id="3" name="Content Placeholder 2"/>
          <p:cNvSpPr>
            <a:spLocks noGrp="1"/>
          </p:cNvSpPr>
          <p:nvPr>
            <p:ph idx="1"/>
          </p:nvPr>
        </p:nvSpPr>
        <p:spPr/>
        <p:txBody>
          <a:bodyPr>
            <a:normAutofit/>
          </a:bodyPr>
          <a:lstStyle/>
          <a:p>
            <a:r>
              <a:rPr lang="en-US" sz="2800" dirty="0"/>
              <a:t>Fires occur with these engines when lube oil or fuel oil gauge lines, flexible lines or filters fail &amp; release flammable or combustible liquids onto hot surfaces</a:t>
            </a:r>
          </a:p>
          <a:p>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76600"/>
            <a:ext cx="7699375"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29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GAS TURBINE DIESAL ENGINE ENCLOSURE</a:t>
            </a:r>
          </a:p>
        </p:txBody>
      </p:sp>
      <p:sp>
        <p:nvSpPr>
          <p:cNvPr id="3" name="Text Placeholder 2"/>
          <p:cNvSpPr>
            <a:spLocks noGrp="1"/>
          </p:cNvSpPr>
          <p:nvPr>
            <p:ph type="body" idx="1"/>
          </p:nvPr>
        </p:nvSpPr>
        <p:spPr/>
        <p:txBody>
          <a:bodyPr/>
          <a:lstStyle/>
          <a:p>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 y="2286000"/>
            <a:ext cx="4343400" cy="4191000"/>
          </a:xfrm>
        </p:spPr>
      </p:pic>
      <p:sp>
        <p:nvSpPr>
          <p:cNvPr id="5" name="Text Placeholder 4"/>
          <p:cNvSpPr>
            <a:spLocks noGrp="1"/>
          </p:cNvSpPr>
          <p:nvPr>
            <p:ph type="body" sz="quarter" idx="3"/>
          </p:nvPr>
        </p:nvSpPr>
        <p:spPr>
          <a:xfrm>
            <a:off x="4724400" y="1295400"/>
            <a:ext cx="4041775" cy="639762"/>
          </a:xfrm>
        </p:spPr>
        <p:txBody>
          <a:bodyPr/>
          <a:lstStyle/>
          <a:p>
            <a:endParaRPr lang="en-US"/>
          </a:p>
        </p:txBody>
      </p:sp>
      <p:sp>
        <p:nvSpPr>
          <p:cNvPr id="6" name="Content Placeholder 5"/>
          <p:cNvSpPr>
            <a:spLocks noGrp="1"/>
          </p:cNvSpPr>
          <p:nvPr>
            <p:ph sz="quarter" idx="4"/>
          </p:nvPr>
        </p:nvSpPr>
        <p:spPr>
          <a:xfrm>
            <a:off x="4724400" y="2057401"/>
            <a:ext cx="4346575" cy="4800599"/>
          </a:xfrm>
        </p:spPr>
        <p:txBody>
          <a:bodyPr>
            <a:normAutofit fontScale="92500"/>
          </a:bodyPr>
          <a:lstStyle/>
          <a:p>
            <a:r>
              <a:rPr lang="en-US" dirty="0"/>
              <a:t>Halon / HFP protected space procedures</a:t>
            </a:r>
          </a:p>
          <a:p>
            <a:r>
              <a:rPr lang="en-US" dirty="0"/>
              <a:t>If fire </a:t>
            </a:r>
            <a:r>
              <a:rPr lang="en-US" dirty="0" err="1"/>
              <a:t>reflash</a:t>
            </a:r>
            <a:r>
              <a:rPr lang="en-US" dirty="0"/>
              <a:t> occurs, upon entry, crack open access door &amp; attack fire from doorway with AFFF hose (indirect attack).</a:t>
            </a:r>
          </a:p>
          <a:p>
            <a:r>
              <a:rPr lang="en-US" dirty="0"/>
              <a:t>If a </a:t>
            </a:r>
            <a:r>
              <a:rPr lang="en-US" dirty="0" err="1"/>
              <a:t>reflash</a:t>
            </a:r>
            <a:r>
              <a:rPr lang="en-US" dirty="0"/>
              <a:t> does not occur during the 15 minute Halon/HFP soak time, ventilate enclosure for another 15 minutes. HF concentration should be below 90 ppm before firefighters may enter the module</a:t>
            </a:r>
          </a:p>
          <a:p>
            <a:endParaRPr lang="en-US" dirty="0"/>
          </a:p>
        </p:txBody>
      </p:sp>
    </p:spTree>
    <p:extLst>
      <p:ext uri="{BB962C8B-B14F-4D97-AF65-F5344CB8AC3E}">
        <p14:creationId xmlns:p14="http://schemas.microsoft.com/office/powerpoint/2010/main" val="305615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FUEL FIRE OUTSIDE MODULE</a:t>
            </a:r>
          </a:p>
        </p:txBody>
      </p:sp>
      <p:sp>
        <p:nvSpPr>
          <p:cNvPr id="3" name="Content Placeholder 2"/>
          <p:cNvSpPr>
            <a:spLocks noGrp="1"/>
          </p:cNvSpPr>
          <p:nvPr>
            <p:ph idx="1"/>
          </p:nvPr>
        </p:nvSpPr>
        <p:spPr/>
        <p:txBody>
          <a:bodyPr>
            <a:normAutofit lnSpcReduction="10000"/>
          </a:bodyPr>
          <a:lstStyle/>
          <a:p>
            <a:r>
              <a:rPr lang="en-US" sz="2600" dirty="0"/>
              <a:t>A class “B” fire can result from any pooled oil and can quickly develop from an oil spray or atomized fuel.</a:t>
            </a:r>
          </a:p>
          <a:p>
            <a:r>
              <a:rPr lang="en-US" sz="2600" dirty="0"/>
              <a:t>Establish AFFF agent &amp; hoses</a:t>
            </a:r>
          </a:p>
          <a:p>
            <a:r>
              <a:rPr lang="en-US" sz="2600" dirty="0"/>
              <a:t>Isolate or deflect leak</a:t>
            </a:r>
          </a:p>
          <a:p>
            <a:r>
              <a:rPr lang="en-US" sz="2600" dirty="0"/>
              <a:t>Activate bilge sprinkling </a:t>
            </a:r>
          </a:p>
          <a:p>
            <a:r>
              <a:rPr lang="en-US" sz="2600" dirty="0"/>
              <a:t>Secure operating machinery</a:t>
            </a:r>
          </a:p>
          <a:p>
            <a:r>
              <a:rPr lang="en-US" sz="2600" dirty="0"/>
              <a:t>Wash fuel to bilge</a:t>
            </a:r>
          </a:p>
          <a:p>
            <a:r>
              <a:rPr lang="en-US" sz="2600" dirty="0"/>
              <a:t>Extinguish the fire</a:t>
            </a:r>
          </a:p>
          <a:p>
            <a:pPr lvl="1"/>
            <a:r>
              <a:rPr lang="en-US" sz="2200" dirty="0"/>
              <a:t> electrical/mechanical isolation</a:t>
            </a:r>
          </a:p>
          <a:p>
            <a:pPr lvl="1"/>
            <a:r>
              <a:rPr lang="en-US" sz="2200" dirty="0"/>
              <a:t>Set fire &amp;smoke boundaries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362200"/>
            <a:ext cx="3962400" cy="434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05505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601</Words>
  <Application>Microsoft Office PowerPoint</Application>
  <PresentationFormat>On-screen Show (4:3)</PresentationFormat>
  <Paragraphs>67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MACHINERY SPACE FIRE</vt:lpstr>
      <vt:lpstr>ENABLING OBJECTIVES</vt:lpstr>
      <vt:lpstr>MACHINERY SPACE FUNCTIONS</vt:lpstr>
      <vt:lpstr>MACHINERY SPACE HAZARDS</vt:lpstr>
      <vt:lpstr>MACHINERY SPACE HAZARDS</vt:lpstr>
      <vt:lpstr>MAJOR OIL LEAK SCENERIO </vt:lpstr>
      <vt:lpstr>GAS TURBINE DIESAL ENGINE ENCLOSURE</vt:lpstr>
      <vt:lpstr>GAS TURBINE DIESAL ENGINE ENCLOSURE</vt:lpstr>
      <vt:lpstr>FUEL FIRE OUTSIDE MODULE</vt:lpstr>
      <vt:lpstr>OUT OF CONTROL FUEL FIRE</vt:lpstr>
      <vt:lpstr>OUT OF CONTROL FUEL FIRE  (Cont.)</vt:lpstr>
      <vt:lpstr>POST FIRE PROCEDURES</vt:lpstr>
      <vt:lpstr>ENABLING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MACHINERY SPACE FIRE</dc:title>
  <dc:creator>Anthony Glorioso</dc:creator>
  <cp:lastModifiedBy>Anthony Glorioso</cp:lastModifiedBy>
  <cp:revision>19</cp:revision>
  <dcterms:created xsi:type="dcterms:W3CDTF">2016-07-16T19:17:15Z</dcterms:created>
  <dcterms:modified xsi:type="dcterms:W3CDTF">2018-03-24T23:33:20Z</dcterms:modified>
</cp:coreProperties>
</file>