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8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DDC97B4-FF82-4145-9A05-B23591FA0E9E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8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B876E63-0284-4E44-944C-58314B03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8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3598A16-817F-4A8A-BF8D-EDD4A9F3FA3A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8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E2B5E88-BE67-4624-8615-3CCCB532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7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D706-B90A-45B3-A329-7E3C4ED22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CDFB-1BAD-4625-B98F-B71EF1AA9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32E3-7D38-4C0E-9ED3-BFB9E426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6DDC-628B-4198-9676-D12176F8F11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8947-827E-4055-9EE9-EFEC651EA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600" y="5943600"/>
            <a:ext cx="2438400" cy="781050"/>
          </a:xfrm>
        </p:spPr>
        <p:txBody>
          <a:bodyPr>
            <a:norm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Developed by FFDSD</a:t>
            </a:r>
            <a:br>
              <a:rPr lang="en-US" sz="1200" b="1" dirty="0">
                <a:solidFill>
                  <a:srgbClr val="FFFF00"/>
                </a:solidFill>
              </a:rPr>
            </a:br>
            <a:r>
              <a:rPr lang="en-US" sz="1200" b="1" dirty="0">
                <a:solidFill>
                  <a:srgbClr val="FFFF00"/>
                </a:solidFill>
              </a:rPr>
              <a:t>Shipboard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Shipboard Terminology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&amp;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65900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Decks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048000" y="927100"/>
            <a:ext cx="302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Military Ships built after March 1949</a:t>
            </a:r>
          </a:p>
        </p:txBody>
      </p:sp>
      <p:pic>
        <p:nvPicPr>
          <p:cNvPr id="24580" name="Picture 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0D18-FE97-437A-A6DF-77430D730F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Divisions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13"/>
            <a:ext cx="8001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8665-9682-499D-9A9B-7456C02EAE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88392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b="1" dirty="0">
                <a:effectLst/>
              </a:rPr>
              <a:t>Compartment Letters For Ships</a:t>
            </a:r>
            <a:br>
              <a:rPr lang="en-US" sz="4000" dirty="0">
                <a:solidFill>
                  <a:schemeClr val="tx1"/>
                </a:solidFill>
                <a:effectLst/>
              </a:rPr>
            </a:br>
            <a:endParaRPr lang="en-US" sz="4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7210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089341"/>
              </p:ext>
            </p:extLst>
          </p:nvPr>
        </p:nvGraphicFramePr>
        <p:xfrm>
          <a:off x="304800" y="1676400"/>
          <a:ext cx="8501063" cy="4616452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Letter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Compartment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Examples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Stowage Spaces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Store And Issue Rooms; Refrigerated Compartments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Cargo Holds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Cargo Holds And Cargo Refrigerated Compartments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 Centers And Fire Control Operations (Normally Manned).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CIC; Plotting Rooms; Communication Centers; Pilothouse; Electronic Equipment Space.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Engineering Control Centers (Normally Manned).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Main Machinery Spaces; Evaporator Rooms; Steering Gear Rooms; Pump Rooms; Generator Rooms.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Oil Stowage Compartments (For Use By Ship)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Fuel, Diesel, And Lubricating 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Oil Stowage Compartments (Cargo)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Compartments Carrying Various Types Of Oil As Cargo.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Gasoline Stowage Compartments (For Use By Ship)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Gasoline Tanks, Cofferdams, Trunks And Pump Rooms.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Gasoline Stowage Compartments (Cargo)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Spaces For Carrying Gasoline As Cargo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EC9D0-2661-41A6-9113-0591E90AFB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63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52114079"/>
              </p:ext>
            </p:extLst>
          </p:nvPr>
        </p:nvGraphicFramePr>
        <p:xfrm>
          <a:off x="301625" y="533400"/>
          <a:ext cx="8540750" cy="6083300"/>
        </p:xfrm>
        <a:graphic>
          <a:graphicData uri="http://schemas.openxmlformats.org/drawingml/2006/table">
            <a:tbl>
              <a:tblPr/>
              <a:tblGrid>
                <a:gridCol w="7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Letter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Compartment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Examples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JP-5 Fuel (For Use By Ship)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Jet Fuel Storage Spaces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JJ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JP-5 Fuel (Cargo)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Chemical And Dangerous Materials (Other Than Oil And Gasoline).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Hazardous Materials For Ships Use Or As Cargo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Living Spaces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Berthing And Mess Spaces, Staterooms, Washrooms, Heads, Brig, Sickbay, And Passageways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Ammunition Spaces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Magazines, Handling Rooms, Turrets, Gun Mounts, Shell Rooms, And Ready Service Rooms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Miscellaneous Spaces Not Covered By Other Letters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Laundry, Galley, Pantries, Wiring Trunks, Unmanned Engineering, Electrical/Electronic Spaces, Shops And Offices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Vertical Access Trunk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Escape Trunks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Voids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Cofferdam Spaces (Other Than Gasoline), Void Wing Compartments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 Stowage Spaces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Drainage Tanks, Fresh Water Tanks, Peak Tanks, And Reserve Feed Water Tanks.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A4737-6546-4504-9AB6-BC5F95E17C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Shipboard Terminology 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0"/>
            <a:ext cx="854075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Aft:</a:t>
            </a:r>
            <a:r>
              <a:rPr lang="en-US" sz="1800" dirty="0">
                <a:effectLst/>
              </a:rPr>
              <a:t> Toward the stern of the vessel.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Bilge:</a:t>
            </a:r>
            <a:r>
              <a:rPr lang="en-US" sz="1800" dirty="0">
                <a:effectLst/>
              </a:rPr>
              <a:t> The lowest inner part of a ship's </a:t>
            </a:r>
            <a:r>
              <a:rPr lang="en-US" sz="1800" dirty="0"/>
              <a:t>h</a:t>
            </a:r>
            <a:r>
              <a:rPr lang="en-US" sz="1800" dirty="0">
                <a:effectLst/>
              </a:rPr>
              <a:t>ull.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Bow:</a:t>
            </a:r>
            <a:r>
              <a:rPr lang="en-US" sz="1800" dirty="0">
                <a:effectLst/>
              </a:rPr>
              <a:t> Front end of boat or vessel.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Bulkhead:</a:t>
            </a:r>
            <a:r>
              <a:rPr lang="en-US" sz="1800" dirty="0">
                <a:effectLst/>
              </a:rPr>
              <a:t> (Wall) One of the upright, vertical partitions dividing a ship into compartments and serving to retard the spread of leakage or fire. 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Centerline:</a:t>
            </a:r>
            <a:r>
              <a:rPr lang="en-US" sz="1800" dirty="0">
                <a:effectLst/>
              </a:rPr>
              <a:t> Also known as the “Lubbers line,” a line that runs from the bow to the stern of the vessel and is equal distances from the port and starboard sides of the vessel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Vestibule:</a:t>
            </a:r>
            <a:r>
              <a:rPr lang="en-US" sz="1800" dirty="0">
                <a:effectLst/>
              </a:rPr>
              <a:t> Interior stair-ladder used to travel from deck to deck, usually enclosed.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/>
              <a:t>Repair Locker</a:t>
            </a:r>
            <a:r>
              <a:rPr lang="en-US" sz="1800" b="1" dirty="0">
                <a:effectLst/>
              </a:rPr>
              <a:t>:</a:t>
            </a:r>
            <a:r>
              <a:rPr lang="en-US" sz="1800" dirty="0">
                <a:effectLst/>
              </a:rPr>
              <a:t> A locker used for the storage of emergency equipment.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effectLst/>
              </a:rPr>
              <a:t>Deck:</a:t>
            </a:r>
            <a:r>
              <a:rPr lang="en-US" sz="1800" dirty="0">
                <a:effectLst/>
              </a:rPr>
              <a:t> A platform (floor) extending horizontally from one side of a ship to the other.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07146-F8D9-4C3D-A354-281B8FC6BC2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1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Shipboard Terminology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00200"/>
            <a:ext cx="8540750" cy="4267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Dewatering:</a:t>
            </a:r>
            <a:r>
              <a:rPr lang="en-US" sz="1600" dirty="0"/>
              <a:t> Process (if removing water from a vessel.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Escape Trunk:</a:t>
            </a:r>
            <a:r>
              <a:rPr lang="en-US" sz="1600" dirty="0"/>
              <a:t> A vertical trunk fitted with a ladder to permit personnel to escape if trapped.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Fantail:</a:t>
            </a:r>
            <a:r>
              <a:rPr lang="en-US" sz="1600" dirty="0"/>
              <a:t> The stern overhang of a ship.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Fire Station:</a:t>
            </a:r>
            <a:r>
              <a:rPr lang="en-US" sz="1600" dirty="0"/>
              <a:t> A location for fire fighting water supply outlet, hose, and equipment on board ship.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Forward:</a:t>
            </a:r>
            <a:r>
              <a:rPr lang="en-US" sz="1600" dirty="0"/>
              <a:t> Toward the bow of the vessel.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Frame:</a:t>
            </a:r>
            <a:r>
              <a:rPr lang="en-US" sz="1600" dirty="0"/>
              <a:t> Structural members of the vessel that attaches perpendicularly to the keel to form the ribs of the vessel.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Gangway:</a:t>
            </a:r>
            <a:r>
              <a:rPr lang="en-US" sz="1600" dirty="0"/>
              <a:t> Opening through bulwarks (sides) of a ship or a ship's rail to which an accommodation ladder used for normal boarding of the ship is attached.</a:t>
            </a:r>
            <a:endParaRPr lang="en-US" sz="16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Ladder:</a:t>
            </a:r>
            <a:r>
              <a:rPr lang="en-US" sz="1600" dirty="0"/>
              <a:t> All staircases, often almost vertical, onboard vessels.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/>
              <a:t>Main Deck:</a:t>
            </a:r>
            <a:r>
              <a:rPr lang="en-US" sz="1600" dirty="0"/>
              <a:t> The upper most continuous deck of a ship, which runs from bow to stern.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EB4A0-9018-42AA-A27C-1913BE7E5D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5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Shipboard Terminology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Overhead:</a:t>
            </a:r>
            <a:r>
              <a:rPr lang="en-US" sz="1800" dirty="0"/>
              <a:t> A vessel's equivalent to a ceiling.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Passageway:</a:t>
            </a:r>
            <a:r>
              <a:rPr lang="en-US" sz="1800" dirty="0"/>
              <a:t> A corridor or hallway.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Port Side:</a:t>
            </a:r>
            <a:r>
              <a:rPr lang="en-US" sz="1800" dirty="0"/>
              <a:t> The left-hand side of a ship as one faces forward.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Starboard Side:</a:t>
            </a:r>
            <a:r>
              <a:rPr lang="en-US" sz="1800" dirty="0"/>
              <a:t> The right-hand side of a ship as one faces forward.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Stern:</a:t>
            </a:r>
            <a:r>
              <a:rPr lang="en-US" sz="1800" dirty="0"/>
              <a:t> Rear end of boat or vessel.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Superstructure:</a:t>
            </a:r>
            <a:r>
              <a:rPr lang="en-US" sz="1800" dirty="0"/>
              <a:t> Enclosed structure above the main deck, which goes from one side of the vessel to the other side.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Watertight Bulkhead:</a:t>
            </a:r>
            <a:r>
              <a:rPr lang="en-US" sz="1800" dirty="0"/>
              <a:t> A bulkhead (wall) strengthened and sealed to form a barrier against flooding in the event that the area on one side of it fills with liquid.</a:t>
            </a:r>
            <a:endParaRPr lang="en-US" sz="1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b="1" dirty="0"/>
              <a:t>Watertight Door:</a:t>
            </a:r>
            <a:r>
              <a:rPr lang="en-US" sz="1800" dirty="0"/>
              <a:t> A door that is designed to keep water out.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540FD-B7EC-4B8C-BAE9-5FA775E1B9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8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Ship’s Command 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181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defRPr/>
            </a:pPr>
            <a:r>
              <a:rPr lang="en-US" sz="1800" b="1" dirty="0"/>
              <a:t>CO: Commanding Officer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XO: Executive Officer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CDO: Command Duty Officer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DCO: Engineering Officer in charge of Damage Control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DCA: Damage Control Assistant in charge of Firefighting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FM: Fire Marshal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RPL: Repair Locker Leader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OSL: On-Scene Leader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r>
              <a:rPr lang="en-US" sz="1800" b="1" dirty="0"/>
              <a:t>ATL: Attack Team Leader</a:t>
            </a:r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defRPr/>
            </a:pPr>
            <a:endParaRPr lang="en-US" sz="18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E6C37-36BB-4683-9421-B3759D3E60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10588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Ship’s Damage Control Positions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Rapid Response Team (RRT): </a:t>
            </a:r>
            <a:r>
              <a:rPr lang="en-US" sz="2000" dirty="0"/>
              <a:t>Go directly to scene, employ portable extinguishers to control or put out fire. Four-person minimum with Fire Marshall and Electrician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Investigator: </a:t>
            </a:r>
            <a:r>
              <a:rPr lang="en-US" sz="2000" dirty="0"/>
              <a:t>Wears SCBA, constantly search all surrounding boundaries for fire, damage and personnel casualties / monitor smoke and fire boundaries, made reports to (RPL or Fire Marshall or OSL) using the best means available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Fire Marshall:</a:t>
            </a:r>
            <a:r>
              <a:rPr lang="en-US" sz="2000" dirty="0"/>
              <a:t> Proceeds directly to the fire to direct efforts with RRT / maintains big Picture role boundaries / vertical fire spread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On Scene Leader – OSL:</a:t>
            </a:r>
            <a:r>
              <a:rPr lang="en-US" sz="2000" dirty="0"/>
              <a:t> In charge at the scene / receive reports from team leader / investigators  / decides PPE and method of attack.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Repair Locker Leader (RPL):</a:t>
            </a:r>
            <a:r>
              <a:rPr lang="en-US" sz="2000" dirty="0"/>
              <a:t> Officer / Chief Petty officer in charge of all personnel and locker area communications / boundaries / mechanical and electrical isolation / DC plotting and training.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F3B34-8314-440B-9019-C9248F9917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2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10588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Ship’s Damage Control Positions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Team Leader</a:t>
            </a:r>
            <a:r>
              <a:rPr lang="en-US" sz="2000" dirty="0"/>
              <a:t>: In charge of attack team, Makes reports to the OSL / wears an SCBA / operates NFTI (Thermal Imaging) when required / direct nozzle man / establish communications with OSL.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/>
              <a:t>Gas Free Engineering Petty Officer (GFEPO): </a:t>
            </a:r>
            <a:r>
              <a:rPr lang="en-US" sz="2000"/>
              <a:t>Wears SCBA</a:t>
            </a:r>
            <a:r>
              <a:rPr lang="en-US" sz="2000" dirty="0"/>
              <a:t>, performs post fire atmosphere testing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84BE3-EB6D-44B8-B63B-EF90F1025A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140413" cy="182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50517"/>
            <a:ext cx="2781705" cy="1875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14" y="4495800"/>
            <a:ext cx="295558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Enabling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IDENTIFY</a:t>
            </a:r>
            <a:r>
              <a:rPr lang="en-US" sz="2800" dirty="0"/>
              <a:t> the different classes of ships found in San Diego Naval Stations</a:t>
            </a:r>
          </a:p>
          <a:p>
            <a:r>
              <a:rPr lang="en-US" sz="2800" b="1" dirty="0"/>
              <a:t>DESCRIBE</a:t>
            </a:r>
            <a:r>
              <a:rPr lang="en-US" sz="2800" dirty="0"/>
              <a:t> the components of a Shipboard/Submarine Bulls Eye.</a:t>
            </a:r>
          </a:p>
          <a:p>
            <a:r>
              <a:rPr lang="en-US" sz="2800" b="1" dirty="0"/>
              <a:t>DISCUSS</a:t>
            </a:r>
            <a:r>
              <a:rPr lang="en-US" sz="2800" dirty="0"/>
              <a:t> Shipboard/Submarine Terminology</a:t>
            </a:r>
          </a:p>
          <a:p>
            <a:r>
              <a:rPr lang="en-US" sz="2800" b="1" dirty="0"/>
              <a:t>STATE</a:t>
            </a:r>
            <a:r>
              <a:rPr lang="en-US" sz="2800" dirty="0"/>
              <a:t> the features and characteristics of Surface Ships and Submarines.</a:t>
            </a:r>
          </a:p>
          <a:p>
            <a:r>
              <a:rPr lang="en-US" sz="2800" b="1" dirty="0"/>
              <a:t>IDENTIFY</a:t>
            </a:r>
            <a:r>
              <a:rPr lang="en-US" sz="2800" dirty="0"/>
              <a:t> the Ships Command Structure </a:t>
            </a:r>
          </a:p>
          <a:p>
            <a:pPr lvl="0"/>
            <a:r>
              <a:rPr lang="en-US" b="1" cap="all" dirty="0">
                <a:solidFill>
                  <a:prstClr val="black"/>
                </a:solidFill>
              </a:rPr>
              <a:t>Describe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fire department procedures when responding to a shipboard emergency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77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Shipboard </a:t>
            </a:r>
            <a:br>
              <a:rPr lang="en-US" b="1" dirty="0"/>
            </a:br>
            <a:r>
              <a:rPr lang="en-US" b="1" dirty="0"/>
              <a:t>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7929"/>
            <a:ext cx="2783540" cy="24204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733800" cy="2665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37338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Unified Command and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Unified Command delegation in Department SOP and local mutual aid agreements</a:t>
            </a:r>
          </a:p>
          <a:p>
            <a:r>
              <a:rPr lang="en-US" dirty="0"/>
              <a:t>Conduct training exercises using Unified Command with adjacent Agencies.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69682"/>
            <a:ext cx="1984039" cy="198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69682"/>
            <a:ext cx="2286000" cy="198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69682"/>
            <a:ext cx="1972235" cy="198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78648"/>
            <a:ext cx="2030588" cy="19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5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Federal Fire Department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Size-up  -  Problem identification / Investigation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Strategy </a:t>
            </a:r>
            <a:r>
              <a:rPr lang="en-US" sz="3000"/>
              <a:t>and Tactics- </a:t>
            </a:r>
            <a:r>
              <a:rPr lang="en-US" sz="3000" dirty="0"/>
              <a:t>Action plan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Implementation  - Tasks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Size-up  -  Problem Identification /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First in Engine will respond to the vessels quarterdeck access in investigating mode</a:t>
            </a:r>
          </a:p>
          <a:p>
            <a:endParaRPr lang="en-US" dirty="0"/>
          </a:p>
          <a:p>
            <a:r>
              <a:rPr lang="en-US" dirty="0"/>
              <a:t>Remaining apparatus will stage at the pier access gate / or on the quay wall (primary staging) awaiting assignment</a:t>
            </a:r>
          </a:p>
          <a:p>
            <a:endParaRPr lang="en-US" dirty="0"/>
          </a:p>
          <a:p>
            <a:r>
              <a:rPr lang="en-US" dirty="0"/>
              <a:t>Minimum response is 3 engines / truck crews and a battalion chief.</a:t>
            </a:r>
          </a:p>
          <a:p>
            <a:endParaRPr lang="en-US" dirty="0"/>
          </a:p>
          <a:p>
            <a:r>
              <a:rPr lang="en-US" dirty="0"/>
              <a:t>First in FFD company officer will meet ship's CDO or DCA at the Quarterdeck to determine the vessels assistance needed and acquire the information needed to provide that assistance</a:t>
            </a:r>
          </a:p>
          <a:p>
            <a:endParaRPr lang="en-US" dirty="0"/>
          </a:p>
          <a:p>
            <a:r>
              <a:rPr lang="en-US" dirty="0"/>
              <a:t>If necessary company officer may be escorted to Damage Control Central for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1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/>
              <a:t>Size-up  -  Problem Identification / Investigation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40363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Information Needed by First in Officer</a:t>
            </a:r>
          </a:p>
          <a:p>
            <a:endParaRPr lang="en-US" sz="5000" dirty="0"/>
          </a:p>
          <a:p>
            <a:r>
              <a:rPr lang="en-US" sz="5000" dirty="0"/>
              <a:t>Location of fire, compartment(s), deck(s), uses, and exposures</a:t>
            </a:r>
          </a:p>
          <a:p>
            <a:endParaRPr lang="en-US" sz="5000" dirty="0"/>
          </a:p>
          <a:p>
            <a:r>
              <a:rPr lang="en-US" sz="5000" dirty="0"/>
              <a:t>What class(s) of fire presently.</a:t>
            </a:r>
          </a:p>
          <a:p>
            <a:endParaRPr lang="en-US" sz="5000" dirty="0"/>
          </a:p>
          <a:p>
            <a:r>
              <a:rPr lang="en-US" sz="5000" dirty="0"/>
              <a:t>What measures have been done to combat the fire, systems activated?</a:t>
            </a:r>
          </a:p>
          <a:p>
            <a:endParaRPr lang="en-US" sz="5000" dirty="0"/>
          </a:p>
          <a:p>
            <a:r>
              <a:rPr lang="en-US" sz="5000" dirty="0"/>
              <a:t>How many personnel are available on the vessel to combat the incident.</a:t>
            </a:r>
          </a:p>
          <a:p>
            <a:endParaRPr lang="en-US" sz="5000" dirty="0"/>
          </a:p>
          <a:p>
            <a:r>
              <a:rPr lang="en-US" sz="5000" dirty="0"/>
              <a:t>Have non-essential personnel been evacuated from vessel.</a:t>
            </a:r>
          </a:p>
          <a:p>
            <a:endParaRPr lang="en-US" sz="5000" dirty="0"/>
          </a:p>
          <a:p>
            <a:r>
              <a:rPr lang="en-US" sz="5000" dirty="0"/>
              <a:t>Obtain damage control plates (Firefighting Plans) from USN or view electronically in DCC</a:t>
            </a:r>
          </a:p>
          <a:p>
            <a:endParaRPr lang="en-US" sz="5000" dirty="0"/>
          </a:p>
          <a:p>
            <a:r>
              <a:rPr lang="en-US" sz="5000" dirty="0"/>
              <a:t>Communications.  Fire officer in DC Central or radio communications with DC Central</a:t>
            </a:r>
          </a:p>
          <a:p>
            <a:r>
              <a:rPr lang="en-US" sz="5000" dirty="0"/>
              <a:t>Hazards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Strategy and Tactics- Action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First in FFD company officer will establish or pass Incident Command depending on the personnel on scene. </a:t>
            </a:r>
          </a:p>
          <a:p>
            <a:endParaRPr lang="en-US" dirty="0"/>
          </a:p>
          <a:p>
            <a:r>
              <a:rPr lang="en-US" dirty="0"/>
              <a:t>IC will call for additional resources as needed (at least a second alarm if engaging)</a:t>
            </a:r>
          </a:p>
          <a:p>
            <a:endParaRPr lang="en-US" dirty="0"/>
          </a:p>
          <a:p>
            <a:r>
              <a:rPr lang="en-US" dirty="0"/>
              <a:t>IC will determine the plan of action based on the ship’s assistance required and will assign command positions until relieved by a Staff Officer</a:t>
            </a:r>
          </a:p>
          <a:p>
            <a:endParaRPr lang="en-US" dirty="0"/>
          </a:p>
          <a:p>
            <a:r>
              <a:rPr lang="en-US" dirty="0"/>
              <a:t>Plan of Action will determine Point of entry , Hose needed, and location to position pumping engine for hose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2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Strategy and Tactics- Action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Command assignments for first alarm</a:t>
            </a:r>
          </a:p>
          <a:p>
            <a:r>
              <a:rPr lang="en-US" dirty="0"/>
              <a:t>IC – 1st Company officer until relieved by Battalion Chief and will then assume Op’s</a:t>
            </a:r>
          </a:p>
          <a:p>
            <a:r>
              <a:rPr lang="en-US" dirty="0"/>
              <a:t>OP’s - 1st Company officer until relieved second staff officer</a:t>
            </a:r>
          </a:p>
          <a:p>
            <a:r>
              <a:rPr lang="en-US" dirty="0"/>
              <a:t>Hose deployment crew – 3 person crew including crew leader</a:t>
            </a:r>
          </a:p>
          <a:p>
            <a:r>
              <a:rPr lang="en-US" dirty="0"/>
              <a:t>Attack – 3 person crew including crew leader</a:t>
            </a:r>
          </a:p>
          <a:p>
            <a:r>
              <a:rPr lang="en-US" dirty="0"/>
              <a:t>RIT – 3 person crew including crew leader</a:t>
            </a:r>
          </a:p>
          <a:p>
            <a:r>
              <a:rPr lang="en-US" dirty="0"/>
              <a:t>Pump operator </a:t>
            </a:r>
          </a:p>
          <a:p>
            <a:r>
              <a:rPr lang="en-US" dirty="0"/>
              <a:t>Accountability </a:t>
            </a:r>
          </a:p>
          <a:p>
            <a:endParaRPr lang="en-US" dirty="0"/>
          </a:p>
          <a:p>
            <a:r>
              <a:rPr lang="en-US" dirty="0"/>
              <a:t>Think about acquire WIFCOM radio’s and or use conventional mode for interior crews communications (minimum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Implementation  - Tasks</a:t>
            </a:r>
            <a:br>
              <a:rPr lang="en-US" dirty="0"/>
            </a:br>
            <a:r>
              <a:rPr lang="en-US" sz="2700" dirty="0"/>
              <a:t>operations on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IC / OP’s remain in communication with ships DCA or delegate for unified command</a:t>
            </a:r>
          </a:p>
          <a:p>
            <a:endParaRPr lang="en-US" dirty="0"/>
          </a:p>
          <a:p>
            <a:r>
              <a:rPr lang="en-US" dirty="0"/>
              <a:t>1st alarm crews will board the vessel and report to the IC  position on the vessels deck location for assignment briefings and the staging of their equipment.</a:t>
            </a:r>
          </a:p>
          <a:p>
            <a:endParaRPr lang="en-US" dirty="0"/>
          </a:p>
          <a:p>
            <a:r>
              <a:rPr lang="en-US" dirty="0"/>
              <a:t>1st alarm crews equipment brought aboard will consist of Full PPE, Spare SCBA bottles, TIC, Rope Bag, 2 hose packs, Light box, and accountability tags.</a:t>
            </a:r>
          </a:p>
          <a:p>
            <a:endParaRPr lang="en-US" dirty="0"/>
          </a:p>
          <a:p>
            <a:r>
              <a:rPr lang="en-US" dirty="0"/>
              <a:t>IC briefs Hose deployment crew on loading location, and length needed to reach point of entry (normally 3” Hose with gated wye)</a:t>
            </a:r>
          </a:p>
          <a:p>
            <a:endParaRPr lang="en-US" dirty="0"/>
          </a:p>
          <a:p>
            <a:r>
              <a:rPr lang="en-US" dirty="0"/>
              <a:t>IC briefs Attack crew on  communication method, location of fire, class of fire, progress by ships crew, hazards involved or in a exposed compartment. Crew reports to point of entry . IC should request ship for a crew member to guide first attack crew to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2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Implementation  -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Operations on vessel</a:t>
            </a:r>
          </a:p>
          <a:p>
            <a:r>
              <a:rPr lang="en-US" dirty="0"/>
              <a:t>IC briefs RIT crew on  communication method, location of fire, class of fire, progress by ships crew, hazards involved or in a exposed compartment. Crew reports to point of entry in ready standby mode . RIT crew brings RIT pack along with normal equipment.</a:t>
            </a:r>
          </a:p>
          <a:p>
            <a:endParaRPr lang="en-US" dirty="0"/>
          </a:p>
          <a:p>
            <a:r>
              <a:rPr lang="en-US" dirty="0"/>
              <a:t>Accountability reports to the point of entry. Accountability SOG in use. Keep track of a 15 minute IDLH time.</a:t>
            </a:r>
          </a:p>
          <a:p>
            <a:endParaRPr lang="en-US" dirty="0"/>
          </a:p>
          <a:p>
            <a:r>
              <a:rPr lang="en-US" dirty="0"/>
              <a:t>Pump operator will position engine according to hose deployment location. Pump operator is responsible for his water supply. Pier water risers have 400 </a:t>
            </a:r>
            <a:r>
              <a:rPr lang="en-US" dirty="0" err="1"/>
              <a:t>gpm</a:t>
            </a:r>
            <a:r>
              <a:rPr lang="en-US" dirty="0"/>
              <a:t> and hydrants at the pier heads have 1200 </a:t>
            </a:r>
            <a:r>
              <a:rPr lang="en-US" dirty="0" err="1"/>
              <a:t>gpm</a:t>
            </a:r>
            <a:r>
              <a:rPr lang="en-US" dirty="0"/>
              <a:t>. Risers are adequate unless IC determines otherwise.</a:t>
            </a:r>
          </a:p>
          <a:p>
            <a:endParaRPr lang="en-US" dirty="0"/>
          </a:p>
          <a:p>
            <a:r>
              <a:rPr lang="en-US" dirty="0"/>
              <a:t>Support vessels fire main if necessary</a:t>
            </a:r>
          </a:p>
          <a:p>
            <a:r>
              <a:rPr lang="en-US" dirty="0"/>
              <a:t>Set up rehabilitation / Medical on deck or pier</a:t>
            </a:r>
          </a:p>
          <a:p>
            <a:r>
              <a:rPr lang="en-US" dirty="0"/>
              <a:t>Incident Command Post on pier or quay wall</a:t>
            </a:r>
          </a:p>
          <a:p>
            <a:r>
              <a:rPr lang="en-US" dirty="0"/>
              <a:t>Assign a apparatus staging area for 2nd alarm of greater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34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Positioning and Water Source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37" y="1600200"/>
            <a:ext cx="7054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5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Ships at Naval Station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Aircraft Carrier – CVN/CN</a:t>
            </a:r>
          </a:p>
          <a:p>
            <a:r>
              <a:rPr lang="en-US" b="1" dirty="0"/>
              <a:t>Amphibious Assault – LHA/LHD</a:t>
            </a:r>
          </a:p>
          <a:p>
            <a:r>
              <a:rPr lang="en-US" b="1" dirty="0"/>
              <a:t>L.A. Class Submarine SSBN/SS</a:t>
            </a:r>
          </a:p>
          <a:p>
            <a:r>
              <a:rPr lang="en-US" b="1" dirty="0"/>
              <a:t>Amphibious Transport Dock – LPD</a:t>
            </a:r>
          </a:p>
          <a:p>
            <a:r>
              <a:rPr lang="en-US" b="1" dirty="0"/>
              <a:t>Dock Landing – LSD</a:t>
            </a:r>
          </a:p>
          <a:p>
            <a:r>
              <a:rPr lang="en-US" b="1" dirty="0"/>
              <a:t>Tank Landing – LST</a:t>
            </a:r>
          </a:p>
          <a:p>
            <a:r>
              <a:rPr lang="en-US" b="1" dirty="0"/>
              <a:t>Destroyers – DDG</a:t>
            </a:r>
          </a:p>
          <a:p>
            <a:r>
              <a:rPr lang="en-US" b="1" dirty="0"/>
              <a:t>Cruisers – CG</a:t>
            </a:r>
          </a:p>
          <a:p>
            <a:r>
              <a:rPr lang="en-US" b="1" dirty="0"/>
              <a:t>Frigates – FFG</a:t>
            </a:r>
          </a:p>
          <a:p>
            <a:r>
              <a:rPr lang="en-US" b="1" dirty="0"/>
              <a:t>Mine Countermeasure Ship – MCM</a:t>
            </a:r>
          </a:p>
          <a:p>
            <a:r>
              <a:rPr lang="en-US" b="1" dirty="0"/>
              <a:t>Patrol Coastal – PC</a:t>
            </a:r>
          </a:p>
          <a:p>
            <a:r>
              <a:rPr lang="en-US" b="1" dirty="0"/>
              <a:t>Hospital Ship – T-AH</a:t>
            </a:r>
          </a:p>
          <a:p>
            <a:r>
              <a:rPr lang="en-US" b="1" dirty="0"/>
              <a:t>Littoral Combat Ship - LCS</a:t>
            </a:r>
          </a:p>
          <a:p>
            <a:r>
              <a:rPr lang="en-US" b="1" dirty="0"/>
              <a:t>Coast Guard Cutter – WHEC</a:t>
            </a:r>
          </a:p>
          <a:p>
            <a:r>
              <a:rPr lang="en-US" b="1" dirty="0"/>
              <a:t>Other Various Ships or Vessels – Tugs, Oilers, Repair, Berthing, Research, and Ships visiting from other nations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08" y="1600200"/>
            <a:ext cx="3505200" cy="190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08" y="3505199"/>
            <a:ext cx="3505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0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Positioning and Water Source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75" y="1601369"/>
            <a:ext cx="6937849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3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&amp;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IDENTIFY</a:t>
            </a:r>
            <a:r>
              <a:rPr lang="en-US" sz="2800" dirty="0"/>
              <a:t> the different classes of ships found in San Diego Naval Stations</a:t>
            </a:r>
          </a:p>
          <a:p>
            <a:r>
              <a:rPr lang="en-US" sz="2800" b="1" dirty="0"/>
              <a:t>DESCRIBE</a:t>
            </a:r>
            <a:r>
              <a:rPr lang="en-US" sz="2800" dirty="0"/>
              <a:t> the components of a Shipboard Bulls Eye.</a:t>
            </a:r>
          </a:p>
          <a:p>
            <a:r>
              <a:rPr lang="en-US" sz="2800" b="1" dirty="0"/>
              <a:t>DISCUSS</a:t>
            </a:r>
            <a:r>
              <a:rPr lang="en-US" sz="2800" dirty="0"/>
              <a:t> Shipboard Terminology</a:t>
            </a:r>
          </a:p>
          <a:p>
            <a:r>
              <a:rPr lang="en-US" sz="2800" b="1" dirty="0"/>
              <a:t>STATE</a:t>
            </a:r>
            <a:r>
              <a:rPr lang="en-US" sz="2800" dirty="0"/>
              <a:t> the features and characteristics of Surface Ships </a:t>
            </a:r>
          </a:p>
          <a:p>
            <a:r>
              <a:rPr lang="en-US" sz="2800" b="1" dirty="0"/>
              <a:t>IDENTIFY</a:t>
            </a:r>
            <a:r>
              <a:rPr lang="en-US" sz="2800" dirty="0"/>
              <a:t> the Ships Command Structure </a:t>
            </a:r>
          </a:p>
          <a:p>
            <a:r>
              <a:rPr lang="en-US" b="1" cap="all" dirty="0"/>
              <a:t>Describe</a:t>
            </a:r>
            <a:r>
              <a:rPr lang="en-US" dirty="0"/>
              <a:t> </a:t>
            </a:r>
            <a:r>
              <a:rPr lang="en-US" sz="2800" dirty="0"/>
              <a:t>the fire department procedures when responding to a shipboard emergency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b="1" dirty="0"/>
              <a:t>Ship Hull Numbers</a:t>
            </a:r>
            <a:br>
              <a:rPr lang="en-US" dirty="0"/>
            </a:br>
            <a:endParaRPr lang="en-US" dirty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000" dirty="0"/>
              <a:t>EXAMPLE CG-67 USS SHILO</a:t>
            </a:r>
          </a:p>
          <a:p>
            <a:pPr marL="609600" indent="-609600" eaLnBrk="1" hangingPunct="1">
              <a:defRPr/>
            </a:pPr>
            <a:r>
              <a:rPr lang="en-US" sz="2000" dirty="0"/>
              <a:t>CG = Cruiser   Hull # = 67   Name = </a:t>
            </a:r>
            <a:r>
              <a:rPr lang="en-US" sz="2000" dirty="0" err="1"/>
              <a:t>Shilo</a:t>
            </a:r>
            <a:endParaRPr lang="en-US" sz="2000" dirty="0"/>
          </a:p>
          <a:p>
            <a:pPr marL="609600" indent="-609600" eaLnBrk="1" hangingPunct="1">
              <a:defRPr/>
            </a:pPr>
            <a:r>
              <a:rPr lang="en-US" sz="2000" dirty="0"/>
              <a:t>On the stern and side of the bow</a:t>
            </a:r>
          </a:p>
        </p:txBody>
      </p:sp>
      <p:pic>
        <p:nvPicPr>
          <p:cNvPr id="15364" name="Picture 5" descr="800px-USS_Shiloh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24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DE36C-E228-4747-8345-9CA6D0BBD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Ships</a:t>
            </a:r>
          </a:p>
        </p:txBody>
      </p:sp>
      <p:graphicFrame>
        <p:nvGraphicFramePr>
          <p:cNvPr id="31762" name="Group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510515"/>
              </p:ext>
            </p:extLst>
          </p:nvPr>
        </p:nvGraphicFramePr>
        <p:xfrm>
          <a:off x="301625" y="838200"/>
          <a:ext cx="8540750" cy="5715000"/>
        </p:xfrm>
        <a:graphic>
          <a:graphicData uri="http://schemas.openxmlformats.org/drawingml/2006/table">
            <a:tbl>
              <a:tblPr/>
              <a:tblGrid>
                <a:gridCol w="284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LHA-5 Peleliu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DDG-76 USS Higgins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Tug C-Tractor 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LHD-4 Boxer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CG-67 USS Shilo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T-AH-19 USS Mercy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26" name="Picture 11" descr="USS_Peleli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2" descr="USS_Higgins_DDG-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47800"/>
            <a:ext cx="2514600" cy="186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17" descr="C-Tractor 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76" y="1447800"/>
            <a:ext cx="25938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8" descr="800px-USS_Shiloh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743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9" descr="Uss Box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0" descr="USNS_Mercy_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667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6B0F9-AA59-421B-95F4-9A636EA054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2412" y="228600"/>
            <a:ext cx="8510588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Ships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25595"/>
              </p:ext>
            </p:extLst>
          </p:nvPr>
        </p:nvGraphicFramePr>
        <p:xfrm>
          <a:off x="304800" y="914400"/>
          <a:ext cx="8540750" cy="5791200"/>
        </p:xfrm>
        <a:graphic>
          <a:graphicData uri="http://schemas.openxmlformats.org/drawingml/2006/table">
            <a:tbl>
              <a:tblPr/>
              <a:tblGrid>
                <a:gridCol w="284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LPD-22 USS San Diego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FFG-51 USS Gary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2000" b="0" dirty="0">
                          <a:effectLst/>
                        </a:rPr>
                        <a:t>USCGC BOUTWELL (WHEC 719)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LSD-49 USS Harpers Ferry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MCM-10 USS Warrior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LCS-1 USS Freedom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5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55863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1" descr="USCGC BOUTWELL (WHEC 719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7" y="1782233"/>
            <a:ext cx="25649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12" descr="USS_Harpers_Ferry_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743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4" descr="USS Freed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7432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15" descr="USS Warri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6" descr="USS Gar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90800" cy="20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EF43-13E5-44C5-AEB5-58031C0EB7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Ships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021751"/>
              </p:ext>
            </p:extLst>
          </p:nvPr>
        </p:nvGraphicFramePr>
        <p:xfrm>
          <a:off x="381000" y="914400"/>
          <a:ext cx="8540750" cy="5791200"/>
        </p:xfrm>
        <a:graphic>
          <a:graphicData uri="http://schemas.openxmlformats.org/drawingml/2006/table">
            <a:tbl>
              <a:tblPr/>
              <a:tblGrid>
                <a:gridCol w="284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LCS - 2 USS Independence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PC-3 USS Hurricane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T-AKR USNS Bob Hope </a:t>
                      </a:r>
                      <a:br>
                        <a:rPr lang="de-DE" sz="2000" dirty="0"/>
                      </a:b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DDG -76 USS Higgins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TAO-200 USNS Guadalupe</a:t>
                      </a:r>
                      <a:br>
                        <a:rPr lang="en-US" sz="2000" dirty="0">
                          <a:effectLst/>
                        </a:rPr>
                      </a:b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Berthing Barge YRBM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25728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4" name="Picture 7" descr="USS Independ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743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8" descr="USS Hurric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9" descr="USNS Bob Hop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10" descr="USS Higgi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11" descr="USNS GUADALUPE (TAO 200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12" descr="YRB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A398B-9F40-400B-936B-62DB01E55F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8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Ships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45792"/>
              </p:ext>
            </p:extLst>
          </p:nvPr>
        </p:nvGraphicFramePr>
        <p:xfrm>
          <a:off x="381000" y="914400"/>
          <a:ext cx="8540750" cy="5791200"/>
        </p:xfrm>
        <a:graphic>
          <a:graphicData uri="http://schemas.openxmlformats.org/drawingml/2006/table">
            <a:tbl>
              <a:tblPr/>
              <a:tblGrid>
                <a:gridCol w="284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CVN-73 USS George Washington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SSN-21 USS Cave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Lupum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NYK</a:t>
                      </a:r>
                      <a:r>
                        <a:rPr lang="de-DE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Cargo Ship</a:t>
                      </a:r>
                      <a:br>
                        <a:rPr lang="de-DE" sz="1600" dirty="0">
                          <a:effectLst/>
                        </a:rPr>
                      </a:b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SSN-700 USS Dallas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Carnival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Cruise Liner</a:t>
                      </a:r>
                      <a:br>
                        <a:rPr lang="en-US" sz="2000" dirty="0">
                          <a:effectLst/>
                        </a:rPr>
                      </a:b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Pleasure Yacht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A398B-9F40-400B-936B-62DB01E55F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650622" cy="2020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32810"/>
            <a:ext cx="2761990" cy="208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2" y="4343400"/>
            <a:ext cx="2653990" cy="2133600"/>
          </a:xfrm>
          <a:prstGeom prst="rect">
            <a:avLst/>
          </a:prstGeom>
        </p:spPr>
      </p:pic>
      <p:pic>
        <p:nvPicPr>
          <p:cNvPr id="1026" name="Picture 2" descr="C:\Users\anthony.d.glorioso\Desktop\thCA4M4FP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45" y="1600200"/>
            <a:ext cx="2475956" cy="20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hony.d.glorioso\Desktop\thCAJRPYH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80974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thony.d.glorioso\Desktop\thCAE9SW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45" y="4343400"/>
            <a:ext cx="26421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1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Compartment Numbering &amp; Type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3-202-0-M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52600" y="2438400"/>
            <a:ext cx="419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/>
              <a:t>Living Space Compartment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371600" y="2817813"/>
            <a:ext cx="255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The Centerline To Port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90600" y="3198813"/>
            <a:ext cx="678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Forward Boundary Is On Or Immediately Forward Of Frame 202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" y="35814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Third Deck </a:t>
            </a:r>
          </a:p>
        </p:txBody>
      </p:sp>
      <p:cxnSp>
        <p:nvCxnSpPr>
          <p:cNvPr id="23560" name="AutoShape 8"/>
          <p:cNvCxnSpPr>
            <a:cxnSpLocks noChangeShapeType="1"/>
            <a:stCxn id="41987" idx="1"/>
            <a:endCxn id="41987" idx="1"/>
          </p:cNvCxnSpPr>
          <p:nvPr/>
        </p:nvCxnSpPr>
        <p:spPr bwMode="auto">
          <a:xfrm>
            <a:off x="301625" y="38877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Line 20"/>
          <p:cNvSpPr>
            <a:spLocks noChangeShapeType="1"/>
          </p:cNvSpPr>
          <p:nvPr/>
        </p:nvSpPr>
        <p:spPr bwMode="auto">
          <a:xfrm>
            <a:off x="457200" y="2286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62" name="AutoShape 21"/>
          <p:cNvCxnSpPr>
            <a:cxnSpLocks noChangeShapeType="1"/>
            <a:stCxn id="41987" idx="0"/>
            <a:endCxn id="41987" idx="0"/>
          </p:cNvCxnSpPr>
          <p:nvPr/>
        </p:nvCxnSpPr>
        <p:spPr bwMode="auto">
          <a:xfrm>
            <a:off x="2398713" y="1676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Line 22"/>
          <p:cNvSpPr>
            <a:spLocks noChangeShapeType="1"/>
          </p:cNvSpPr>
          <p:nvPr/>
        </p:nvSpPr>
        <p:spPr bwMode="auto">
          <a:xfrm>
            <a:off x="914400" y="2286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23"/>
          <p:cNvSpPr>
            <a:spLocks noChangeShapeType="1"/>
          </p:cNvSpPr>
          <p:nvPr/>
        </p:nvSpPr>
        <p:spPr bwMode="auto">
          <a:xfrm>
            <a:off x="12954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24"/>
          <p:cNvSpPr>
            <a:spLocks noChangeShapeType="1"/>
          </p:cNvSpPr>
          <p:nvPr/>
        </p:nvSpPr>
        <p:spPr bwMode="auto">
          <a:xfrm>
            <a:off x="16764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6" name="Picture 13" descr="Navy Bulls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5867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215D8-7715-45D0-97EF-86E9F103F0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2065</Words>
  <Application>Microsoft Office PowerPoint</Application>
  <PresentationFormat>On-screen Show (4:3)</PresentationFormat>
  <Paragraphs>291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Developed by FFDSD Shipboard Committee</vt:lpstr>
      <vt:lpstr>Enabling Objectives</vt:lpstr>
      <vt:lpstr>Types of Ships at Naval Station </vt:lpstr>
      <vt:lpstr>Ship Hull Numbers </vt:lpstr>
      <vt:lpstr>Ships</vt:lpstr>
      <vt:lpstr>Ships</vt:lpstr>
      <vt:lpstr>Ships</vt:lpstr>
      <vt:lpstr>Ships</vt:lpstr>
      <vt:lpstr>Compartment Numbering &amp; Type</vt:lpstr>
      <vt:lpstr>Decks</vt:lpstr>
      <vt:lpstr>Divisions</vt:lpstr>
      <vt:lpstr>Compartment Letters For Ships </vt:lpstr>
      <vt:lpstr>PowerPoint Presentation</vt:lpstr>
      <vt:lpstr>Shipboard Terminology </vt:lpstr>
      <vt:lpstr>Shipboard Terminology</vt:lpstr>
      <vt:lpstr>Shipboard Terminology</vt:lpstr>
      <vt:lpstr>Ship’s Command </vt:lpstr>
      <vt:lpstr>Ship’s Damage Control Positions</vt:lpstr>
      <vt:lpstr>Ship’s Damage Control Positions</vt:lpstr>
      <vt:lpstr>Shipboard  Operations</vt:lpstr>
      <vt:lpstr>Unified Command and Preparedness</vt:lpstr>
      <vt:lpstr>Federal Fire Department Procedures </vt:lpstr>
      <vt:lpstr>Size-up  -  Problem Identification / Investigation</vt:lpstr>
      <vt:lpstr>Size-up  -  Problem Identification / Investigation </vt:lpstr>
      <vt:lpstr>Strategy and Tactics- Action Plan </vt:lpstr>
      <vt:lpstr>Strategy and Tactics- Action Plan </vt:lpstr>
      <vt:lpstr>Implementation  - Tasks operations on vessel</vt:lpstr>
      <vt:lpstr>Implementation  - Tasks</vt:lpstr>
      <vt:lpstr>Positioning and Water Source</vt:lpstr>
      <vt:lpstr>Positioning and Water Source</vt:lpstr>
      <vt:lpstr>Review &amp; Summary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anthony.d.glorioso</dc:creator>
  <cp:lastModifiedBy>Anthony Glorioso</cp:lastModifiedBy>
  <cp:revision>16</cp:revision>
  <cp:lastPrinted>2016-08-09T03:29:25Z</cp:lastPrinted>
  <dcterms:created xsi:type="dcterms:W3CDTF">2014-10-21T22:35:12Z</dcterms:created>
  <dcterms:modified xsi:type="dcterms:W3CDTF">2018-03-26T01:18:19Z</dcterms:modified>
</cp:coreProperties>
</file>